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6"/>
  </p:notesMasterIdLst>
  <p:handoutMasterIdLst>
    <p:handoutMasterId r:id="rId67"/>
  </p:handoutMasterIdLst>
  <p:sldIdLst>
    <p:sldId id="302" r:id="rId2"/>
    <p:sldId id="381" r:id="rId3"/>
    <p:sldId id="382" r:id="rId4"/>
    <p:sldId id="383" r:id="rId5"/>
    <p:sldId id="314" r:id="rId6"/>
    <p:sldId id="315" r:id="rId7"/>
    <p:sldId id="319" r:id="rId8"/>
    <p:sldId id="320" r:id="rId9"/>
    <p:sldId id="321" r:id="rId10"/>
    <p:sldId id="386" r:id="rId11"/>
    <p:sldId id="322" r:id="rId12"/>
    <p:sldId id="375" r:id="rId13"/>
    <p:sldId id="325" r:id="rId14"/>
    <p:sldId id="324" r:id="rId15"/>
    <p:sldId id="281" r:id="rId16"/>
    <p:sldId id="328" r:id="rId17"/>
    <p:sldId id="329" r:id="rId18"/>
    <p:sldId id="384" r:id="rId19"/>
    <p:sldId id="385" r:id="rId20"/>
    <p:sldId id="391" r:id="rId21"/>
    <p:sldId id="398" r:id="rId22"/>
    <p:sldId id="393" r:id="rId23"/>
    <p:sldId id="394" r:id="rId24"/>
    <p:sldId id="395" r:id="rId25"/>
    <p:sldId id="390" r:id="rId26"/>
    <p:sldId id="387" r:id="rId27"/>
    <p:sldId id="339" r:id="rId28"/>
    <p:sldId id="330" r:id="rId29"/>
    <p:sldId id="331" r:id="rId30"/>
    <p:sldId id="338" r:id="rId31"/>
    <p:sldId id="332" r:id="rId32"/>
    <p:sldId id="335" r:id="rId33"/>
    <p:sldId id="336" r:id="rId34"/>
    <p:sldId id="327" r:id="rId35"/>
    <p:sldId id="337" r:id="rId36"/>
    <p:sldId id="340" r:id="rId37"/>
    <p:sldId id="341" r:id="rId38"/>
    <p:sldId id="342" r:id="rId39"/>
    <p:sldId id="344" r:id="rId40"/>
    <p:sldId id="345" r:id="rId41"/>
    <p:sldId id="388" r:id="rId42"/>
    <p:sldId id="389" r:id="rId43"/>
    <p:sldId id="343" r:id="rId44"/>
    <p:sldId id="346" r:id="rId45"/>
    <p:sldId id="347" r:id="rId46"/>
    <p:sldId id="352" r:id="rId47"/>
    <p:sldId id="350" r:id="rId48"/>
    <p:sldId id="396" r:id="rId49"/>
    <p:sldId id="397" r:id="rId50"/>
    <p:sldId id="303" r:id="rId51"/>
    <p:sldId id="262" r:id="rId52"/>
    <p:sldId id="353" r:id="rId53"/>
    <p:sldId id="354" r:id="rId54"/>
    <p:sldId id="362" r:id="rId55"/>
    <p:sldId id="361" r:id="rId56"/>
    <p:sldId id="363" r:id="rId57"/>
    <p:sldId id="365" r:id="rId58"/>
    <p:sldId id="374" r:id="rId59"/>
    <p:sldId id="373" r:id="rId60"/>
    <p:sldId id="378" r:id="rId61"/>
    <p:sldId id="275" r:id="rId62"/>
    <p:sldId id="287" r:id="rId63"/>
    <p:sldId id="313" r:id="rId64"/>
    <p:sldId id="380" r:id="rId6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2C12"/>
    <a:srgbClr val="FFFFC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153" autoAdjust="0"/>
  </p:normalViewPr>
  <p:slideViewPr>
    <p:cSldViewPr snapToGrid="0" snapToObjects="1">
      <p:cViewPr varScale="1">
        <p:scale>
          <a:sx n="91" d="100"/>
          <a:sy n="91" d="100"/>
        </p:scale>
        <p:origin x="795" y="5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91EAB1-FAD6-E54D-A68A-78BC0017C2E4}" type="datetimeFigureOut">
              <a:rPr lang="en-US" smtClean="0"/>
              <a:t>8/1/2017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BCE0D2-F5FC-8340-8669-4436AA0D230E}" type="slidenum">
              <a:rPr lang="en-US" smtClean="0"/>
              <a:t>‹#›</a:t>
            </a:fld>
            <a:endParaRPr lang="en-US"/>
          </a:p>
        </p:txBody>
      </p:sp>
    </p:spTree>
    <p:extLst>
      <p:ext uri="{BB962C8B-B14F-4D97-AF65-F5344CB8AC3E}">
        <p14:creationId xmlns:p14="http://schemas.microsoft.com/office/powerpoint/2010/main" val="11316421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2D252C-357F-2647-B6AD-1227F5069F05}" type="datetimeFigureOut">
              <a:rPr lang="en-US" smtClean="0"/>
              <a:t>8/1/2017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E9F668-DCF3-A145-82E6-32101B79E74F}" type="slidenum">
              <a:rPr lang="en-US" smtClean="0"/>
              <a:t>‹#›</a:t>
            </a:fld>
            <a:endParaRPr lang="en-US"/>
          </a:p>
        </p:txBody>
      </p:sp>
    </p:spTree>
    <p:extLst>
      <p:ext uri="{BB962C8B-B14F-4D97-AF65-F5344CB8AC3E}">
        <p14:creationId xmlns:p14="http://schemas.microsoft.com/office/powerpoint/2010/main" val="4267444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217981-4DAA-4A27-A24A-B5A0CF6620BC}" type="slidenum">
              <a:rPr lang="en-US" smtClean="0"/>
              <a:t>6</a:t>
            </a:fld>
            <a:endParaRPr lang="en-US"/>
          </a:p>
        </p:txBody>
      </p:sp>
    </p:spTree>
    <p:extLst>
      <p:ext uri="{BB962C8B-B14F-4D97-AF65-F5344CB8AC3E}">
        <p14:creationId xmlns:p14="http://schemas.microsoft.com/office/powerpoint/2010/main" val="188100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749F9C-05E0-4EA5-89E7-3EDBECD81099}" type="slidenum">
              <a:rPr lang="en-US" smtClean="0"/>
              <a:t>11</a:t>
            </a:fld>
            <a:endParaRPr lang="en-US"/>
          </a:p>
        </p:txBody>
      </p:sp>
    </p:spTree>
    <p:extLst>
      <p:ext uri="{BB962C8B-B14F-4D97-AF65-F5344CB8AC3E}">
        <p14:creationId xmlns:p14="http://schemas.microsoft.com/office/powerpoint/2010/main" val="432863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65D77114-2302-4026-8D95-0049125FBBD7}" type="slidenum">
              <a:rPr lang="zh-TW" altLang="en-US" smtClean="0"/>
              <a:t>28</a:t>
            </a:fld>
            <a:endParaRPr lang="zh-TW" altLang="en-US"/>
          </a:p>
        </p:txBody>
      </p:sp>
    </p:spTree>
    <p:extLst>
      <p:ext uri="{BB962C8B-B14F-4D97-AF65-F5344CB8AC3E}">
        <p14:creationId xmlns:p14="http://schemas.microsoft.com/office/powerpoint/2010/main" val="1179600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6BD47C-5E57-457F-A6AC-5827B9FEF3EA}" type="slidenum">
              <a:rPr lang="en-US" smtClean="0"/>
              <a:t>32</a:t>
            </a:fld>
            <a:endParaRPr lang="en-US"/>
          </a:p>
        </p:txBody>
      </p:sp>
    </p:spTree>
    <p:extLst>
      <p:ext uri="{BB962C8B-B14F-4D97-AF65-F5344CB8AC3E}">
        <p14:creationId xmlns:p14="http://schemas.microsoft.com/office/powerpoint/2010/main" val="1712242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3A27A020-E7FF-4204-A397-6535C0E3AD45}" type="slidenum">
              <a:rPr lang="zh-TW" altLang="en-US" smtClean="0"/>
              <a:t>37</a:t>
            </a:fld>
            <a:endParaRPr lang="zh-TW" altLang="en-US"/>
          </a:p>
        </p:txBody>
      </p:sp>
    </p:spTree>
    <p:extLst>
      <p:ext uri="{BB962C8B-B14F-4D97-AF65-F5344CB8AC3E}">
        <p14:creationId xmlns:p14="http://schemas.microsoft.com/office/powerpoint/2010/main" val="2302418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u="none" strike="noStrike" kern="1200" baseline="0" dirty="0" smtClean="0">
                <a:solidFill>
                  <a:schemeClr val="tx1"/>
                </a:solidFill>
                <a:latin typeface="+mn-lt"/>
                <a:ea typeface="+mn-ea"/>
                <a:cs typeface="+mn-cs"/>
              </a:rPr>
              <a:t>A business model …financial performance of the wind farm operation</a:t>
            </a:r>
          </a:p>
          <a:p>
            <a:endParaRPr lang="en-US" altLang="zh-TW" sz="1200" b="0" i="0" u="none" strike="noStrike" kern="1200" baseline="0" dirty="0" smtClean="0">
              <a:solidFill>
                <a:schemeClr val="tx1"/>
              </a:solidFill>
              <a:latin typeface="+mn-lt"/>
              <a:ea typeface="+mn-ea"/>
              <a:cs typeface="+mn-cs"/>
            </a:endParaRPr>
          </a:p>
          <a:p>
            <a:r>
              <a:rPr lang="zh-TW" altLang="en-US" sz="1200" b="0" i="0" u="none" strike="noStrike" kern="1200" baseline="0" dirty="0" smtClean="0">
                <a:solidFill>
                  <a:schemeClr val="tx1"/>
                </a:solidFill>
                <a:latin typeface="+mn-lt"/>
                <a:ea typeface="+mn-ea"/>
                <a:cs typeface="+mn-cs"/>
              </a:rPr>
              <a:t>全域的風場模擬</a:t>
            </a:r>
            <a:r>
              <a:rPr lang="en-US" altLang="zh-TW" sz="1200" b="0" i="0" u="none" strike="noStrike" kern="1200" baseline="0" dirty="0" smtClean="0">
                <a:solidFill>
                  <a:schemeClr val="tx1"/>
                </a:solidFill>
                <a:latin typeface="+mn-lt"/>
                <a:ea typeface="+mn-ea"/>
                <a:cs typeface="+mn-cs"/>
              </a:rPr>
              <a:t>,</a:t>
            </a:r>
            <a:r>
              <a:rPr lang="zh-TW" altLang="en-US" sz="1200" b="0" i="0" u="none" strike="noStrike" kern="1200" baseline="0" dirty="0" smtClean="0">
                <a:solidFill>
                  <a:schemeClr val="tx1"/>
                </a:solidFill>
                <a:latin typeface="+mn-lt"/>
                <a:ea typeface="+mn-ea"/>
                <a:cs typeface="+mn-cs"/>
              </a:rPr>
              <a:t>來補足氣象塔在空間與時間解析度的不足</a:t>
            </a:r>
            <a:endParaRPr lang="en-US" altLang="zh-TW" sz="1200" b="0" i="0" u="none" strike="noStrike" kern="1200" baseline="0" dirty="0" smtClean="0">
              <a:solidFill>
                <a:schemeClr val="tx1"/>
              </a:solidFill>
              <a:latin typeface="+mn-lt"/>
              <a:ea typeface="+mn-ea"/>
              <a:cs typeface="+mn-cs"/>
            </a:endParaRPr>
          </a:p>
          <a:p>
            <a:r>
              <a:rPr lang="en-US" altLang="zh-TW" sz="1200" b="0" i="0" u="none" strike="noStrike" kern="1200" baseline="0" dirty="0" smtClean="0">
                <a:solidFill>
                  <a:schemeClr val="tx1"/>
                </a:solidFill>
                <a:latin typeface="+mn-lt"/>
                <a:ea typeface="+mn-ea"/>
                <a:cs typeface="+mn-cs"/>
              </a:rPr>
              <a:t>However, it is hardly to represent the local wind information through the met mast data because it is only one point showed on the domain.</a:t>
            </a:r>
          </a:p>
          <a:p>
            <a:endParaRPr lang="en-US" altLang="zh-TW" dirty="0" smtClean="0"/>
          </a:p>
          <a:p>
            <a:r>
              <a:rPr lang="en-US" altLang="zh-TW" sz="1200" b="0" i="0" u="none" strike="noStrike" kern="1200" baseline="0" dirty="0" smtClean="0">
                <a:solidFill>
                  <a:schemeClr val="tx1"/>
                </a:solidFill>
                <a:latin typeface="+mn-lt"/>
                <a:ea typeface="+mn-ea"/>
                <a:cs typeface="+mn-cs"/>
              </a:rPr>
              <a:t>Implies more momentum are extracted from the atmosphere .</a:t>
            </a:r>
            <a:endParaRPr lang="zh-TW" altLang="en-US" dirty="0"/>
          </a:p>
        </p:txBody>
      </p:sp>
      <p:sp>
        <p:nvSpPr>
          <p:cNvPr id="4" name="投影片編號版面配置區 3"/>
          <p:cNvSpPr>
            <a:spLocks noGrp="1"/>
          </p:cNvSpPr>
          <p:nvPr>
            <p:ph type="sldNum" sz="quarter" idx="10"/>
          </p:nvPr>
        </p:nvSpPr>
        <p:spPr/>
        <p:txBody>
          <a:bodyPr/>
          <a:lstStyle/>
          <a:p>
            <a:fld id="{3A27A020-E7FF-4204-A397-6535C0E3AD45}" type="slidenum">
              <a:rPr lang="zh-TW" altLang="en-US" smtClean="0"/>
              <a:t>39</a:t>
            </a:fld>
            <a:endParaRPr lang="zh-TW" altLang="en-US"/>
          </a:p>
        </p:txBody>
      </p:sp>
    </p:spTree>
    <p:extLst>
      <p:ext uri="{BB962C8B-B14F-4D97-AF65-F5344CB8AC3E}">
        <p14:creationId xmlns:p14="http://schemas.microsoft.com/office/powerpoint/2010/main" val="3948766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u="none" strike="noStrike" kern="1200" baseline="0" dirty="0" smtClean="0">
                <a:solidFill>
                  <a:schemeClr val="tx1"/>
                </a:solidFill>
                <a:latin typeface="+mn-lt"/>
                <a:ea typeface="+mn-ea"/>
                <a:cs typeface="+mn-cs"/>
              </a:rPr>
              <a:t>A business model …financial performance of the wind farm operation</a:t>
            </a:r>
          </a:p>
          <a:p>
            <a:endParaRPr lang="en-US" altLang="zh-TW" sz="1200" b="0" i="0" u="none" strike="noStrike" kern="1200" baseline="0" dirty="0" smtClean="0">
              <a:solidFill>
                <a:schemeClr val="tx1"/>
              </a:solidFill>
              <a:latin typeface="+mn-lt"/>
              <a:ea typeface="+mn-ea"/>
              <a:cs typeface="+mn-cs"/>
            </a:endParaRPr>
          </a:p>
          <a:p>
            <a:r>
              <a:rPr lang="zh-TW" altLang="en-US" sz="1200" b="0" i="0" u="none" strike="noStrike" kern="1200" baseline="0" dirty="0" smtClean="0">
                <a:solidFill>
                  <a:schemeClr val="tx1"/>
                </a:solidFill>
                <a:latin typeface="+mn-lt"/>
                <a:ea typeface="+mn-ea"/>
                <a:cs typeface="+mn-cs"/>
              </a:rPr>
              <a:t>全域的風場模擬</a:t>
            </a:r>
            <a:r>
              <a:rPr lang="en-US" altLang="zh-TW" sz="1200" b="0" i="0" u="none" strike="noStrike" kern="1200" baseline="0" dirty="0" smtClean="0">
                <a:solidFill>
                  <a:schemeClr val="tx1"/>
                </a:solidFill>
                <a:latin typeface="+mn-lt"/>
                <a:ea typeface="+mn-ea"/>
                <a:cs typeface="+mn-cs"/>
              </a:rPr>
              <a:t>,</a:t>
            </a:r>
            <a:r>
              <a:rPr lang="zh-TW" altLang="en-US" sz="1200" b="0" i="0" u="none" strike="noStrike" kern="1200" baseline="0" dirty="0" smtClean="0">
                <a:solidFill>
                  <a:schemeClr val="tx1"/>
                </a:solidFill>
                <a:latin typeface="+mn-lt"/>
                <a:ea typeface="+mn-ea"/>
                <a:cs typeface="+mn-cs"/>
              </a:rPr>
              <a:t>來補足氣象塔在空間與時間解析度的不足</a:t>
            </a:r>
            <a:endParaRPr lang="en-US" altLang="zh-TW" sz="1200" b="0" i="0" u="none" strike="noStrike" kern="1200" baseline="0" dirty="0" smtClean="0">
              <a:solidFill>
                <a:schemeClr val="tx1"/>
              </a:solidFill>
              <a:latin typeface="+mn-lt"/>
              <a:ea typeface="+mn-ea"/>
              <a:cs typeface="+mn-cs"/>
            </a:endParaRPr>
          </a:p>
          <a:p>
            <a:r>
              <a:rPr lang="en-US" altLang="zh-TW" sz="1200" b="0" i="0" u="none" strike="noStrike" kern="1200" baseline="0" dirty="0" smtClean="0">
                <a:solidFill>
                  <a:schemeClr val="tx1"/>
                </a:solidFill>
                <a:latin typeface="+mn-lt"/>
                <a:ea typeface="+mn-ea"/>
                <a:cs typeface="+mn-cs"/>
              </a:rPr>
              <a:t>However, it is hardly to represent the local wind information through the met mast data because it is only one point showed on the domain.</a:t>
            </a:r>
          </a:p>
          <a:p>
            <a:endParaRPr lang="en-US" altLang="zh-TW" dirty="0" smtClean="0"/>
          </a:p>
          <a:p>
            <a:r>
              <a:rPr lang="en-US" altLang="zh-TW" sz="1200" b="0" i="0" u="none" strike="noStrike" kern="1200" baseline="0" dirty="0" smtClean="0">
                <a:solidFill>
                  <a:schemeClr val="tx1"/>
                </a:solidFill>
                <a:latin typeface="+mn-lt"/>
                <a:ea typeface="+mn-ea"/>
                <a:cs typeface="+mn-cs"/>
              </a:rPr>
              <a:t>Implies more momentum are extracted from the atmosphere .</a:t>
            </a:r>
            <a:endParaRPr lang="zh-TW" altLang="en-US" dirty="0"/>
          </a:p>
        </p:txBody>
      </p:sp>
      <p:sp>
        <p:nvSpPr>
          <p:cNvPr id="4" name="投影片編號版面配置區 3"/>
          <p:cNvSpPr>
            <a:spLocks noGrp="1"/>
          </p:cNvSpPr>
          <p:nvPr>
            <p:ph type="sldNum" sz="quarter" idx="10"/>
          </p:nvPr>
        </p:nvSpPr>
        <p:spPr/>
        <p:txBody>
          <a:bodyPr/>
          <a:lstStyle/>
          <a:p>
            <a:fld id="{3A27A020-E7FF-4204-A397-6535C0E3AD45}" type="slidenum">
              <a:rPr lang="zh-TW" altLang="en-US" smtClean="0"/>
              <a:t>40</a:t>
            </a:fld>
            <a:endParaRPr lang="zh-TW" altLang="en-US"/>
          </a:p>
        </p:txBody>
      </p:sp>
    </p:spTree>
    <p:extLst>
      <p:ext uri="{BB962C8B-B14F-4D97-AF65-F5344CB8AC3E}">
        <p14:creationId xmlns:p14="http://schemas.microsoft.com/office/powerpoint/2010/main" val="2562718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F80D57-F606-964A-914F-9314B89AF232}" type="slidenum">
              <a:rPr kumimoji="1" lang="zh-CN" altLang="en-US" smtClean="0">
                <a:solidFill>
                  <a:prstClr val="black"/>
                </a:solidFill>
              </a:rPr>
              <a:pPr/>
              <a:t>55</a:t>
            </a:fld>
            <a:endParaRPr kumimoji="1" lang="zh-CN" altLang="en-US">
              <a:solidFill>
                <a:prstClr val="black"/>
              </a:solidFill>
            </a:endParaRPr>
          </a:p>
        </p:txBody>
      </p:sp>
    </p:spTree>
    <p:extLst>
      <p:ext uri="{BB962C8B-B14F-4D97-AF65-F5344CB8AC3E}">
        <p14:creationId xmlns:p14="http://schemas.microsoft.com/office/powerpoint/2010/main" val="2334940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 change impacts a wide-range of health outcomes. This slide illustrates the most significant climate change impacts (rising temperatures, more extreme weather, rising sea levels, and increasing carbon dioxide levels), their effect on exposures, and the subsequent health outcomes that can result from these changes in </a:t>
            </a:r>
            <a:r>
              <a:rPr lang="en-US"/>
              <a:t>exposures</a:t>
            </a:r>
            <a:r>
              <a:rPr lang="en-US" i="1"/>
              <a:t>.</a:t>
            </a:r>
            <a:endParaRPr lang="en-US" dirty="0"/>
          </a:p>
          <a:p>
            <a:endParaRPr lang="en-US" b="1" i="1" baseline="0" dirty="0" smtClean="0"/>
          </a:p>
          <a:p>
            <a:endParaRPr lang="en-US" b="1" i="1" dirty="0"/>
          </a:p>
        </p:txBody>
      </p:sp>
      <p:sp>
        <p:nvSpPr>
          <p:cNvPr id="4" name="Slide Number Placeholder 3"/>
          <p:cNvSpPr>
            <a:spLocks noGrp="1"/>
          </p:cNvSpPr>
          <p:nvPr>
            <p:ph type="sldNum" sz="quarter" idx="10"/>
          </p:nvPr>
        </p:nvSpPr>
        <p:spPr/>
        <p:txBody>
          <a:bodyPr/>
          <a:lstStyle/>
          <a:p>
            <a:fld id="{786D9351-C9C7-444E-9F6D-88DFC621AFBF}" type="slidenum">
              <a:rPr lang="en-US" smtClean="0"/>
              <a:t>63</a:t>
            </a:fld>
            <a:endParaRPr lang="en-US"/>
          </a:p>
        </p:txBody>
      </p:sp>
    </p:spTree>
    <p:extLst>
      <p:ext uri="{BB962C8B-B14F-4D97-AF65-F5344CB8AC3E}">
        <p14:creationId xmlns:p14="http://schemas.microsoft.com/office/powerpoint/2010/main" val="4083014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7F1469-D7C1-2844-8E8B-3183AA7455CE}" type="datetime1">
              <a:rPr lang="zh-TW" altLang="en-US" smtClean="0"/>
              <a:t>2017/8/1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330710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C2A312-8544-8A42-B15F-B7AE8E373C8E}" type="datetime1">
              <a:rPr lang="zh-TW" altLang="en-US" smtClean="0"/>
              <a:t>2017/8/1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3722352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20E9A9-8CA4-4E4B-A6D0-1331CE8F5698}" type="datetime1">
              <a:rPr lang="zh-TW" altLang="en-US" smtClean="0"/>
              <a:t>2017/8/1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419159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C48C2B-BAD5-644D-8E5E-04ACD2CDDAEE}" type="datetime1">
              <a:rPr lang="zh-TW" altLang="en-US" smtClean="0"/>
              <a:t>2017/8/1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2712485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C24B7D-61B3-A846-A8D4-A279FF53E8EC}" type="datetime1">
              <a:rPr lang="zh-TW" altLang="en-US" smtClean="0"/>
              <a:t>2017/8/1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643813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08B00E-B439-8444-8941-D2CFC0594608}" type="datetime1">
              <a:rPr lang="zh-TW" altLang="en-US" smtClean="0"/>
              <a:t>2017/8/1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1137737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40802-29FE-3B4D-9D2D-961E533569D7}" type="datetime1">
              <a:rPr lang="zh-TW" altLang="en-US" smtClean="0"/>
              <a:t>2017/8/1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1990762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F58AB8-1F40-1348-9404-4BFF41BD8542}" type="datetime1">
              <a:rPr lang="zh-TW" altLang="en-US" smtClean="0"/>
              <a:t>2017/8/1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679049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0D40C1-E741-EE4D-9F3F-329A7F0C4AAD}" type="datetime1">
              <a:rPr lang="zh-TW" altLang="en-US" smtClean="0"/>
              <a:t>2017/8/1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4230100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E62854-D585-C94F-A6CD-794B43850F4D}" type="datetime1">
              <a:rPr lang="zh-TW" altLang="en-US" smtClean="0"/>
              <a:t>2017/8/1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1627414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4E11CA-690A-0143-8DA6-86A79B7BA0DB}" type="datetime1">
              <a:rPr lang="zh-TW" altLang="en-US" smtClean="0"/>
              <a:t>2017/8/1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8AC2D-69A8-344A-B720-964A903A27B4}" type="slidenum">
              <a:rPr lang="en-US" smtClean="0"/>
              <a:t>‹#›</a:t>
            </a:fld>
            <a:endParaRPr lang="en-US"/>
          </a:p>
        </p:txBody>
      </p:sp>
    </p:spTree>
    <p:extLst>
      <p:ext uri="{BB962C8B-B14F-4D97-AF65-F5344CB8AC3E}">
        <p14:creationId xmlns:p14="http://schemas.microsoft.com/office/powerpoint/2010/main" val="537944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511FF4-4274-4940-BAE1-2EED3CCA2B71}" type="datetime1">
              <a:rPr lang="zh-TW" altLang="en-US" smtClean="0"/>
              <a:t>2017/8/1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8AC2D-69A8-344A-B720-964A903A27B4}" type="slidenum">
              <a:rPr lang="en-US" smtClean="0"/>
              <a:t>‹#›</a:t>
            </a:fld>
            <a:endParaRPr lang="en-US"/>
          </a:p>
        </p:txBody>
      </p:sp>
    </p:spTree>
    <p:extLst>
      <p:ext uri="{BB962C8B-B14F-4D97-AF65-F5344CB8AC3E}">
        <p14:creationId xmlns:p14="http://schemas.microsoft.com/office/powerpoint/2010/main" val="3927234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emf"/><Relationship Id="rId1" Type="http://schemas.openxmlformats.org/officeDocument/2006/relationships/slideLayout" Target="../slideLayouts/slideLayout6.xml"/><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zh.wikipedia.org/wiki/%E4%BF%84%E7%BE%85%E6%96%AF" TargetMode="External"/><Relationship Id="rId13" Type="http://schemas.openxmlformats.org/officeDocument/2006/relationships/hyperlink" Target="https://zh.wikipedia.org/wiki/%E5%8A%A0%E6%8B%BF%E5%A4%A7" TargetMode="External"/><Relationship Id="rId18" Type="http://schemas.openxmlformats.org/officeDocument/2006/relationships/hyperlink" Target="https://zh.wikipedia.org/wiki/%E6%BE%B3%E5%A4%A7%E5%88%A9%E4%BA%9A" TargetMode="External"/><Relationship Id="rId26" Type="http://schemas.openxmlformats.org/officeDocument/2006/relationships/hyperlink" Target="https://zh.wikipedia.org/wiki/%E8%87%BA%E7%81%A3" TargetMode="External"/><Relationship Id="rId3" Type="http://schemas.openxmlformats.org/officeDocument/2006/relationships/hyperlink" Target="https://zh.wikipedia.org/wiki/%E5%90%84%E5%9B%BD%E4%BA%8C%E6%B0%A7%E5%8C%96%E7%A2%B3%E6%8E%92%E6%94%BE%E9%87%8F%E5%88%97%E8%A1%A8#cite_note-EDGAR2-8" TargetMode="External"/><Relationship Id="rId21" Type="http://schemas.openxmlformats.org/officeDocument/2006/relationships/hyperlink" Target="https://zh.wikipedia.org/wiki/%E5%9C%9F%E8%80%B3%E5%85%B6" TargetMode="External"/><Relationship Id="rId7" Type="http://schemas.openxmlformats.org/officeDocument/2006/relationships/hyperlink" Target="https://zh.wikipedia.org/wiki/%E5%8D%B0%E5%BA%A6" TargetMode="External"/><Relationship Id="rId12" Type="http://schemas.openxmlformats.org/officeDocument/2006/relationships/hyperlink" Target="https://zh.wikipedia.org/wiki/%E5%A4%A7%E9%9F%A9%E6%B0%91%E5%9B%BD" TargetMode="External"/><Relationship Id="rId17" Type="http://schemas.openxmlformats.org/officeDocument/2006/relationships/hyperlink" Target="https://zh.wikipedia.org/wiki/%E5%A2%A8%E8%A5%BF%E5%93%A5" TargetMode="External"/><Relationship Id="rId25" Type="http://schemas.openxmlformats.org/officeDocument/2006/relationships/hyperlink" Target="https://zh.wikipedia.org/wiki/%E6%B3%B0%E5%9C%8B" TargetMode="External"/><Relationship Id="rId2" Type="http://schemas.openxmlformats.org/officeDocument/2006/relationships/hyperlink" Target="https://zh.wikipedia.org/wiki/%E5%90%84%E5%9B%BD%E4%BA%8C%E6%B0%A7%E5%8C%96%E7%A2%B3%E6%8E%92%E6%94%BE%E9%87%8F%E5%88%97%E8%A1%A8#cite_note-EDGAR-7" TargetMode="External"/><Relationship Id="rId16" Type="http://schemas.openxmlformats.org/officeDocument/2006/relationships/hyperlink" Target="https://zh.wikipedia.org/wiki/%E5%B7%B4%E8%A5%BF" TargetMode="External"/><Relationship Id="rId20" Type="http://schemas.openxmlformats.org/officeDocument/2006/relationships/hyperlink" Target="https://zh.wikipedia.org/wiki/%E8%8B%B1%E5%9B%BD" TargetMode="External"/><Relationship Id="rId29" Type="http://schemas.openxmlformats.org/officeDocument/2006/relationships/hyperlink" Target="https://zh.wikipedia.org/wiki/%E9%A9%AC%E6%9D%A5%E8%A5%BF%E4%BA%9A" TargetMode="External"/><Relationship Id="rId1" Type="http://schemas.openxmlformats.org/officeDocument/2006/relationships/slideLayout" Target="../slideLayouts/slideLayout7.xml"/><Relationship Id="rId6" Type="http://schemas.openxmlformats.org/officeDocument/2006/relationships/hyperlink" Target="https://zh.wikipedia.org/wiki/%E6%AC%A7%E6%B4%B2%E8%81%94%E7%9B%9F" TargetMode="External"/><Relationship Id="rId11" Type="http://schemas.openxmlformats.org/officeDocument/2006/relationships/hyperlink" Target="https://zh.wikipedia.org/wiki/%E4%BC%8A%E6%9C%97" TargetMode="External"/><Relationship Id="rId24" Type="http://schemas.openxmlformats.org/officeDocument/2006/relationships/hyperlink" Target="https://zh.wikipedia.org/wiki/%E6%B3%A2%E8%98%AD" TargetMode="External"/><Relationship Id="rId5" Type="http://schemas.openxmlformats.org/officeDocument/2006/relationships/hyperlink" Target="https://zh.wikipedia.org/wiki/%E7%BE%8E%E5%9C%8B" TargetMode="External"/><Relationship Id="rId15" Type="http://schemas.openxmlformats.org/officeDocument/2006/relationships/hyperlink" Target="https://zh.wikipedia.org/wiki/%E5%8D%B0%E5%BA%A6%E5%B0%BC%E8%A5%BF%E4%BA%9A" TargetMode="External"/><Relationship Id="rId23" Type="http://schemas.openxmlformats.org/officeDocument/2006/relationships/hyperlink" Target="https://zh.wikipedia.org/wiki/%E6%B3%95%E5%9B%BD" TargetMode="External"/><Relationship Id="rId28" Type="http://schemas.openxmlformats.org/officeDocument/2006/relationships/hyperlink" Target="https://zh.wikipedia.org/wiki/%E8%A5%BF%E7%8F%AD%E7%89%99" TargetMode="External"/><Relationship Id="rId10" Type="http://schemas.openxmlformats.org/officeDocument/2006/relationships/hyperlink" Target="https://zh.wikipedia.org/wiki/%E5%BE%B7%E5%9C%8B" TargetMode="External"/><Relationship Id="rId19" Type="http://schemas.openxmlformats.org/officeDocument/2006/relationships/hyperlink" Target="https://zh.wikipedia.org/wiki/%E5%8D%97%E9%9D%9E" TargetMode="External"/><Relationship Id="rId4" Type="http://schemas.openxmlformats.org/officeDocument/2006/relationships/hyperlink" Target="https://zh.wikipedia.org/wiki/%E4%B8%AD%E5%8D%8E%E4%BA%BA%E6%B0%91%E5%85%B1%E5%92%8C%E5%9B%BD" TargetMode="External"/><Relationship Id="rId9" Type="http://schemas.openxmlformats.org/officeDocument/2006/relationships/hyperlink" Target="https://zh.wikipedia.org/wiki/%E6%97%A5%E6%9C%AC" TargetMode="External"/><Relationship Id="rId14" Type="http://schemas.openxmlformats.org/officeDocument/2006/relationships/hyperlink" Target="https://zh.wikipedia.org/wiki/%E6%B2%99%E7%83%8F%E5%9C%B0%E9%98%BF%E6%8B%89%E4%BC%AF" TargetMode="External"/><Relationship Id="rId22" Type="http://schemas.openxmlformats.org/officeDocument/2006/relationships/hyperlink" Target="https://zh.wikipedia.org/wiki/%E7%BE%A9%E5%A4%A7%E5%88%A9" TargetMode="External"/><Relationship Id="rId27" Type="http://schemas.openxmlformats.org/officeDocument/2006/relationships/hyperlink" Target="https://zh.wikipedia.org/wiki/%E5%93%88%E8%96%A9%E5%85%8B"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56.tiff"/></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jpeg"/></Relationships>
</file>

<file path=ppt/slides/_rels/slide3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3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5.jpg"/><Relationship Id="rId4" Type="http://schemas.openxmlformats.org/officeDocument/2006/relationships/image" Target="../media/image74.jp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46.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90.png"/><Relationship Id="rId2" Type="http://schemas.openxmlformats.org/officeDocument/2006/relationships/image" Target="../media/image85.jpeg"/><Relationship Id="rId1" Type="http://schemas.openxmlformats.org/officeDocument/2006/relationships/slideLayout" Target="../slideLayouts/slideLayout6.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8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jpeg"/><Relationship Id="rId3" Type="http://schemas.openxmlformats.org/officeDocument/2006/relationships/image" Target="../media/image94.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hyperlink" Target="http://en.wikipedia.org/wiki/File:Cellulose-Ibeta-from-xtal-2002-3D-balls.png" TargetMode="External"/><Relationship Id="rId16"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5" Type="http://schemas.openxmlformats.org/officeDocument/2006/relationships/hyperlink" Target="http://upload.wikimedia.org/wikipedia/commons/b/b0/Ethanol-3D-balls.png" TargetMode="External"/><Relationship Id="rId10" Type="http://schemas.openxmlformats.org/officeDocument/2006/relationships/image" Target="../media/image101.png"/><Relationship Id="rId4" Type="http://schemas.openxmlformats.org/officeDocument/2006/relationships/image" Target="../media/image95.jpeg"/><Relationship Id="rId9" Type="http://schemas.openxmlformats.org/officeDocument/2006/relationships/image" Target="../media/image100.png"/><Relationship Id="rId14" Type="http://schemas.openxmlformats.org/officeDocument/2006/relationships/image" Target="../media/image105.png"/></Relationships>
</file>

<file path=ppt/slides/_rels/slide5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108.jpeg"/><Relationship Id="rId7" Type="http://schemas.openxmlformats.org/officeDocument/2006/relationships/image" Target="../media/image98.png"/><Relationship Id="rId12" Type="http://schemas.openxmlformats.org/officeDocument/2006/relationships/image" Target="../media/image95.jpeg"/><Relationship Id="rId2" Type="http://schemas.openxmlformats.org/officeDocument/2006/relationships/image" Target="../media/image107.jpeg"/><Relationship Id="rId1" Type="http://schemas.openxmlformats.org/officeDocument/2006/relationships/slideLayout" Target="../slideLayouts/slideLayout2.xml"/><Relationship Id="rId6" Type="http://schemas.openxmlformats.org/officeDocument/2006/relationships/image" Target="../media/image97.png"/><Relationship Id="rId11" Type="http://schemas.openxmlformats.org/officeDocument/2006/relationships/image" Target="../media/image110.png"/><Relationship Id="rId5" Type="http://schemas.openxmlformats.org/officeDocument/2006/relationships/image" Target="../media/image96.png"/><Relationship Id="rId10" Type="http://schemas.openxmlformats.org/officeDocument/2006/relationships/image" Target="../media/image102.png"/><Relationship Id="rId4" Type="http://schemas.openxmlformats.org/officeDocument/2006/relationships/image" Target="../media/image109.png"/><Relationship Id="rId9" Type="http://schemas.openxmlformats.org/officeDocument/2006/relationships/image" Target="../media/image100.png"/></Relationships>
</file>

<file path=ppt/slides/_rels/slide54.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image" Target="../media/image111.emf"/><Relationship Id="rId1" Type="http://schemas.openxmlformats.org/officeDocument/2006/relationships/slideLayout" Target="../slideLayouts/slideLayout2.xml"/><Relationship Id="rId5" Type="http://schemas.openxmlformats.org/officeDocument/2006/relationships/image" Target="../media/image113.jpeg"/><Relationship Id="rId4" Type="http://schemas.openxmlformats.org/officeDocument/2006/relationships/image" Target="../media/image12.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slideLayout" Target="../slideLayouts/slideLayout2.xml"/><Relationship Id="rId5" Type="http://schemas.openxmlformats.org/officeDocument/2006/relationships/image" Target="../media/image118.jpeg"/><Relationship Id="rId4" Type="http://schemas.openxmlformats.org/officeDocument/2006/relationships/image" Target="../media/image117.png"/></Relationships>
</file>

<file path=ppt/slides/_rels/slide58.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image" Target="../media/image86.jpeg"/><Relationship Id="rId7" Type="http://schemas.openxmlformats.org/officeDocument/2006/relationships/image" Target="../media/image112.emf"/><Relationship Id="rId2" Type="http://schemas.openxmlformats.org/officeDocument/2006/relationships/image" Target="../media/image85.jpeg"/><Relationship Id="rId1" Type="http://schemas.openxmlformats.org/officeDocument/2006/relationships/slideLayout" Target="../slideLayouts/slideLayout6.xml"/><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image" Target="../media/image87.jpeg"/><Relationship Id="rId9" Type="http://schemas.openxmlformats.org/officeDocument/2006/relationships/image" Target="../media/image120.png"/></Relationships>
</file>

<file path=ppt/slides/_rels/slide5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emf"/><Relationship Id="rId1" Type="http://schemas.openxmlformats.org/officeDocument/2006/relationships/slideLayout" Target="../slideLayouts/slideLayout2.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_rels/slide6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6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052504"/>
            <a:ext cx="9144000" cy="1446550"/>
          </a:xfrm>
          <a:prstGeom prst="rect">
            <a:avLst/>
          </a:prstGeom>
          <a:solidFill>
            <a:srgbClr val="232C12"/>
          </a:solidFill>
        </p:spPr>
        <p:txBody>
          <a:bodyPr wrap="square" rtlCol="0">
            <a:spAutoFit/>
          </a:bodyPr>
          <a:lstStyle/>
          <a:p>
            <a:pPr algn="ctr"/>
            <a:r>
              <a:rPr lang="en-US" sz="4400" dirty="0">
                <a:solidFill>
                  <a:srgbClr val="FFFF00"/>
                </a:solidFill>
              </a:rPr>
              <a:t>Sustainability as a New Driver of Science and </a:t>
            </a:r>
            <a:r>
              <a:rPr lang="en-US" sz="4400" dirty="0" smtClean="0">
                <a:solidFill>
                  <a:srgbClr val="FFFF00"/>
                </a:solidFill>
              </a:rPr>
              <a:t>Technology</a:t>
            </a:r>
            <a:endParaRPr lang="zh-TW" altLang="en-US" sz="4400" dirty="0">
              <a:solidFill>
                <a:srgbClr val="FFFF00"/>
              </a:solidFill>
            </a:endParaRPr>
          </a:p>
        </p:txBody>
      </p:sp>
      <p:pic>
        <p:nvPicPr>
          <p:cNvPr id="4" name="Picture 3"/>
          <p:cNvPicPr>
            <a:picLocks noChangeAspect="1"/>
          </p:cNvPicPr>
          <p:nvPr/>
        </p:nvPicPr>
        <p:blipFill>
          <a:blip r:embed="rId2"/>
          <a:stretch>
            <a:fillRect/>
          </a:stretch>
        </p:blipFill>
        <p:spPr>
          <a:xfrm>
            <a:off x="3928449" y="2715443"/>
            <a:ext cx="1714189" cy="1714189"/>
          </a:xfrm>
          <a:prstGeom prst="rect">
            <a:avLst/>
          </a:prstGeom>
        </p:spPr>
      </p:pic>
      <p:pic>
        <p:nvPicPr>
          <p:cNvPr id="5" name="圖片 9"/>
          <p:cNvPicPr>
            <a:picLocks noChangeAspect="1"/>
          </p:cNvPicPr>
          <p:nvPr/>
        </p:nvPicPr>
        <p:blipFill>
          <a:blip r:embed="rId3"/>
          <a:stretch>
            <a:fillRect/>
          </a:stretch>
        </p:blipFill>
        <p:spPr>
          <a:xfrm>
            <a:off x="4376832" y="5697350"/>
            <a:ext cx="905470" cy="905470"/>
          </a:xfrm>
          <a:prstGeom prst="rect">
            <a:avLst/>
          </a:prstGeom>
        </p:spPr>
      </p:pic>
      <p:sp>
        <p:nvSpPr>
          <p:cNvPr id="7" name="Rectangle 6"/>
          <p:cNvSpPr/>
          <p:nvPr/>
        </p:nvSpPr>
        <p:spPr>
          <a:xfrm>
            <a:off x="2547673" y="4533047"/>
            <a:ext cx="4636586" cy="1077218"/>
          </a:xfrm>
          <a:prstGeom prst="rect">
            <a:avLst/>
          </a:prstGeom>
        </p:spPr>
        <p:txBody>
          <a:bodyPr wrap="square">
            <a:spAutoFit/>
          </a:bodyPr>
          <a:lstStyle/>
          <a:p>
            <a:pPr algn="ctr"/>
            <a:r>
              <a:rPr lang="en-US" sz="3200" dirty="0"/>
              <a:t>James C. Liao</a:t>
            </a:r>
            <a:endParaRPr lang="zh-TW" altLang="en-US" sz="3200" dirty="0"/>
          </a:p>
          <a:p>
            <a:pPr algn="ctr"/>
            <a:r>
              <a:rPr lang="en-US" sz="3200" dirty="0" smtClean="0"/>
              <a:t>Academia </a:t>
            </a:r>
            <a:r>
              <a:rPr lang="en-US" sz="3200" dirty="0"/>
              <a:t>Sinica, Taiwan</a:t>
            </a:r>
            <a:r>
              <a:rPr lang="zh-TW" altLang="en-US" sz="3200" b="1" dirty="0"/>
              <a:t> </a:t>
            </a:r>
            <a:endParaRPr lang="en-US" sz="3200" b="1" dirty="0"/>
          </a:p>
        </p:txBody>
      </p:sp>
      <p:sp>
        <p:nvSpPr>
          <p:cNvPr id="11" name="Slide Number Placeholder 10"/>
          <p:cNvSpPr>
            <a:spLocks noGrp="1"/>
          </p:cNvSpPr>
          <p:nvPr>
            <p:ph type="sldNum" sz="quarter" idx="12"/>
          </p:nvPr>
        </p:nvSpPr>
        <p:spPr/>
        <p:txBody>
          <a:bodyPr/>
          <a:lstStyle/>
          <a:p>
            <a:fld id="{16A8AC2D-69A8-344A-B720-964A903A27B4}" type="slidenum">
              <a:rPr lang="en-US" smtClean="0"/>
              <a:t>1</a:t>
            </a:fld>
            <a:endParaRPr lang="en-US"/>
          </a:p>
        </p:txBody>
      </p:sp>
    </p:spTree>
    <p:extLst>
      <p:ext uri="{BB962C8B-B14F-4D97-AF65-F5344CB8AC3E}">
        <p14:creationId xmlns:p14="http://schemas.microsoft.com/office/powerpoint/2010/main" val="27183521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8286" y="1272745"/>
            <a:ext cx="7160741" cy="4108621"/>
          </a:xfrm>
        </p:spPr>
      </p:pic>
    </p:spTree>
    <p:extLst>
      <p:ext uri="{BB962C8B-B14F-4D97-AF65-F5344CB8AC3E}">
        <p14:creationId xmlns:p14="http://schemas.microsoft.com/office/powerpoint/2010/main" val="3651578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55607"/>
            <a:ext cx="5212341" cy="2931942"/>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6251" y="3070655"/>
            <a:ext cx="6274486" cy="352939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5189" y="321275"/>
            <a:ext cx="3834715" cy="2551671"/>
          </a:xfrm>
          <a:prstGeom prst="rect">
            <a:avLst/>
          </a:prstGeom>
        </p:spPr>
      </p:pic>
    </p:spTree>
    <p:extLst>
      <p:ext uri="{BB962C8B-B14F-4D97-AF65-F5344CB8AC3E}">
        <p14:creationId xmlns:p14="http://schemas.microsoft.com/office/powerpoint/2010/main" val="42254387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stretch>
            <a:fillRect/>
          </a:stretch>
        </p:blipFill>
        <p:spPr>
          <a:xfrm>
            <a:off x="0" y="736600"/>
            <a:ext cx="9144000" cy="5362222"/>
          </a:xfrm>
          <a:prstGeom prst="rect">
            <a:avLst/>
          </a:prstGeom>
        </p:spPr>
      </p:pic>
    </p:spTree>
    <p:extLst>
      <p:ext uri="{BB962C8B-B14F-4D97-AF65-F5344CB8AC3E}">
        <p14:creationId xmlns:p14="http://schemas.microsoft.com/office/powerpoint/2010/main" val="1595861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29" y="115707"/>
            <a:ext cx="8229600" cy="815022"/>
          </a:xfrm>
          <a:solidFill>
            <a:srgbClr val="232C12"/>
          </a:solidFill>
        </p:spPr>
        <p:txBody>
          <a:bodyPr/>
          <a:lstStyle/>
          <a:p>
            <a:r>
              <a:rPr lang="en-US" dirty="0" smtClean="0">
                <a:solidFill>
                  <a:srgbClr val="FFFF00"/>
                </a:solidFill>
              </a:rPr>
              <a:t>Science: Pushing the limit</a:t>
            </a:r>
            <a:endParaRPr lang="en-US" dirty="0">
              <a:solidFill>
                <a:srgbClr val="FFFF00"/>
              </a:solidFill>
            </a:endParaRPr>
          </a:p>
        </p:txBody>
      </p:sp>
      <p:sp>
        <p:nvSpPr>
          <p:cNvPr id="4" name="Slide Number Placeholder 3"/>
          <p:cNvSpPr>
            <a:spLocks noGrp="1"/>
          </p:cNvSpPr>
          <p:nvPr>
            <p:ph type="sldNum" sz="quarter" idx="12"/>
          </p:nvPr>
        </p:nvSpPr>
        <p:spPr/>
        <p:txBody>
          <a:bodyPr/>
          <a:lstStyle/>
          <a:p>
            <a:fld id="{16A8AC2D-69A8-344A-B720-964A903A27B4}" type="slidenum">
              <a:rPr lang="en-US" smtClean="0"/>
              <a:t>5</a:t>
            </a:fld>
            <a:endParaRPr lang="en-US"/>
          </a:p>
        </p:txBody>
      </p:sp>
      <p:pic>
        <p:nvPicPr>
          <p:cNvPr id="1026" name="Picture 2" descr="http://static.bbc.co.uk/universe/img/ic/640/questions_and_ideas/quantum_mechanics/quantum_mechanics_larg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9768" y="3626529"/>
            <a:ext cx="2402586" cy="14828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114" y="1628883"/>
            <a:ext cx="2385061" cy="178614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8533" y="1738804"/>
            <a:ext cx="2724340" cy="18877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fieldsync.net/files/2113/6460/9808/banner_agricultur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9442" y="3989300"/>
            <a:ext cx="3503589" cy="242043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cdn.theatlantic.com/static/mt/assets/science/shutterstock_34693498%20cop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913" y="5602649"/>
            <a:ext cx="2092250" cy="125535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upload.wikimedia.org/wikipedia/commons/thumb/6/6f/Einstein-formal_portrait-35.jpg/220px-Einstein-formal_portrait-3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35460" y="3799623"/>
            <a:ext cx="1199905" cy="1554423"/>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pngimg.com/upload/rockets_PNG13284.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2883" y="1738804"/>
            <a:ext cx="2290204" cy="16229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17295" y="1101209"/>
            <a:ext cx="691215" cy="369332"/>
          </a:xfrm>
          <a:prstGeom prst="rect">
            <a:avLst/>
          </a:prstGeom>
          <a:noFill/>
        </p:spPr>
        <p:txBody>
          <a:bodyPr wrap="none" rtlCol="0">
            <a:spAutoFit/>
          </a:bodyPr>
          <a:lstStyle/>
          <a:p>
            <a:r>
              <a:rPr lang="en-US" dirty="0" smtClean="0"/>
              <a:t>Small</a:t>
            </a:r>
            <a:endParaRPr lang="en-US" dirty="0"/>
          </a:p>
        </p:txBody>
      </p:sp>
      <p:sp>
        <p:nvSpPr>
          <p:cNvPr id="13" name="TextBox 12"/>
          <p:cNvSpPr txBox="1"/>
          <p:nvPr/>
        </p:nvSpPr>
        <p:spPr>
          <a:xfrm>
            <a:off x="4827270" y="1144500"/>
            <a:ext cx="692562" cy="369332"/>
          </a:xfrm>
          <a:prstGeom prst="rect">
            <a:avLst/>
          </a:prstGeom>
          <a:noFill/>
        </p:spPr>
        <p:txBody>
          <a:bodyPr wrap="none" rtlCol="0">
            <a:spAutoFit/>
          </a:bodyPr>
          <a:lstStyle/>
          <a:p>
            <a:r>
              <a:rPr lang="en-US" dirty="0" smtClean="0"/>
              <a:t>Large</a:t>
            </a:r>
            <a:endParaRPr lang="en-US" dirty="0"/>
          </a:p>
        </p:txBody>
      </p:sp>
      <p:sp>
        <p:nvSpPr>
          <p:cNvPr id="5" name="TextBox 4"/>
          <p:cNvSpPr txBox="1"/>
          <p:nvPr/>
        </p:nvSpPr>
        <p:spPr>
          <a:xfrm>
            <a:off x="7594699" y="1101209"/>
            <a:ext cx="558999" cy="369332"/>
          </a:xfrm>
          <a:prstGeom prst="rect">
            <a:avLst/>
          </a:prstGeom>
          <a:noFill/>
        </p:spPr>
        <p:txBody>
          <a:bodyPr wrap="none" rtlCol="0">
            <a:spAutoFit/>
          </a:bodyPr>
          <a:lstStyle/>
          <a:p>
            <a:r>
              <a:rPr lang="en-US" dirty="0" smtClean="0"/>
              <a:t>Fast</a:t>
            </a:r>
            <a:endParaRPr lang="en-US" dirty="0"/>
          </a:p>
        </p:txBody>
      </p:sp>
      <p:pic>
        <p:nvPicPr>
          <p:cNvPr id="1038" name="Picture 14" descr="https://abm-website-assets.s3.amazonaws.com/pharmpro.com/s3fs-public/featured_image/2016/02/T-cell_Lymphocyte_Photo%20credit%20-%20NIAID.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V="1">
            <a:off x="1562888" y="5295006"/>
            <a:ext cx="1839687" cy="1379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63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746760"/>
            <a:ext cx="9144000" cy="1470025"/>
          </a:xfrm>
          <a:solidFill>
            <a:srgbClr val="003300"/>
          </a:solidFill>
        </p:spPr>
        <p:txBody>
          <a:bodyPr>
            <a:normAutofit/>
          </a:bodyPr>
          <a:lstStyle/>
          <a:p>
            <a:r>
              <a:rPr lang="en-US" sz="4800" dirty="0" smtClean="0">
                <a:solidFill>
                  <a:srgbClr val="FFFF00"/>
                </a:solidFill>
              </a:rPr>
              <a:t>Sustainable Development</a:t>
            </a:r>
            <a:endParaRPr lang="en-US" sz="2700" dirty="0">
              <a:solidFill>
                <a:srgbClr val="FFFF00"/>
              </a:solidFill>
            </a:endParaRPr>
          </a:p>
        </p:txBody>
      </p:sp>
      <p:pic>
        <p:nvPicPr>
          <p:cNvPr id="10" name="Picture 13" descr="C:\Users\60844\AppData\Local\Microsoft\Windows\Temporary Internet Files\Content.Outlook\6GRAPOC9\as-logo.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83598" y="5644243"/>
            <a:ext cx="1060402" cy="106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86460" y="3266154"/>
            <a:ext cx="7986040" cy="892552"/>
          </a:xfrm>
          <a:prstGeom prst="rect">
            <a:avLst/>
          </a:prstGeom>
          <a:noFill/>
        </p:spPr>
        <p:txBody>
          <a:bodyPr wrap="square" rtlCol="0">
            <a:spAutoFit/>
          </a:bodyPr>
          <a:lstStyle/>
          <a:p>
            <a:r>
              <a:rPr lang="en-US" sz="2800" dirty="0" smtClean="0"/>
              <a:t>Development</a:t>
            </a:r>
            <a:r>
              <a:rPr lang="en-US" sz="2400" dirty="0" smtClean="0"/>
              <a:t> that meets the current need of the society but does not compromise the need of the future.</a:t>
            </a:r>
            <a:endParaRPr lang="en-US" sz="2400" dirty="0"/>
          </a:p>
        </p:txBody>
      </p:sp>
      <p:sp>
        <p:nvSpPr>
          <p:cNvPr id="7" name="TextBox 6"/>
          <p:cNvSpPr txBox="1"/>
          <p:nvPr/>
        </p:nvSpPr>
        <p:spPr>
          <a:xfrm>
            <a:off x="5350754" y="4379929"/>
            <a:ext cx="3102003" cy="461665"/>
          </a:xfrm>
          <a:prstGeom prst="rect">
            <a:avLst/>
          </a:prstGeom>
          <a:noFill/>
        </p:spPr>
        <p:txBody>
          <a:bodyPr wrap="none" rtlCol="0">
            <a:spAutoFit/>
          </a:bodyPr>
          <a:lstStyle/>
          <a:p>
            <a:r>
              <a:rPr lang="en-US" sz="2400" dirty="0" err="1" smtClean="0"/>
              <a:t>Gro</a:t>
            </a:r>
            <a:r>
              <a:rPr lang="en-US" sz="2400" dirty="0" smtClean="0"/>
              <a:t> Harlem </a:t>
            </a:r>
            <a:r>
              <a:rPr lang="en-US" sz="2400" dirty="0" err="1" smtClean="0"/>
              <a:t>Brundtland</a:t>
            </a:r>
            <a:endParaRPr lang="en-US" sz="2400" dirty="0"/>
          </a:p>
        </p:txBody>
      </p:sp>
    </p:spTree>
    <p:extLst>
      <p:ext uri="{BB962C8B-B14F-4D97-AF65-F5344CB8AC3E}">
        <p14:creationId xmlns:p14="http://schemas.microsoft.com/office/powerpoint/2010/main" val="28495942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rgbClr val="003300"/>
          </a:solidFill>
        </p:spPr>
        <p:txBody>
          <a:bodyPr>
            <a:normAutofit fontScale="90000"/>
          </a:bodyPr>
          <a:lstStyle/>
          <a:p>
            <a:r>
              <a:rPr lang="en-US" dirty="0" smtClean="0">
                <a:solidFill>
                  <a:srgbClr val="FFFF00"/>
                </a:solidFill>
              </a:rPr>
              <a:t>Energy Sources</a:t>
            </a:r>
            <a:br>
              <a:rPr lang="en-US" dirty="0" smtClean="0">
                <a:solidFill>
                  <a:srgbClr val="FFFF00"/>
                </a:solidFill>
              </a:rPr>
            </a:br>
            <a:r>
              <a:rPr lang="en-US" dirty="0" smtClean="0">
                <a:solidFill>
                  <a:srgbClr val="FFFF00"/>
                </a:solidFill>
              </a:rPr>
              <a:t>Before Industrial Revolution</a:t>
            </a:r>
            <a:endParaRPr lang="en-US" dirty="0">
              <a:solidFill>
                <a:srgbClr val="FFFF00"/>
              </a:solidFill>
            </a:endParaRPr>
          </a:p>
        </p:txBody>
      </p:sp>
      <p:grpSp>
        <p:nvGrpSpPr>
          <p:cNvPr id="9" name="Group 8"/>
          <p:cNvGrpSpPr/>
          <p:nvPr/>
        </p:nvGrpSpPr>
        <p:grpSpPr>
          <a:xfrm>
            <a:off x="381000" y="4888468"/>
            <a:ext cx="8229600" cy="521732"/>
            <a:chOff x="457200" y="4495800"/>
            <a:chExt cx="8229600" cy="521732"/>
          </a:xfrm>
        </p:grpSpPr>
        <p:cxnSp>
          <p:nvCxnSpPr>
            <p:cNvPr id="5" name="Straight Connector 4"/>
            <p:cNvCxnSpPr/>
            <p:nvPr/>
          </p:nvCxnSpPr>
          <p:spPr>
            <a:xfrm>
              <a:off x="609600" y="4495800"/>
              <a:ext cx="80772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57200" y="4648200"/>
              <a:ext cx="184731" cy="369332"/>
            </a:xfrm>
            <a:prstGeom prst="rect">
              <a:avLst/>
            </a:prstGeom>
            <a:noFill/>
          </p:spPr>
          <p:txBody>
            <a:bodyPr wrap="none" rtlCol="0">
              <a:spAutoFit/>
            </a:bodyPr>
            <a:lstStyle/>
            <a:p>
              <a:endParaRPr lang="en-US" dirty="0"/>
            </a:p>
          </p:txBody>
        </p:sp>
      </p:grpSp>
      <p:pic>
        <p:nvPicPr>
          <p:cNvPr id="7170" name="Picture 2" descr="http://museumvictoria.com.au/collections/itemimages/152/498/152498_Lar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59" y="2933623"/>
            <a:ext cx="2495161" cy="169933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592978" y="4997325"/>
            <a:ext cx="1320874" cy="369332"/>
          </a:xfrm>
          <a:prstGeom prst="rect">
            <a:avLst/>
          </a:prstGeom>
          <a:noFill/>
        </p:spPr>
        <p:txBody>
          <a:bodyPr wrap="none" rtlCol="0">
            <a:spAutoFit/>
          </a:bodyPr>
          <a:lstStyle/>
          <a:p>
            <a:r>
              <a:rPr lang="en-US" dirty="0" smtClean="0"/>
              <a:t>Before 1700</a:t>
            </a:r>
            <a:endParaRPr lang="en-US" dirty="0"/>
          </a:p>
        </p:txBody>
      </p:sp>
      <p:sp>
        <p:nvSpPr>
          <p:cNvPr id="13" name="TextBox 12"/>
          <p:cNvSpPr txBox="1"/>
          <p:nvPr/>
        </p:nvSpPr>
        <p:spPr>
          <a:xfrm>
            <a:off x="6629400" y="4964668"/>
            <a:ext cx="652743" cy="369332"/>
          </a:xfrm>
          <a:prstGeom prst="rect">
            <a:avLst/>
          </a:prstGeom>
          <a:noFill/>
        </p:spPr>
        <p:txBody>
          <a:bodyPr wrap="none" rtlCol="0">
            <a:spAutoFit/>
          </a:bodyPr>
          <a:lstStyle/>
          <a:p>
            <a:r>
              <a:rPr lang="en-US" dirty="0" smtClean="0"/>
              <a:t>1800</a:t>
            </a:r>
            <a:endParaRPr lang="en-US" dirty="0"/>
          </a:p>
        </p:txBody>
      </p:sp>
      <p:pic>
        <p:nvPicPr>
          <p:cNvPr id="7174" name="Picture 6" descr="http://image.shutterstock.com/display_pic_with_logo/194515/194515,1310852089,1/stock-photo-lot-of-cut-wood-pieces-renewable-energy-source-810861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983467"/>
            <a:ext cx="2407920" cy="17711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62400" y="2526268"/>
            <a:ext cx="958917" cy="369332"/>
          </a:xfrm>
          <a:prstGeom prst="rect">
            <a:avLst/>
          </a:prstGeom>
          <a:noFill/>
        </p:spPr>
        <p:txBody>
          <a:bodyPr wrap="none" rtlCol="0">
            <a:spAutoFit/>
          </a:bodyPr>
          <a:lstStyle/>
          <a:p>
            <a:r>
              <a:rPr lang="en-US" dirty="0" smtClean="0"/>
              <a:t>Biomass</a:t>
            </a:r>
            <a:endParaRPr lang="en-US" dirty="0"/>
          </a:p>
        </p:txBody>
      </p:sp>
      <p:sp>
        <p:nvSpPr>
          <p:cNvPr id="10" name="TextBox 9"/>
          <p:cNvSpPr txBox="1"/>
          <p:nvPr/>
        </p:nvSpPr>
        <p:spPr>
          <a:xfrm>
            <a:off x="1341120" y="2511028"/>
            <a:ext cx="893193" cy="369332"/>
          </a:xfrm>
          <a:prstGeom prst="rect">
            <a:avLst/>
          </a:prstGeom>
          <a:noFill/>
        </p:spPr>
        <p:txBody>
          <a:bodyPr wrap="none" rtlCol="0">
            <a:spAutoFit/>
          </a:bodyPr>
          <a:lstStyle/>
          <a:p>
            <a:r>
              <a:rPr lang="en-US" dirty="0" smtClean="0"/>
              <a:t>Animal </a:t>
            </a:r>
            <a:endParaRPr lang="en-US" dirty="0"/>
          </a:p>
        </p:txBody>
      </p:sp>
      <p:grpSp>
        <p:nvGrpSpPr>
          <p:cNvPr id="7" name="Group 6"/>
          <p:cNvGrpSpPr/>
          <p:nvPr/>
        </p:nvGrpSpPr>
        <p:grpSpPr>
          <a:xfrm>
            <a:off x="6019800" y="2450068"/>
            <a:ext cx="2362200" cy="2305050"/>
            <a:chOff x="6019800" y="2450068"/>
            <a:chExt cx="2362200" cy="2305050"/>
          </a:xfrm>
        </p:grpSpPr>
        <p:sp>
          <p:nvSpPr>
            <p:cNvPr id="4" name="TextBox 3"/>
            <p:cNvSpPr txBox="1"/>
            <p:nvPr/>
          </p:nvSpPr>
          <p:spPr>
            <a:xfrm>
              <a:off x="6553200" y="2450068"/>
              <a:ext cx="1219200" cy="369332"/>
            </a:xfrm>
            <a:prstGeom prst="rect">
              <a:avLst/>
            </a:prstGeom>
            <a:noFill/>
          </p:spPr>
          <p:txBody>
            <a:bodyPr wrap="square" rtlCol="0">
              <a:spAutoFit/>
            </a:bodyPr>
            <a:lstStyle/>
            <a:p>
              <a:r>
                <a:rPr lang="en-US" dirty="0" smtClean="0"/>
                <a:t>Whaling</a:t>
              </a:r>
              <a:endParaRPr lang="en-US" dirty="0"/>
            </a:p>
          </p:txBody>
        </p:sp>
        <p:pic>
          <p:nvPicPr>
            <p:cNvPr id="18" name="Picture 3" descr="C:\Users\liaoj\Pictures\whal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983468"/>
              <a:ext cx="2362200" cy="177165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540043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0" y="274638"/>
            <a:ext cx="9144000" cy="1143000"/>
          </a:xfrm>
          <a:solidFill>
            <a:srgbClr val="003300"/>
          </a:solidFill>
        </p:spPr>
        <p:txBody>
          <a:bodyPr>
            <a:normAutofit fontScale="90000"/>
          </a:bodyPr>
          <a:lstStyle/>
          <a:p>
            <a:r>
              <a:rPr lang="en-US" dirty="0" smtClean="0">
                <a:solidFill>
                  <a:srgbClr val="FFFF00"/>
                </a:solidFill>
              </a:rPr>
              <a:t>Energy Sources </a:t>
            </a:r>
            <a:br>
              <a:rPr lang="en-US" dirty="0" smtClean="0">
                <a:solidFill>
                  <a:srgbClr val="FFFF00"/>
                </a:solidFill>
              </a:rPr>
            </a:br>
            <a:r>
              <a:rPr lang="en-US" dirty="0" smtClean="0">
                <a:solidFill>
                  <a:srgbClr val="FFFF00"/>
                </a:solidFill>
              </a:rPr>
              <a:t>after industrial revolution</a:t>
            </a:r>
            <a:endParaRPr lang="en-US" dirty="0">
              <a:solidFill>
                <a:srgbClr val="FFFF00"/>
              </a:solidFill>
            </a:endParaRPr>
          </a:p>
        </p:txBody>
      </p:sp>
      <p:sp>
        <p:nvSpPr>
          <p:cNvPr id="11" name="AutoShape 9" descr="data:image/jpeg;base64,/9j/4AAQSkZJRgABAQAAAQABAAD/2wCEAAkGBxQSEhUUEhQWFhUXGBsZGRgYGCAaHBsaHxoYHRwfGxocHCggGhwlHx0cITEhJikrLi4uGB8zODMsNygtLiwBCgoKDg0OFBAQFywcHBwsLCwsLCwsLCwsLCwsLCwsLCwsLCwsLCwsLCwsLCwsLCwsLCwsNzc3NywrLCs3KysrLP/AABEIAMgA/AMBIgACEQEDEQH/xAAbAAADAAMBAQAAAAAAAAAAAAAEBQYCAwcAAf/EADoQAAECBAQEBAQFAwQDAQAAAAECEQADBCEFEjFBBlFhcRMigZEyobHBFELR4fAjUvEVM3KSByRiFv/EABcBAQEBAQAAAAAAAAAAAAAAAAABAgP/xAAbEQEBAQEBAAMAAAAAAAAAAAAAARExIQJBUf/aAAwDAQACEQMRAD8A4mmVe8F0lH4igNL37RT43QCXJA8qArYAX+4aEGHTkgsSxLB9htGsTVAidLkoySgCVWGrl7ba9oYYbw4qaRMnHIBogM/qdB2hxhODy5QzpGZWmZTfLZIjPEMUMvQptq5DjXQHXaIogYPIQEky066qALna5cvEfxLRpmKmEJSC7BQGwH+R1aDp9fMzEoKiVlwdRmbLuLBthzjVPOZN/iIvvzvAc9Ulix2MEy1WsB3+0FLoAqZNzKZtOpjVLpyNC7bbGINuVR1B7aQbIqfCSSNWHodoCpagqLBJUf7QHJ9BDEcPVM8jLJUkblXl+v6RQFRkqKlquVbvDOTM0Yt0JsYZS+GfBAE5bk/llgn0zED6bQDXhKVKSC7MGbSwsesUGykkgkhIAfYNcftrGMyZKKT/AE0KNmLC3PTXlA8mbmQEqUpg4YWHrz9YzmSv6ayxYNfq4+cBPq8MKKSGD840qkpPMdjGynS6lvzNzvcxpqJZFxpEGhcnlGuTLKlBI1JaDcPpVTpiJaLqUW/WOo4dwxTSkDLJ/qbrWyi/TYejRc1NS+EUWQbWOu3S3rDmSoLSHTlAS1rv10hjitCFIUEAKVZQALX/AHvC+krZSkhCPiADgBiFaKBfUiAwXRCYSFAKS1nGmvsYiK+XMplugkB9HcDvHQaSchJOYkvsba2duQhfiFIiYFgpc3D9tDDFSaeJCfiQnXUcu0MZWPymIByud0m3OJetp/DWU8o0pjIqMQxpJH9NTl9x8+0B0lcpSgjIlRLsHYPcuYBw/DVzlMgb3Ow7xY4Tw8iVr8TEZj8yBsPnFktAtNh8m+dAmKJGY6dGHIdd4Q47hglTDk+AjMm40dmAdy3SK2rpEoGfOkIBd1W/cvCqrxeRMQlK0leV2YWc2tcHr3ihHhFCVrLB+ROkVdFIy2AaBKam8JBmJJCTYh33az39IYypjpBseRGsakZtF0iAQRd/l/HjbLmsNW9P2gQeRQJLPs3PeCpkxOxa0USGMy6iY+YJypLAJLE+hv8AwwrpmUpBTLUWUMzOXDhwWEUuPfHaxIH8+Rin4TkTaeQQsBLEqbQuq9w2wIvGbFnE1V4qZlsykpAHlzPfcttfaNlJOzDKCFDkQRl6ufrAmMDxZq1yknXXTNzLQqNVzPfvGVUmYC2Zmdty3T5xjTYdPmoVMQ6UJUwJHxHcJH5te2sT9LWKnTZctCSoqUAW1IcPfa28UGK0UylmKEslcpLPLd0+Z7C+3MReoUTMPUMxFwnzKdOVXXy5jZ+ul2hcZ4zPlzDk7fNjFbLWmqQ5QqXl13c8kkpvbZ4nsWwpUh5iP9suzFynod4B7wfiAE0tLTLSRcD4nYXfdzziyFSQyswY3Pm29o5dgNMZqwEA5rMXcgg3LuLM9ouqxS1L8x8oHl693fpEUdVqkWKVLKruCQfY7D0iawihk1IWq+fMp79SxFrwymC7qvZzvoNIS8LVEtGY3yFwSOWaxbUW+kVGyqw8y7glXRmP1hBjVctKvKVJ2KTudXPO8W9TOllI1ciymZ+4eFGJYeJ6GS2fVJ7fbYwqkOF0wYlTXD879oBrLEj+NDlassvRidf097RN1K7mAY8N50rM1JZrP6iOvU1QmYhKpYcG/Uc9eUcxpaTLS7ZiX15hx/OkVfB2JFaMu4uNGubj/t9YQUkyUnMCEpzOxIDn3iM4tozT1CKgOEzVZZjWZWx9R9ItTK3WkBi9j9flAeMUSKiWuWoEhWnRWxHY3i4iZnJQpSVpngOPz3ZQ1Ciohraaco34lM8NOZKnPbo1uYiTXLMmaqVUKJy2ICiAoap01GhhrNxRIR4eTRiCFAg73MTQmxKn8RKlkXDkGN+C8KqWlMyc4Sp2SB5j3fSGcwJVLSUjTVJ5ggsT2jDEOIpiWMs5baJax9fWJVUsvBEywAHTLZyoMkD/AJQDRVUqZMKZQXNXzNkBtyptIlUVk6umplTJysj5iCbW7fwRfUiFyUCVJliWjK4I1L6uTdz9osqULiWEy5ihnKiAAQiwe3IB2cadd4mcfwrIAuQABqUi2l7A/SK9NQjQgAiz/cn06Qnr6lRmMS47M1oUhFR1qJklZK2WG8hs9rtzvBWEk5beofXsdjCfGMMyrzoPlPXQ7xuw6kzJV5lBmDv9oQViJqFahjvmsR/OcLqquQhRCVkjoAYmsQmT0hlKzI5j77wsNUr+4wvyJFZh1J+JqFOsBCSCT9B3LGKoVEsKCXUxtcuOmpcxI8H1CRJmILB1OVOAwYC77a+5jdUkXCJ6CxJAe3fvE1VdMSjkG7Afz1jmPEcoJnrZmfQQ1m4+QCFqCmtax+sTlZPK1FRAD8tIW6HPCdfkmJQAHWoByAdbbggBukXc2vT4q0VE6QWNvDDWKXdRIuAzW1OwjkyD6RtKnBJU56lzpDbDNdBl4rIBU5Hhu6W1fQsOXLtC3EsYkhKil1EuNG9TEdLWr8ph/hODlacyzD2hfh2NzJAaUQnRyUg6d4bo4zWf91AX1FvlpGurwApdoHThdyMtxDKNFbxBNmEMclttesOuHikSiCm6mZ9vSFc3CCQ6df5rHxdStIYoy9Ui0BQKQoaBxra4ED/iVJOYFjs21+sK/wDWFb+5BEfarFB4RAUCeWvL94DVPxAr8QlTkrOup6+4f1hOpfmD7GCaCQpZIQgqPSN9ZgU9Kc5lnLu1yO4G3WAKqKnMEgaAAf4MNOEcTyTAlrpc90nUejvEhLnFOhgnDqvLOlq5KH6RB2iYSSyGY6nWNySNSDvAdFOKpaFh8rXI0sY1rmlad7ah2+cdIykv/IFIElE8J3yq+o19REuKxz02vF7xLLTOppiErJs4HMgv9o51hdF4ig/wveM3rQqZixz50sCzMNCdHYloERTzJijrz7AvF3h/DqG+Hy7EX+YhtKwxIKVqcsAkpbbZmAbnDEc9o6FclSZj2Bu3KzxcJqlnKcymZwSf1gPiGbLkuEkE7Je9+z2iYw7E2BQokXt0fpyiKqaiqlgl0MpjdLMT72hVi2KKIIDAEMTqrs/KF0+tWoG5T1I16X17NaF66kPeJoOkBRSUsWOhPytBmBB0nu4MKJ+LKUABtDfB0/0w2pJDAagAfxukagLxFDhgIm52HhztFPWynGvXlAKpL7/z3hUBVtAZWYINlbHodnhGuYreKv8AFGYolSD1Kkeb2DkQDV4WF3S4PaJi6nYZmmSAEncQEuQUqyq1ENlSPESVD8tm9ogTTJeUsYxeGdbRqa6dN+kK4B7w7QCZc84v8PwzKkpKfKDfs2vOOb8PYp+HmoUpOZINxvuHHvFxifEQX/To1KOYMe3tr17xqDJE+UoLSVkFN0kc9GvqD9oF/HSgnzhT6OAC/t9o+qwiam4lqDgO5BPuNB3gZSQgnMAepDgc7RbqRtE+UQcqtmuGjwo812B5MY10q0TMwW+UBgdCL68tTpGMykl2An5Unmw7b/eIPtRhiXb5EQmrsAFylknk9v2g+dhFwpM8FXN9fncRonYZNAN3J3c/IQV7Bp34YJzpcLGcXZxooONxr6xY1lYQkTJaHTsXOhHdveI3BU55UyRMfMkuhyXHIja3Lr1gzBeJRSonSJ0vMfyC7Ekh0tsN/eGoVcRUyMompSElSiD/APR1NhuH1hFLll3Y26R1qn4clrAnKJJWA1/KLOyOQj1RgJJZJtvof3hgnsLxyamWMiwJYF02NzrtDCkxpSy5KB0Ghfo+0CV3Ca3dJI7DWFFXhtRTpfxLMSAoP7Q9VS4pXplSStYFzl8ob7xGcNzf/Yy/lWqz2vdg/rB+AVfilHjkLSFNlOj6BajyD6R2GfQ06EATsqgdmDFRuSwsX/hiCSnYtTUw/qElYLhAe76u1uRfvEbX4xNmkkrVl1AHlAB6CC+LcFEhYUhylYKgl3KADuNSImJlSE6F4UETSebwDUpZlDWCZSFzNEt3/SM/wCt9v5aJgC/EKLvygdAc35wfWICUaX0gakQ/u0MBEumuIo8JlHK2hBcdHjRKpWy/OGM2i8jA3O/aN4jVPm2IJuDbtA6ikfm+cCTwrQvbX7RomzGLMfaIo/CuKvDSROlZ1BglSTlLPfNztv7wTW8XSfN4cklx+YhLHsHia8Jx1gKYi8TaZBuK1AmELAY7xvw6d5T/ADlCdJhlSqAIO28QNfxCzKEvKCGzDKL7u/O0TShf1ikqJ6UyyASFC7jn0PIjaEeHpzTAMpV0H36QBWGUWc3FoOxRX4Zf9MkEM7WcEOeoLsx6xtFNNQXSUjvZvQC/eF+K0swgzJi8xe8UUsjjKSvIJ5nMke5GzpIfuRCyq4rSpT+ET0KmA5WAv6wgk07h2jP8INt+cNqYeVHEWZJCAEpJJI3c9Y9RYXOnB0JLcyQkehJvGvB8IlJWlVQp9CEIvvqou3oIqMSxsg5UHyj4WG3V4KklSFoJSt05bkE/vG6TiCkXBsBoDY99t+UFY2RUywzZ0ixA1GpBMTKKWZpoO8AROxhfjGYCHuGazHpGmVUGZNQVNrGVRg81CcxDj/5LwLJ8qg9mN4DouETHQEhbGUVLy+ZykPmSlt35hrcjDOXxnKRZYJIdlISGI2cEveOczMRQSMoyEfmFyTdyT1eMUz03uo72vDR05XGlMR8Mx+TanaJnGcRNQ5UkoF8oZ+99/nEqa8GzsH5RvUibNZgSGsSWYfUQ0b6atTIKk3exSeRd7/MRVYBxSUpKpshaidJiQWZuo06iJPA+GplTPMsqCQn41O7DkOZi/VTGWkJRMdKQwB1YfX2h6Nq/w1V/7CllSUJAcZswIcgBCbk310aEeLYemW0yVLDqPmzDaxY9d9YyxHAEThmQrw1kOQk+VVy5NmB6j1ic/HzJIyOQpJZQUcwJ6g203+cXUfK6YUE+GAL6M5HLX94Lp6ScsOct7mxSfo3ygrBs9aoLnBOSXcqSAHDGx1JEMKeryuGIQTl527vtq2sAqqcHWpJGQEtoVN7FtYQUVOpEwS5gKVPofe3OOrUoQpPmICgwG4ba25aPtXhaF2mJSUhiNi+zHb5QqouhAWvKdObbPfTeDp9SBztseVw0OF8NJQBMklaR182ve59DCOuDFZmKBVf7aRYhfUytdn0hNV1ScxctBU9c6oOSWks7P+kEI4VDDM5O92hb+AMSspyn+do9OQgpUfzNow1eDKhBs/XbXl8nhRXVASGGpt2H6xmqVq1jOVOKdIykyiYLRSRMAk2apWsOuFJGYlrXhfVSsie8OOEZSylRlzRKVfzFOYfl2izoez6LKwNyBezM53MIeIFZUEFnLWbfnBGMVk9H+5OCjawAD+gGkTtdVrnKDnMTo30tFqRvoKlIYLUw92hxMnyll0lIGjIF2ZtOsIZOGTc4CpSw5a6SIIVgc5KwMuUk2vv6aGIp2HV8OiQw6dTeB1IUPiUCBp+8aZniSv8AcV5hYuLHXt841zq6UACoZzyvb10iDfMneRQ6HTTSDMIUoDLlBUSB5rsGe3WJ2oxMqPlSEDlr7xW8LYpLmI/qjzouMqbqGz7RZRQ0NKmUAWGZTkJ2A+0T/GFBLmJKyEpmsTbUsbhROobQ9oZ4jiyEHMpy7EbNbRgYkcTqZ1USUIWvawcD+c4tqAOH8FXVTMqTlSLqUdAP1jqmGcPSZEspQHdhmALk7l99457w7VzaKaPFQtEtTOSNCd30jqNBi7uFBLJHxJPkVyIsNefaEUv4r4Ukz5Qyy8kwCy0X/wCw3Ec6kT5kmZkWkhQ0PPb1jppxcZjl1AHNyXANtDbd4X4zTyavKF+VVybMVXFwQ97+rwRN8MoVMzKdSUFRzefKlWUDynnc7xVUqAsO2RRzJLDU2YuesKOG0JkVApZ3mlrzKRa7gkqBHMX01aKSsCULIJOQhs1gAGs7fWIpeaJOU5ybdHAfq1vpEZxXQjOlV1BLBWzjb1ENMT4qbOiWCS7ZyqxAtYNvziRrsVUryvbltC2GKvC8VlS5YCiMv9idG6xvMpMxygZS+x8v/wA+nURFySkjkYfYVVhafDIvtexHLoYDOnxxdLM8KaFBOa5UHKQSDbe1/SLTBK6RUJKpKipQ1BJCh+o1jnWOoK7EkqTa+rbCAcCxY08wKIdL3ALF+YI+mhgO1SpyUgBZCCz/ABDbsGiA4xxRE5RBSPDS/mbzHq+raWgudiiqmSrLNUrN8KFIlhnZ7pQk+7xM1a0rKZUxWUE3LaAdBAH8N4iCj4dN9haw6mKjM92Re/xEN6Qmp6dKEDJdA1VLD9Lj6mFNZOXMUSCQBYB2sIoErsVBQ3kJBdwdR1HOJ+ZMcvFJX4KAXQ7MD0vCeopWiDRJnkaM5gykqMttRyJv6GNeFYWqespSQAA6iToO2p7C8GVfD09BGUZxzSQfdjYd21gNFfNSsOQU6td/QQfh1Kfw6VDM5Kja3YvCqqopybLlqDdItMEw9RRLRkLoQbC7m5v9ICexHAKk+dYFwCxIfSw5O0auHyqRPBWnKSCASNDr9o6DWTDlylgwGY5SSencC0TeNSCQFgJGW4Y7Pazn+esXATM4gUhQMwZwbBKU6dQAL6QdKqPxKc7KfXzkhXvcv1hLLrAplpVlmW8tmLdI3f6nPWtOea6tPMNPp84aCsQkrmqIWJaUtZxfT4X09YkMWwhUvzBKgnqPoRYiLipqSBlmgKSw2662s3SMZ1VLXI8MKBSDbs1rG7GFHMjBNHUlBjbilKEKdOnLlAIjIocDpFVk0IUWQNf0jreFYVJkgFAAAGUjpq7j7xzLhjyl5aSphcdOdrx0HCsRzkIKfDBVcMXduttdo1EOauVKSnQMoaA/F3G4+Uc+SifSnySlTZBcqlZS8v8A4vtuwjoSqXKsKHJnUebkn+con5lCiWvKteaZMLtme+r2u1t4BdPxJCJXjSknwyGTmAHn3DHVjt9IlqzG5gK1E5pig2Z/hHT+Witxnh5E7WYEK2YPr84geIMJVSTMilJUFB0qGhDsbbGIpfIxGZLnJnIV50lwdfeLTHuIvFlIykOtAUQD8OzFtTzHSImlozNUyRbcn9tYtqbh2QmnYpzKcZluQdLs2w5e8BDVFTygcJ3h9X8PZbyyVBnIOvpa/wBY102FhVgonfQW/WGBVLmkaQyosRynzJcbiNVVhSwSU3HZoBUCksbGAp8RUmajOlu246+sJZVCZ0xKEDzKIA+5PQC8aZVcpIsYquD6VQSZzspVk/8AHc8/8QBlDwShLvPVm0zCyUq7b+4iTxnDJiJ8xKiVqBfMB8ST+Zto6EKkAqDFTnM+0IuK6QqAXKsCMqgdSHccutj0gEeE1i0auUmx1b1aKalopbeYof8AYdIk8PxWZTFlIDHYp5cjyhmahZY5Jlw4ZNmOm8WVAkuqWgEJPlLOD+hjYZYUHZjr3HSAsOmpUhUtYc7c42ImGQpgorSGZuZDtEUPJUmWslVwQ3Y8zFvQ+IuU6HzoABCVkomhnDNoQGPK14g6upC1F05QecEYBj82imBctiAbpVoRvAU05U+YoeVASQxe/XQ6HpFJwvP8NKpig8v4Se9nfnrpyhFPrRNVnSkITMOZhdsxdh1694fCUJgQlLBkBOVRGXu9m16wBuIplFTyvgIBLAMB00f5awq/08EhS2UHfkLC9jqX5QbPpEXTLUpTMo5QzFmJH9wuR6x9yFOUfk1zW9P5eNIhOIZRzlUsFKnJYCza8z9o04Vi2ZQCyy+o1N+kVeM0/lYlgfMz+jtEDi1NkLg+o+sSw1RzZy2UbmWksSnzNZ2H+IOwbBJU6QJ6lK8xLJFrA894G4Sw7xZRXOIZVgLXSG+IdYeSpZQQMoyu1gcpRq9rabwGqkwynSlxKST+Ur81/V/SB8VEmbImJKEDKklwAnKXszbw9mTicoYBAcCwe725k9YmuLZ4EsISxzFyR0eL9CKw3E5klQKFFJB1B+XaLjh/GvEGWYpAJU6QwF7annrHOV6nvG+mqGN4wrrGIYpNl5vFTmSXKWLN0cv2gZOMlYGRCXYEqK29E2vtEFVVqikIzEo+Jnt3jSpTmwA53t84uiwxHifKWABLNq7ab62vEpjdaqcAVlyCw0DBuQ0gdSxdzflGVDSGfmYhKU3MPaGeBVIlbgQRXYtMURlPkALJ/nONeI8NqShKpZUTlBY722bSEQnLSSlVjyIhRRU2LJUAlThWjhtOvzjwolPnlk9v0icEwwzo61aNSWMJRQSJwUkmYz2caOb7jR4m+KKYIWltxvrrDBVegKClFn12v9oF4kmJmAKTokN8zFt0IZUsqISBc2EVtDVqklNzlAYB7NEzIlKDLQ7i9tYpjNEyWkkAuL/TXbnEDgVCVjMi3T9QNowq6xU1kt5TtqOQ22hJhSQmZlNgf4IoKSYhL5j0I7dXhBo4iw8TpKQAAqWXLC2X81+30heKs7FhtdoaYxMSErUND1tpZhE5JAYRQgKikuCx5iN0upd82piklTpYlk5WCdrXhHXKSoEpQE72t72hgHI5NHykp/FmIQ7ZiznQDc+0aTMtG3Dp2SYlXJ/mCIyLunkPORKlsUpYO+o0JcGx09or8USgIDslvKGs4GrZdfWIigr0yyF6s13uXA3MVC8ckz5LJ1AulatSdwd2ftGoB9EBaFea+Z7Mdbxh+JUTkUSnKbdC/L5WgqgpEzAWVlGVyTze79H7/aCP9MlsEqy5gQyrM40yn6iKhVjKkmX4rh3ykXdtfQP949Q8LSVpSucCskBRDkJG7W121hXxNNKJExKS76nexv6D7wVgHE8sSAJimLADUvbdvaFphuvDSkkoSkJOmUFN9+jQMqUvM6stklmcW+h7R8qOLqdYKXUk2YEWcF9R2jWviOQshicw629CWe8Nh63rrAlbgun8wFwB32MSXENV4iydhYBmYQfiuJBCgqWm67kGw9vWFFYMwdrm9oippWpihw3hYzJRmTF5BZmDgP8A3HY9ISol/wBTsXixTiqUIyyszlIdKmKAW1Ab4jGQuRgaAcrhbFnzN6hvpeFtZhakbxSHACSFIu4fdQB1IU10+oEaKgmZJWpWSXMQQLkAkObMbuNNIuCQlSytQTuS0dDwfBMkpQUmxDuG5b5iIkaFARUyypNlaPpdwDHRqOrcpTldLbjRT831FvnFnUoWcrw5aAxyhDAeb3Lvvy7bCFc+klT2dIBJPTtzYxVY0kJAEyxyhTDYEkOTztpAEnDyxKAQSCQ/05iNCNqOEpmYeEtF7MpRd/8ArpGdXwpOlSs5mIJBulLuPdninMoy1Z5hu4sHZ73ZjaGMwpmkl9RcNq4jODlM6Woi4PQ9Yw8U5SCfQwRV1OWatDeVK1D0Ci1oXVC3USIyprhyMhSSHHIbw/qcKVLSVpDA3KRt2EIMNmeVwWWm47jSLTBsVRPlMoFKtCdBmGrEhn0LdY1PUThl2zA215/WHNDLStKSLPrrqOkLcdpUoOaWoPfMNAT0jTg2KhDhKwnMGvoNYim+OJAleUuxSHIAvmci0TqqxT3V8hDPGMRk+CES1Z5jjMRcai7/AM1hOiclri/f9oAvCKSat/6KilV3cAX0N+0YV2Ez1WCGBdnUkP8AOKemqAkufhGrnXpyg2bWyCgLy+GFKIAUtztqGdMXdTHN/wDTJiVMtChdv4d49Ppwmx19/pFPV1PiTGcqSd3Bbr8oX1dNLQAq4BDnMz699YYEkupKS2g5Q8oJpGXL8PPYf50hVhtEamoCBYE3IDskbtvDPFMLVTEZcykHpeMqsJfEyVeH4gOZCcot16bQ3qsfpyE5mdLlFzZ/X1c3jm2GzUqGZZNuuhvrGJnZywvfez6RdFHjVTTLQrJMBLEZSFBh3IufWIKnnFPaNtbMIWUnSNaADE0b1TENreMpaXHlLxnJkBQjcrDspdJYwwbKerKbLcjlBqloUnykN2Y+0I6nNLsWPq7x8lz1KshJc8ooKmhKZ7BilWj/ACgsqyEOAp7sbBP7n7wBNwxYDzLONN/WNuHHxElKlgKGmYOP2gGcrE5zuglCbgMWDb31PzMa6mplpAUQDMLklRJLaAAPYjV236QJ5hbMC1mjRU+Y3Z97awGFZXBc1K2ICcvsDFhK4gTqEE205k9ohJybsBDHDMS8H4mNvK2qe8QWlRiMyqlFExKkZmYjpsXOlniowZ1SkrUfygB92tZrl7W5tHPKPiLw1JX8TaAnvsbNAVbixXMK1WJJIAJCRd7X7Rq1MdGnViMxzrCSASCxL3uDazaQIKyQopF1KdioWZt7kBtN4gK7HJk7VZFiLaNv3gD8KQoFK3dIJKXcP+XuPaGq28Q0jVM7KQRnJDFxe9j6wqWkixhitbC2kaqWh8RVrJ5xMAsjMCCkFxyDwyFeoBiCm7m1iebc4d0gQlLJygDTZzGiomy2L3PaLgTnEGLkZoGBu7MDGE+Wy2227RmJm3WMjZJp1rPkSVbWENE8O1JD+GR3UkfLND/h6tK5JJKE5XszO2jNudLf3aQXPqnN0AW336xrAqxHE0ITkPnIILDa+52ibm1Eyatg6idEi/yEC0VKubMEuWHUo2D/AF6R0DA8HlUcta15Js74QNhzZ+THa8ZwQk5C0aghxtpAyRme8WeJ0yZmUJSElSc3K/21ESxp2mhPWLgp8FpRIlhT+dWpA0fQPt+sOMQnPIeZ8JYJuHtzHrA8jL4YV5SXYA/ESwuANusJsbmHMEubagWhwLq+jQfMkkHkdxzgJYISbwfPDC8LKibtziAUmM5SCTaM5dKpQcB4Z4dh5JfTL0f5GLg0ykzE6Bzya8YzsSmAZSMp3LEGLGnwBTCeSos7hnJHNth2gOsw1KyAtJI5ixH85RcTSKgogtGZQc94d0tNkCS6QnkPvyhZUUq6YFxnlk2I5dRHpOJJVom+7loim1ajxFl2DC4+rAwiq5BT5k6/UcjDyRUBSgcqRmB38wbQO+l94CqpiQrKW5NABUtUlwQGvdJNvnrGGIKST5WY8gzemsaK6SAryanb9o0pWRqGLbj6WiUHyJ6CnIUW/uGsLEyXXlDs59oym1RL2AgzCZZAdrnTtAN6WlSEC7oIZQbd9WfX94Wfg0+IoM4Dacv8QyoppT5h5bnfWGVOmSc8yY6bAMkP6i7bOYKk00d+nLo0aJ85mbaHGI1YUSQGSEsOwf5uXhJJklar239IIz8RUywSPQRRYZKAkkG7HVj0942YRh8spLnKzaXPX5RtJMtQATmRs++vzjUQLLoUqew59+0KcRBCtXG3PlfraLOTQZhmAGU3dw47CJLHkZZqrvf63vFo+4bgU2o86SkAHLc6noOUG1fBNQLoKFjoWPzh1g03wUBCC4s9hclIzH3ilpJilpezNGVc3XRVEgeeUrrbMn5PBVHUOgOfdXTuIv1awjqOGkKUVSzlBuRcsenIQE9wV/TSuYQC9nOwG799ukfcWry5IcA7Dmdew194H4UqgAUKdngWvSkEsXBJPzPOIHSMaQiSnKk533Oga9m0icVV55mYBmDR8qJpVcsOm0By7aRdFfR18sy7qDpAbm/rpCxc8LKlkg39fTnC2ioZk5eVAKtHa+ukVmD4RVyl5Pw/hpYgrmJzG12zA+V9Omt4dErXVPvvAshAKmVp0i14lwEpKZgSGOpdyL6HrEkJDzT0hmJqhpKLILlLbF9PSC6WQlhY2PmVzvoD059YXUMllJBdieb/AHhsjEpUpf8AW523ZraCNaYokYlkGWSl5yiyRYpCWDqOxa+sC1NKtJEtbKWUmYSkEqKRqXvYc+saMPqJQK1IVL8J383bbf8AeFmNcVIJ/oqIU2XPcMCGsbFt+4i2o+V1RLzKCpgUoPs493DHbSI2uYKKkWjYqcbue0CzVvGGhNLia0pKQAcxf1uHbmxI9Ye0nD6ijxKheQH8g+I9SdE/WCuDMLEsibMHmJAS40c6jlDzGVIUJZzKZWbMFJIIVf3dtdISIXLpESJAIQEKUS25IbXNv37QgnS3DmKPEZpWhlBRIAAzBrAWb+XhHNlEWOkWqm6mXlURBVJXMwV7x9xSnIYwAkRkPUVCDoX5X0j7UVIYJBHW8Dy8ILAs5MEJwVtYuAGYSuyfeBSsgvysYo5OH5fy+sJcVp8i3Gh+u8MGcjGFpdiGOoI+8NZGLoyuU3G36HlB8r/xxULo0VQWhOdiJagQcp0L3+kLv/yNQgjNl6XOnRwH94SgXEsbmzABmUEp0S7etheEq1k6x0CXw7JWkJmImZv7ku3RsuYfUxvk8GU6QAtJUf7iopJ+gbb3hUCYPMzISoj8oMNJ2OIp2QCXsdHSzW9f0gesohIQpNO4ykpGbzB2JYbsIh5tUZiio6m5grpFNjsuaQEanZRynuNQfeGgl9o5LLmt/mGtNjsxKQEqIENCsYPPTcIUNtb/ACjSuhmJ+KxGxj5HoYgSa73jOn5bk2s8ej0RXROH8EVKlMQc6jcp1/49Hdn2Yw/XiYEoiYXmJS2QfClV3AG7bq1PoI9Ho3GaXLmqEtQWMwULps+5F3tsYhcQlMQtJZQ/nrHyPRKoFWKrOpvzEYLnZ9T7x6PRlWBS2hMY5zvHo9AYTDDXhqjCpmZfwpD3/TePR6Ap5uNolrSEynuEqUBcAHUDQ9zAmJV5Cs8vzpF0qVdg2hHOPR6LBnQYmZoJUMyk3VbV9L39o01E0kHnHo9FC6uQ6YW4MkeOkKdnZwHI2diRHo9EFCRlPlJIB/Nrr0tDREs2Uq6QGDc9n+cfY9FoHnLYEkFyCWDneA6HB01M5CVWGVSi55cyxj0ehUVNdV1ICUzFEypYAQGAASGAZhew1MJqvEpi1OVAAW9O149HoK3S6z4QgqNmGzc/nBmI4mtGUMoqAfMSTrtyPfWPR6AWonGY4BN1E30D2eJKXQMtSVO4PO8fY9BDNGDBTMu50v8AURinClpsQPnHo9D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1" descr="data:image/jpeg;base64,/9j/4AAQSkZJRgABAQAAAQABAAD/2wCEAAkGBxQSEhUUEhQWFhUXGBsZGRgYGCAaHBsaHxoYHRwfGxocHCggGhwlHx0cITEhJikrLi4uGB8zODMsNygtLiwBCgoKDg0OFBAQFywcHBwsLCwsLCwsLCwsLCwsLCwsLCwsLCwsLCwsLCwsLCwsLCwsLCwsNzc3NywrLCs3KysrLP/AABEIAMgA/AMBIgACEQEDEQH/xAAbAAADAAMBAQAAAAAAAAAAAAAEBQYCAwcAAf/EADoQAAECBAQEBAQFAwQDAQAAAAECEQADBCEFEjFBBlFhcRMigZEyobHBFELR4fAjUvEVM3KSByRiFv/EABcBAQEBAQAAAAAAAAAAAAAAAAABAgP/xAAbEQEBAQEBAAMAAAAAAAAAAAAAARExIQJBUf/aAAwDAQACEQMRAD8A4mmVe8F0lH4igNL37RT43QCXJA8qArYAX+4aEGHTkgsSxLB9htGsTVAidLkoySgCVWGrl7ba9oYYbw4qaRMnHIBogM/qdB2hxhODy5QzpGZWmZTfLZIjPEMUMvQptq5DjXQHXaIogYPIQEky066qALna5cvEfxLRpmKmEJSC7BQGwH+R1aDp9fMzEoKiVlwdRmbLuLBthzjVPOZN/iIvvzvAc9Ulix2MEy1WsB3+0FLoAqZNzKZtOpjVLpyNC7bbGINuVR1B7aQbIqfCSSNWHodoCpagqLBJUf7QHJ9BDEcPVM8jLJUkblXl+v6RQFRkqKlquVbvDOTM0Yt0JsYZS+GfBAE5bk/llgn0zED6bQDXhKVKSC7MGbSwsesUGykkgkhIAfYNcftrGMyZKKT/AE0KNmLC3PTXlA8mbmQEqUpg4YWHrz9YzmSv6ayxYNfq4+cBPq8MKKSGD840qkpPMdjGynS6lvzNzvcxpqJZFxpEGhcnlGuTLKlBI1JaDcPpVTpiJaLqUW/WOo4dwxTSkDLJ/qbrWyi/TYejRc1NS+EUWQbWOu3S3rDmSoLSHTlAS1rv10hjitCFIUEAKVZQALX/AHvC+krZSkhCPiADgBiFaKBfUiAwXRCYSFAKS1nGmvsYiK+XMplugkB9HcDvHQaSchJOYkvsba2duQhfiFIiYFgpc3D9tDDFSaeJCfiQnXUcu0MZWPymIByud0m3OJetp/DWU8o0pjIqMQxpJH9NTl9x8+0B0lcpSgjIlRLsHYPcuYBw/DVzlMgb3Ow7xY4Tw8iVr8TEZj8yBsPnFktAtNh8m+dAmKJGY6dGHIdd4Q47hglTDk+AjMm40dmAdy3SK2rpEoGfOkIBd1W/cvCqrxeRMQlK0leV2YWc2tcHr3ihHhFCVrLB+ROkVdFIy2AaBKam8JBmJJCTYh33az39IYypjpBseRGsakZtF0iAQRd/l/HjbLmsNW9P2gQeRQJLPs3PeCpkxOxa0USGMy6iY+YJypLAJLE+hv8AwwrpmUpBTLUWUMzOXDhwWEUuPfHaxIH8+Rin4TkTaeQQsBLEqbQuq9w2wIvGbFnE1V4qZlsykpAHlzPfcttfaNlJOzDKCFDkQRl6ufrAmMDxZq1yknXXTNzLQqNVzPfvGVUmYC2Zmdty3T5xjTYdPmoVMQ6UJUwJHxHcJH5te2sT9LWKnTZctCSoqUAW1IcPfa28UGK0UylmKEslcpLPLd0+Z7C+3MReoUTMPUMxFwnzKdOVXXy5jZ+ul2hcZ4zPlzDk7fNjFbLWmqQ5QqXl13c8kkpvbZ4nsWwpUh5iP9suzFynod4B7wfiAE0tLTLSRcD4nYXfdzziyFSQyswY3Pm29o5dgNMZqwEA5rMXcgg3LuLM9ouqxS1L8x8oHl693fpEUdVqkWKVLKruCQfY7D0iawihk1IWq+fMp79SxFrwymC7qvZzvoNIS8LVEtGY3yFwSOWaxbUW+kVGyqw8y7glXRmP1hBjVctKvKVJ2KTudXPO8W9TOllI1ciymZ+4eFGJYeJ6GS2fVJ7fbYwqkOF0wYlTXD879oBrLEj+NDlassvRidf097RN1K7mAY8N50rM1JZrP6iOvU1QmYhKpYcG/Uc9eUcxpaTLS7ZiX15hx/OkVfB2JFaMu4uNGubj/t9YQUkyUnMCEpzOxIDn3iM4tozT1CKgOEzVZZjWZWx9R9ItTK3WkBi9j9flAeMUSKiWuWoEhWnRWxHY3i4iZnJQpSVpngOPz3ZQ1Ciohraaco34lM8NOZKnPbo1uYiTXLMmaqVUKJy2ICiAoap01GhhrNxRIR4eTRiCFAg73MTQmxKn8RKlkXDkGN+C8KqWlMyc4Sp2SB5j3fSGcwJVLSUjTVJ5ggsT2jDEOIpiWMs5baJax9fWJVUsvBEywAHTLZyoMkD/AJQDRVUqZMKZQXNXzNkBtyptIlUVk6umplTJysj5iCbW7fwRfUiFyUCVJliWjK4I1L6uTdz9osqULiWEy5ihnKiAAQiwe3IB2cadd4mcfwrIAuQABqUi2l7A/SK9NQjQgAiz/cn06Qnr6lRmMS47M1oUhFR1qJklZK2WG8hs9rtzvBWEk5beofXsdjCfGMMyrzoPlPXQ7xuw6kzJV5lBmDv9oQViJqFahjvmsR/OcLqquQhRCVkjoAYmsQmT0hlKzI5j77wsNUr+4wvyJFZh1J+JqFOsBCSCT9B3LGKoVEsKCXUxtcuOmpcxI8H1CRJmILB1OVOAwYC77a+5jdUkXCJ6CxJAe3fvE1VdMSjkG7Afz1jmPEcoJnrZmfQQ1m4+QCFqCmtax+sTlZPK1FRAD8tIW6HPCdfkmJQAHWoByAdbbggBukXc2vT4q0VE6QWNvDDWKXdRIuAzW1OwjkyD6RtKnBJU56lzpDbDNdBl4rIBU5Hhu6W1fQsOXLtC3EsYkhKil1EuNG9TEdLWr8ph/hODlacyzD2hfh2NzJAaUQnRyUg6d4bo4zWf91AX1FvlpGurwApdoHThdyMtxDKNFbxBNmEMclttesOuHikSiCm6mZ9vSFc3CCQ6df5rHxdStIYoy9Ui0BQKQoaBxra4ED/iVJOYFjs21+sK/wDWFb+5BEfarFB4RAUCeWvL94DVPxAr8QlTkrOup6+4f1hOpfmD7GCaCQpZIQgqPSN9ZgU9Kc5lnLu1yO4G3WAKqKnMEgaAAf4MNOEcTyTAlrpc90nUejvEhLnFOhgnDqvLOlq5KH6RB2iYSSyGY6nWNySNSDvAdFOKpaFh8rXI0sY1rmlad7ah2+cdIykv/IFIElE8J3yq+o19REuKxz02vF7xLLTOppiErJs4HMgv9o51hdF4ig/wveM3rQqZixz50sCzMNCdHYloERTzJijrz7AvF3h/DqG+Hy7EX+YhtKwxIKVqcsAkpbbZmAbnDEc9o6FclSZj2Bu3KzxcJqlnKcymZwSf1gPiGbLkuEkE7Je9+z2iYw7E2BQokXt0fpyiKqaiqlgl0MpjdLMT72hVi2KKIIDAEMTqrs/KF0+tWoG5T1I16X17NaF66kPeJoOkBRSUsWOhPytBmBB0nu4MKJ+LKUABtDfB0/0w2pJDAagAfxukagLxFDhgIm52HhztFPWynGvXlAKpL7/z3hUBVtAZWYINlbHodnhGuYreKv8AFGYolSD1Kkeb2DkQDV4WF3S4PaJi6nYZmmSAEncQEuQUqyq1ENlSPESVD8tm9ogTTJeUsYxeGdbRqa6dN+kK4B7w7QCZc84v8PwzKkpKfKDfs2vOOb8PYp+HmoUpOZINxvuHHvFxifEQX/To1KOYMe3tr17xqDJE+UoLSVkFN0kc9GvqD9oF/HSgnzhT6OAC/t9o+qwiam4lqDgO5BPuNB3gZSQgnMAepDgc7RbqRtE+UQcqtmuGjwo812B5MY10q0TMwW+UBgdCL68tTpGMykl2An5Unmw7b/eIPtRhiXb5EQmrsAFylknk9v2g+dhFwpM8FXN9fncRonYZNAN3J3c/IQV7Bp34YJzpcLGcXZxooONxr6xY1lYQkTJaHTsXOhHdveI3BU55UyRMfMkuhyXHIja3Lr1gzBeJRSonSJ0vMfyC7Ekh0tsN/eGoVcRUyMompSElSiD/APR1NhuH1hFLll3Y26R1qn4clrAnKJJWA1/KLOyOQj1RgJJZJtvof3hgnsLxyamWMiwJYF02NzrtDCkxpSy5KB0Ghfo+0CV3Ca3dJI7DWFFXhtRTpfxLMSAoP7Q9VS4pXplSStYFzl8ob7xGcNzf/Yy/lWqz2vdg/rB+AVfilHjkLSFNlOj6BajyD6R2GfQ06EATsqgdmDFRuSwsX/hiCSnYtTUw/qElYLhAe76u1uRfvEbX4xNmkkrVl1AHlAB6CC+LcFEhYUhylYKgl3KADuNSImJlSE6F4UETSebwDUpZlDWCZSFzNEt3/SM/wCt9v5aJgC/EKLvygdAc35wfWICUaX0gakQ/u0MBEumuIo8JlHK2hBcdHjRKpWy/OGM2i8jA3O/aN4jVPm2IJuDbtA6ikfm+cCTwrQvbX7RomzGLMfaIo/CuKvDSROlZ1BglSTlLPfNztv7wTW8XSfN4cklx+YhLHsHia8Jx1gKYi8TaZBuK1AmELAY7xvw6d5T/ADlCdJhlSqAIO28QNfxCzKEvKCGzDKL7u/O0TShf1ikqJ6UyyASFC7jn0PIjaEeHpzTAMpV0H36QBWGUWc3FoOxRX4Zf9MkEM7WcEOeoLsx6xtFNNQXSUjvZvQC/eF+K0swgzJi8xe8UUsjjKSvIJ5nMke5GzpIfuRCyq4rSpT+ET0KmA5WAv6wgk07h2jP8INt+cNqYeVHEWZJCAEpJJI3c9Y9RYXOnB0JLcyQkehJvGvB8IlJWlVQp9CEIvvqou3oIqMSxsg5UHyj4WG3V4KklSFoJSt05bkE/vG6TiCkXBsBoDY99t+UFY2RUywzZ0ixA1GpBMTKKWZpoO8AROxhfjGYCHuGazHpGmVUGZNQVNrGVRg81CcxDj/5LwLJ8qg9mN4DouETHQEhbGUVLy+ZykPmSlt35hrcjDOXxnKRZYJIdlISGI2cEveOczMRQSMoyEfmFyTdyT1eMUz03uo72vDR05XGlMR8Mx+TanaJnGcRNQ5UkoF8oZ+99/nEqa8GzsH5RvUibNZgSGsSWYfUQ0b6atTIKk3exSeRd7/MRVYBxSUpKpshaidJiQWZuo06iJPA+GplTPMsqCQn41O7DkOZi/VTGWkJRMdKQwB1YfX2h6Nq/w1V/7CllSUJAcZswIcgBCbk310aEeLYemW0yVLDqPmzDaxY9d9YyxHAEThmQrw1kOQk+VVy5NmB6j1ic/HzJIyOQpJZQUcwJ6g203+cXUfK6YUE+GAL6M5HLX94Lp6ScsOct7mxSfo3ygrBs9aoLnBOSXcqSAHDGx1JEMKeryuGIQTl527vtq2sAqqcHWpJGQEtoVN7FtYQUVOpEwS5gKVPofe3OOrUoQpPmICgwG4ba25aPtXhaF2mJSUhiNi+zHb5QqouhAWvKdObbPfTeDp9SBztseVw0OF8NJQBMklaR182ve59DCOuDFZmKBVf7aRYhfUytdn0hNV1ScxctBU9c6oOSWks7P+kEI4VDDM5O92hb+AMSspyn+do9OQgpUfzNow1eDKhBs/XbXl8nhRXVASGGpt2H6xmqVq1jOVOKdIykyiYLRSRMAk2apWsOuFJGYlrXhfVSsie8OOEZSylRlzRKVfzFOYfl2izoez6LKwNyBezM53MIeIFZUEFnLWbfnBGMVk9H+5OCjawAD+gGkTtdVrnKDnMTo30tFqRvoKlIYLUw92hxMnyll0lIGjIF2ZtOsIZOGTc4CpSw5a6SIIVgc5KwMuUk2vv6aGIp2HV8OiQw6dTeB1IUPiUCBp+8aZniSv8AcV5hYuLHXt841zq6UACoZzyvb10iDfMneRQ6HTTSDMIUoDLlBUSB5rsGe3WJ2oxMqPlSEDlr7xW8LYpLmI/qjzouMqbqGz7RZRQ0NKmUAWGZTkJ2A+0T/GFBLmJKyEpmsTbUsbhROobQ9oZ4jiyEHMpy7EbNbRgYkcTqZ1USUIWvawcD+c4tqAOH8FXVTMqTlSLqUdAP1jqmGcPSZEspQHdhmALk7l99457w7VzaKaPFQtEtTOSNCd30jqNBi7uFBLJHxJPkVyIsNefaEUv4r4Ukz5Qyy8kwCy0X/wCw3Ec6kT5kmZkWkhQ0PPb1jppxcZjl1AHNyXANtDbd4X4zTyavKF+VVybMVXFwQ97+rwRN8MoVMzKdSUFRzefKlWUDynnc7xVUqAsO2RRzJLDU2YuesKOG0JkVApZ3mlrzKRa7gkqBHMX01aKSsCULIJOQhs1gAGs7fWIpeaJOU5ybdHAfq1vpEZxXQjOlV1BLBWzjb1ENMT4qbOiWCS7ZyqxAtYNvziRrsVUryvbltC2GKvC8VlS5YCiMv9idG6xvMpMxygZS+x8v/wA+nURFySkjkYfYVVhafDIvtexHLoYDOnxxdLM8KaFBOa5UHKQSDbe1/SLTBK6RUJKpKipQ1BJCh+o1jnWOoK7EkqTa+rbCAcCxY08wKIdL3ALF+YI+mhgO1SpyUgBZCCz/ABDbsGiA4xxRE5RBSPDS/mbzHq+raWgudiiqmSrLNUrN8KFIlhnZ7pQk+7xM1a0rKZUxWUE3LaAdBAH8N4iCj4dN9haw6mKjM92Re/xEN6Qmp6dKEDJdA1VLD9Lj6mFNZOXMUSCQBYB2sIoErsVBQ3kJBdwdR1HOJ+ZMcvFJX4KAXQ7MD0vCeopWiDRJnkaM5gykqMttRyJv6GNeFYWqespSQAA6iToO2p7C8GVfD09BGUZxzSQfdjYd21gNFfNSsOQU6td/QQfh1Kfw6VDM5Kja3YvCqqopybLlqDdItMEw9RRLRkLoQbC7m5v9ICexHAKk+dYFwCxIfSw5O0auHyqRPBWnKSCASNDr9o6DWTDlylgwGY5SSencC0TeNSCQFgJGW4Y7Pazn+esXATM4gUhQMwZwbBKU6dQAL6QdKqPxKc7KfXzkhXvcv1hLLrAplpVlmW8tmLdI3f6nPWtOea6tPMNPp84aCsQkrmqIWJaUtZxfT4X09YkMWwhUvzBKgnqPoRYiLipqSBlmgKSw2662s3SMZ1VLXI8MKBSDbs1rG7GFHMjBNHUlBjbilKEKdOnLlAIjIocDpFVk0IUWQNf0jreFYVJkgFAAAGUjpq7j7xzLhjyl5aSphcdOdrx0HCsRzkIKfDBVcMXduttdo1EOauVKSnQMoaA/F3G4+Uc+SifSnySlTZBcqlZS8v8A4vtuwjoSqXKsKHJnUebkn+con5lCiWvKteaZMLtme+r2u1t4BdPxJCJXjSknwyGTmAHn3DHVjt9IlqzG5gK1E5pig2Z/hHT+Witxnh5E7WYEK2YPr84geIMJVSTMilJUFB0qGhDsbbGIpfIxGZLnJnIV50lwdfeLTHuIvFlIykOtAUQD8OzFtTzHSImlozNUyRbcn9tYtqbh2QmnYpzKcZluQdLs2w5e8BDVFTygcJ3h9X8PZbyyVBnIOvpa/wBY102FhVgonfQW/WGBVLmkaQyosRynzJcbiNVVhSwSU3HZoBUCksbGAp8RUmajOlu246+sJZVCZ0xKEDzKIA+5PQC8aZVcpIsYquD6VQSZzspVk/8AHc8/8QBlDwShLvPVm0zCyUq7b+4iTxnDJiJ8xKiVqBfMB8ST+Zto6EKkAqDFTnM+0IuK6QqAXKsCMqgdSHccutj0gEeE1i0auUmx1b1aKalopbeYof8AYdIk8PxWZTFlIDHYp5cjyhmahZY5Jlw4ZNmOm8WVAkuqWgEJPlLOD+hjYZYUHZjr3HSAsOmpUhUtYc7c42ImGQpgorSGZuZDtEUPJUmWslVwQ3Y8zFvQ+IuU6HzoABCVkomhnDNoQGPK14g6upC1F05QecEYBj82imBctiAbpVoRvAU05U+YoeVASQxe/XQ6HpFJwvP8NKpig8v4Se9nfnrpyhFPrRNVnSkITMOZhdsxdh1694fCUJgQlLBkBOVRGXu9m16wBuIplFTyvgIBLAMB00f5awq/08EhS2UHfkLC9jqX5QbPpEXTLUpTMo5QzFmJH9wuR6x9yFOUfk1zW9P5eNIhOIZRzlUsFKnJYCza8z9o04Vi2ZQCyy+o1N+kVeM0/lYlgfMz+jtEDi1NkLg+o+sSw1RzZy2UbmWksSnzNZ2H+IOwbBJU6QJ6lK8xLJFrA894G4Sw7xZRXOIZVgLXSG+IdYeSpZQQMoyu1gcpRq9rabwGqkwynSlxKST+Ur81/V/SB8VEmbImJKEDKklwAnKXszbw9mTicoYBAcCwe725k9YmuLZ4EsISxzFyR0eL9CKw3E5klQKFFJB1B+XaLjh/GvEGWYpAJU6QwF7annrHOV6nvG+mqGN4wrrGIYpNl5vFTmSXKWLN0cv2gZOMlYGRCXYEqK29E2vtEFVVqikIzEo+Jnt3jSpTmwA53t84uiwxHifKWABLNq7ab62vEpjdaqcAVlyCw0DBuQ0gdSxdzflGVDSGfmYhKU3MPaGeBVIlbgQRXYtMURlPkALJ/nONeI8NqShKpZUTlBY722bSEQnLSSlVjyIhRRU2LJUAlThWjhtOvzjwolPnlk9v0icEwwzo61aNSWMJRQSJwUkmYz2caOb7jR4m+KKYIWltxvrrDBVegKClFn12v9oF4kmJmAKTokN8zFt0IZUsqISBc2EVtDVqklNzlAYB7NEzIlKDLQ7i9tYpjNEyWkkAuL/TXbnEDgVCVjMi3T9QNowq6xU1kt5TtqOQ22hJhSQmZlNgf4IoKSYhL5j0I7dXhBo4iw8TpKQAAqWXLC2X81+30heKs7FhtdoaYxMSErUND1tpZhE5JAYRQgKikuCx5iN0upd82piklTpYlk5WCdrXhHXKSoEpQE72t72hgHI5NHykp/FmIQ7ZiznQDc+0aTMtG3Dp2SYlXJ/mCIyLunkPORKlsUpYO+o0JcGx09or8USgIDslvKGs4GrZdfWIigr0yyF6s13uXA3MVC8ckz5LJ1AulatSdwd2ftGoB9EBaFea+Z7Mdbxh+JUTkUSnKbdC/L5WgqgpEzAWVlGVyTze79H7/aCP9MlsEqy5gQyrM40yn6iKhVjKkmX4rh3ykXdtfQP949Q8LSVpSucCskBRDkJG7W121hXxNNKJExKS76nexv6D7wVgHE8sSAJimLADUvbdvaFphuvDSkkoSkJOmUFN9+jQMqUvM6stklmcW+h7R8qOLqdYKXUk2YEWcF9R2jWviOQshicw629CWe8Nh63rrAlbgun8wFwB32MSXENV4iydhYBmYQfiuJBCgqWm67kGw9vWFFYMwdrm9oippWpihw3hYzJRmTF5BZmDgP8A3HY9ISol/wBTsXixTiqUIyyszlIdKmKAW1Ab4jGQuRgaAcrhbFnzN6hvpeFtZhakbxSHACSFIu4fdQB1IU10+oEaKgmZJWpWSXMQQLkAkObMbuNNIuCQlSytQTuS0dDwfBMkpQUmxDuG5b5iIkaFARUyypNlaPpdwDHRqOrcpTldLbjRT831FvnFnUoWcrw5aAxyhDAeb3Lvvy7bCFc+klT2dIBJPTtzYxVY0kJAEyxyhTDYEkOTztpAEnDyxKAQSCQ/05iNCNqOEpmYeEtF7MpRd/8ArpGdXwpOlSs5mIJBulLuPdninMoy1Z5hu4sHZ73ZjaGMwpmkl9RcNq4jODlM6Woi4PQ9Yw8U5SCfQwRV1OWatDeVK1D0Ci1oXVC3USIyprhyMhSSHHIbw/qcKVLSVpDA3KRt2EIMNmeVwWWm47jSLTBsVRPlMoFKtCdBmGrEhn0LdY1PUThl2zA215/WHNDLStKSLPrrqOkLcdpUoOaWoPfMNAT0jTg2KhDhKwnMGvoNYim+OJAleUuxSHIAvmci0TqqxT3V8hDPGMRk+CES1Z5jjMRcai7/AM1hOiclri/f9oAvCKSat/6KilV3cAX0N+0YV2Ez1WCGBdnUkP8AOKemqAkufhGrnXpyg2bWyCgLy+GFKIAUtztqGdMXdTHN/wDTJiVMtChdv4d49Ppwmx19/pFPV1PiTGcqSd3Bbr8oX1dNLQAq4BDnMz699YYEkupKS2g5Q8oJpGXL8PPYf50hVhtEamoCBYE3IDskbtvDPFMLVTEZcykHpeMqsJfEyVeH4gOZCcot16bQ3qsfpyE5mdLlFzZ/X1c3jm2GzUqGZZNuuhvrGJnZywvfez6RdFHjVTTLQrJMBLEZSFBh3IufWIKnnFPaNtbMIWUnSNaADE0b1TENreMpaXHlLxnJkBQjcrDspdJYwwbKerKbLcjlBqloUnykN2Y+0I6nNLsWPq7x8lz1KshJc8ooKmhKZ7BilWj/ACgsqyEOAp7sbBP7n7wBNwxYDzLONN/WNuHHxElKlgKGmYOP2gGcrE5zuglCbgMWDb31PzMa6mplpAUQDMLklRJLaAAPYjV236QJ5hbMC1mjRU+Y3Z97awGFZXBc1K2ICcvsDFhK4gTqEE205k9ohJybsBDHDMS8H4mNvK2qe8QWlRiMyqlFExKkZmYjpsXOlniowZ1SkrUfygB92tZrl7W5tHPKPiLw1JX8TaAnvsbNAVbixXMK1WJJIAJCRd7X7Rq1MdGnViMxzrCSASCxL3uDazaQIKyQopF1KdioWZt7kBtN4gK7HJk7VZFiLaNv3gD8KQoFK3dIJKXcP+XuPaGq28Q0jVM7KQRnJDFxe9j6wqWkixhitbC2kaqWh8RVrJ5xMAsjMCCkFxyDwyFeoBiCm7m1iebc4d0gQlLJygDTZzGiomy2L3PaLgTnEGLkZoGBu7MDGE+Wy2227RmJm3WMjZJp1rPkSVbWENE8O1JD+GR3UkfLND/h6tK5JJKE5XszO2jNudLf3aQXPqnN0AW336xrAqxHE0ITkPnIILDa+52ibm1Eyatg6idEi/yEC0VKubMEuWHUo2D/AF6R0DA8HlUcta15Js74QNhzZ+THa8ZwQk5C0aghxtpAyRme8WeJ0yZmUJSElSc3K/21ESxp2mhPWLgp8FpRIlhT+dWpA0fQPt+sOMQnPIeZ8JYJuHtzHrA8jL4YV5SXYA/ESwuANusJsbmHMEubagWhwLq+jQfMkkHkdxzgJYISbwfPDC8LKibtziAUmM5SCTaM5dKpQcB4Z4dh5JfTL0f5GLg0ykzE6Bzya8YzsSmAZSMp3LEGLGnwBTCeSos7hnJHNth2gOsw1KyAtJI5ixH85RcTSKgogtGZQc94d0tNkCS6QnkPvyhZUUq6YFxnlk2I5dRHpOJJVom+7loim1ajxFl2DC4+rAwiq5BT5k6/UcjDyRUBSgcqRmB38wbQO+l94CqpiQrKW5NABUtUlwQGvdJNvnrGGIKST5WY8gzemsaK6SAryanb9o0pWRqGLbj6WiUHyJ6CnIUW/uGsLEyXXlDs59oym1RL2AgzCZZAdrnTtAN6WlSEC7oIZQbd9WfX94Wfg0+IoM4Dacv8QyoppT5h5bnfWGVOmSc8yY6bAMkP6i7bOYKk00d+nLo0aJ85mbaHGI1YUSQGSEsOwf5uXhJJklar239IIz8RUywSPQRRYZKAkkG7HVj0942YRh8spLnKzaXPX5RtJMtQATmRs++vzjUQLLoUqew59+0KcRBCtXG3PlfraLOTQZhmAGU3dw47CJLHkZZqrvf63vFo+4bgU2o86SkAHLc6noOUG1fBNQLoKFjoWPzh1g03wUBCC4s9hclIzH3ilpJilpezNGVc3XRVEgeeUrrbMn5PBVHUOgOfdXTuIv1awjqOGkKUVSzlBuRcsenIQE9wV/TSuYQC9nOwG799ukfcWry5IcA7Dmdew194H4UqgAUKdngWvSkEsXBJPzPOIHSMaQiSnKk533Oga9m0icVV55mYBmDR8qJpVcsOm0By7aRdFfR18sy7qDpAbm/rpCxc8LKlkg39fTnC2ioZk5eVAKtHa+ukVmD4RVyl5Pw/hpYgrmJzG12zA+V9Omt4dErXVPvvAshAKmVp0i14lwEpKZgSGOpdyL6HrEkJDzT0hmJqhpKLILlLbF9PSC6WQlhY2PmVzvoD059YXUMllJBdieb/AHhsjEpUpf8AW523ZraCNaYokYlkGWSl5yiyRYpCWDqOxa+sC1NKtJEtbKWUmYSkEqKRqXvYc+saMPqJQK1IVL8J383bbf8AeFmNcVIJ/oqIU2XPcMCGsbFt+4i2o+V1RLzKCpgUoPs493DHbSI2uYKKkWjYqcbue0CzVvGGhNLia0pKQAcxf1uHbmxI9Ye0nD6ijxKheQH8g+I9SdE/WCuDMLEsibMHmJAS40c6jlDzGVIUJZzKZWbMFJIIVf3dtdISIXLpESJAIQEKUS25IbXNv37QgnS3DmKPEZpWhlBRIAAzBrAWb+XhHNlEWOkWqm6mXlURBVJXMwV7x9xSnIYwAkRkPUVCDoX5X0j7UVIYJBHW8Dy8ILAs5MEJwVtYuAGYSuyfeBSsgvysYo5OH5fy+sJcVp8i3Gh+u8MGcjGFpdiGOoI+8NZGLoyuU3G36HlB8r/xxULo0VQWhOdiJagQcp0L3+kLv/yNQgjNl6XOnRwH94SgXEsbmzABmUEp0S7etheEq1k6x0CXw7JWkJmImZv7ku3RsuYfUxvk8GU6QAtJUf7iopJ+gbb3hUCYPMzISoj8oMNJ2OIp2QCXsdHSzW9f0gesohIQpNO4ykpGbzB2JYbsIh5tUZiio6m5grpFNjsuaQEanZRynuNQfeGgl9o5LLmt/mGtNjsxKQEqIENCsYPPTcIUNtb/ACjSuhmJ+KxGxj5HoYgSa73jOn5bk2s8ej0RXROH8EVKlMQc6jcp1/49Hdn2Yw/XiYEoiYXmJS2QfClV3AG7bq1PoI9Ho3GaXLmqEtQWMwULps+5F3tsYhcQlMQtJZQ/nrHyPRKoFWKrOpvzEYLnZ9T7x6PRlWBS2hMY5zvHo9AYTDDXhqjCpmZfwpD3/TePR6Ap5uNolrSEynuEqUBcAHUDQ9zAmJV5Cs8vzpF0qVdg2hHOPR6LBnQYmZoJUMyk3VbV9L39o01E0kHnHo9FC6uQ6YW4MkeOkKdnZwHI2diRHo9EFCRlPlJIB/Nrr0tDREs2Uq6QGDc9n+cfY9FoHnLYEkFyCWDneA6HB01M5CVWGVSi55cyxj0ehUVNdV1ICUzFEypYAQGAASGAZhew1MJqvEpi1OVAAW9O149HoK3S6z4QgqNmGzc/nBmI4mtGUMoqAfMSTrtyPfWPR6AWonGY4BN1E30D2eJKXQMtSVO4PO8fY9BDNGDBTMu50v8AURinClpsQPnHo9D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3" descr="data:image/jpeg;base64,/9j/4AAQSkZJRgABAQAAAQABAAD/2wCEAAkGBxQSEhUUEhQWFhUXGBsZGRgYGCAaHBsaHxoYHRwfGxocHCggGhwlHx0cITEhJikrLi4uGB8zODMsNygtLiwBCgoKDg0OFBAQFywcHBwsLCwsLCwsLCwsLCwsLCwsLCwsLCwsLCwsLCwsLCwsLCwsLCwsNzc3NywrLCs3KysrLP/AABEIAMgA/AMBIgACEQEDEQH/xAAbAAADAAMBAQAAAAAAAAAAAAAEBQYCAwcAAf/EADoQAAECBAQEBAQFAwQDAQAAAAECEQADBCEFEjFBBlFhcRMigZEyobHBFELR4fAjUvEVM3KSByRiFv/EABcBAQEBAQAAAAAAAAAAAAAAAAABAgP/xAAbEQEBAQEBAAMAAAAAAAAAAAAAARExIQJBUf/aAAwDAQACEQMRAD8A4mmVe8F0lH4igNL37RT43QCXJA8qArYAX+4aEGHTkgsSxLB9htGsTVAidLkoySgCVWGrl7ba9oYYbw4qaRMnHIBogM/qdB2hxhODy5QzpGZWmZTfLZIjPEMUMvQptq5DjXQHXaIogYPIQEky066qALna5cvEfxLRpmKmEJSC7BQGwH+R1aDp9fMzEoKiVlwdRmbLuLBthzjVPOZN/iIvvzvAc9Ulix2MEy1WsB3+0FLoAqZNzKZtOpjVLpyNC7bbGINuVR1B7aQbIqfCSSNWHodoCpagqLBJUf7QHJ9BDEcPVM8jLJUkblXl+v6RQFRkqKlquVbvDOTM0Yt0JsYZS+GfBAE5bk/llgn0zED6bQDXhKVKSC7MGbSwsesUGykkgkhIAfYNcftrGMyZKKT/AE0KNmLC3PTXlA8mbmQEqUpg4YWHrz9YzmSv6ayxYNfq4+cBPq8MKKSGD840qkpPMdjGynS6lvzNzvcxpqJZFxpEGhcnlGuTLKlBI1JaDcPpVTpiJaLqUW/WOo4dwxTSkDLJ/qbrWyi/TYejRc1NS+EUWQbWOu3S3rDmSoLSHTlAS1rv10hjitCFIUEAKVZQALX/AHvC+krZSkhCPiADgBiFaKBfUiAwXRCYSFAKS1nGmvsYiK+XMplugkB9HcDvHQaSchJOYkvsba2duQhfiFIiYFgpc3D9tDDFSaeJCfiQnXUcu0MZWPymIByud0m3OJetp/DWU8o0pjIqMQxpJH9NTl9x8+0B0lcpSgjIlRLsHYPcuYBw/DVzlMgb3Ow7xY4Tw8iVr8TEZj8yBsPnFktAtNh8m+dAmKJGY6dGHIdd4Q47hglTDk+AjMm40dmAdy3SK2rpEoGfOkIBd1W/cvCqrxeRMQlK0leV2YWc2tcHr3ihHhFCVrLB+ROkVdFIy2AaBKam8JBmJJCTYh33az39IYypjpBseRGsakZtF0iAQRd/l/HjbLmsNW9P2gQeRQJLPs3PeCpkxOxa0USGMy6iY+YJypLAJLE+hv8AwwrpmUpBTLUWUMzOXDhwWEUuPfHaxIH8+Rin4TkTaeQQsBLEqbQuq9w2wIvGbFnE1V4qZlsykpAHlzPfcttfaNlJOzDKCFDkQRl6ufrAmMDxZq1yknXXTNzLQqNVzPfvGVUmYC2Zmdty3T5xjTYdPmoVMQ6UJUwJHxHcJH5te2sT9LWKnTZctCSoqUAW1IcPfa28UGK0UylmKEslcpLPLd0+Z7C+3MReoUTMPUMxFwnzKdOVXXy5jZ+ul2hcZ4zPlzDk7fNjFbLWmqQ5QqXl13c8kkpvbZ4nsWwpUh5iP9suzFynod4B7wfiAE0tLTLSRcD4nYXfdzziyFSQyswY3Pm29o5dgNMZqwEA5rMXcgg3LuLM9ouqxS1L8x8oHl693fpEUdVqkWKVLKruCQfY7D0iawihk1IWq+fMp79SxFrwymC7qvZzvoNIS8LVEtGY3yFwSOWaxbUW+kVGyqw8y7glXRmP1hBjVctKvKVJ2KTudXPO8W9TOllI1ciymZ+4eFGJYeJ6GS2fVJ7fbYwqkOF0wYlTXD879oBrLEj+NDlassvRidf097RN1K7mAY8N50rM1JZrP6iOvU1QmYhKpYcG/Uc9eUcxpaTLS7ZiX15hx/OkVfB2JFaMu4uNGubj/t9YQUkyUnMCEpzOxIDn3iM4tozT1CKgOEzVZZjWZWx9R9ItTK3WkBi9j9flAeMUSKiWuWoEhWnRWxHY3i4iZnJQpSVpngOPz3ZQ1Ciohraaco34lM8NOZKnPbo1uYiTXLMmaqVUKJy2ICiAoap01GhhrNxRIR4eTRiCFAg73MTQmxKn8RKlkXDkGN+C8KqWlMyc4Sp2SB5j3fSGcwJVLSUjTVJ5ggsT2jDEOIpiWMs5baJax9fWJVUsvBEywAHTLZyoMkD/AJQDRVUqZMKZQXNXzNkBtyptIlUVk6umplTJysj5iCbW7fwRfUiFyUCVJliWjK4I1L6uTdz9osqULiWEy5ihnKiAAQiwe3IB2cadd4mcfwrIAuQABqUi2l7A/SK9NQjQgAiz/cn06Qnr6lRmMS47M1oUhFR1qJklZK2WG8hs9rtzvBWEk5beofXsdjCfGMMyrzoPlPXQ7xuw6kzJV5lBmDv9oQViJqFahjvmsR/OcLqquQhRCVkjoAYmsQmT0hlKzI5j77wsNUr+4wvyJFZh1J+JqFOsBCSCT9B3LGKoVEsKCXUxtcuOmpcxI8H1CRJmILB1OVOAwYC77a+5jdUkXCJ6CxJAe3fvE1VdMSjkG7Afz1jmPEcoJnrZmfQQ1m4+QCFqCmtax+sTlZPK1FRAD8tIW6HPCdfkmJQAHWoByAdbbggBukXc2vT4q0VE6QWNvDDWKXdRIuAzW1OwjkyD6RtKnBJU56lzpDbDNdBl4rIBU5Hhu6W1fQsOXLtC3EsYkhKil1EuNG9TEdLWr8ph/hODlacyzD2hfh2NzJAaUQnRyUg6d4bo4zWf91AX1FvlpGurwApdoHThdyMtxDKNFbxBNmEMclttesOuHikSiCm6mZ9vSFc3CCQ6df5rHxdStIYoy9Ui0BQKQoaBxra4ED/iVJOYFjs21+sK/wDWFb+5BEfarFB4RAUCeWvL94DVPxAr8QlTkrOup6+4f1hOpfmD7GCaCQpZIQgqPSN9ZgU9Kc5lnLu1yO4G3WAKqKnMEgaAAf4MNOEcTyTAlrpc90nUejvEhLnFOhgnDqvLOlq5KH6RB2iYSSyGY6nWNySNSDvAdFOKpaFh8rXI0sY1rmlad7ah2+cdIykv/IFIElE8J3yq+o19REuKxz02vF7xLLTOppiErJs4HMgv9o51hdF4ig/wveM3rQqZixz50sCzMNCdHYloERTzJijrz7AvF3h/DqG+Hy7EX+YhtKwxIKVqcsAkpbbZmAbnDEc9o6FclSZj2Bu3KzxcJqlnKcymZwSf1gPiGbLkuEkE7Je9+z2iYw7E2BQokXt0fpyiKqaiqlgl0MpjdLMT72hVi2KKIIDAEMTqrs/KF0+tWoG5T1I16X17NaF66kPeJoOkBRSUsWOhPytBmBB0nu4MKJ+LKUABtDfB0/0w2pJDAagAfxukagLxFDhgIm52HhztFPWynGvXlAKpL7/z3hUBVtAZWYINlbHodnhGuYreKv8AFGYolSD1Kkeb2DkQDV4WF3S4PaJi6nYZmmSAEncQEuQUqyq1ENlSPESVD8tm9ogTTJeUsYxeGdbRqa6dN+kK4B7w7QCZc84v8PwzKkpKfKDfs2vOOb8PYp+HmoUpOZINxvuHHvFxifEQX/To1KOYMe3tr17xqDJE+UoLSVkFN0kc9GvqD9oF/HSgnzhT6OAC/t9o+qwiam4lqDgO5BPuNB3gZSQgnMAepDgc7RbqRtE+UQcqtmuGjwo812B5MY10q0TMwW+UBgdCL68tTpGMykl2An5Unmw7b/eIPtRhiXb5EQmrsAFylknk9v2g+dhFwpM8FXN9fncRonYZNAN3J3c/IQV7Bp34YJzpcLGcXZxooONxr6xY1lYQkTJaHTsXOhHdveI3BU55UyRMfMkuhyXHIja3Lr1gzBeJRSonSJ0vMfyC7Ekh0tsN/eGoVcRUyMompSElSiD/APR1NhuH1hFLll3Y26R1qn4clrAnKJJWA1/KLOyOQj1RgJJZJtvof3hgnsLxyamWMiwJYF02NzrtDCkxpSy5KB0Ghfo+0CV3Ca3dJI7DWFFXhtRTpfxLMSAoP7Q9VS4pXplSStYFzl8ob7xGcNzf/Yy/lWqz2vdg/rB+AVfilHjkLSFNlOj6BajyD6R2GfQ06EATsqgdmDFRuSwsX/hiCSnYtTUw/qElYLhAe76u1uRfvEbX4xNmkkrVl1AHlAB6CC+LcFEhYUhylYKgl3KADuNSImJlSE6F4UETSebwDUpZlDWCZSFzNEt3/SM/wCt9v5aJgC/EKLvygdAc35wfWICUaX0gakQ/u0MBEumuIo8JlHK2hBcdHjRKpWy/OGM2i8jA3O/aN4jVPm2IJuDbtA6ikfm+cCTwrQvbX7RomzGLMfaIo/CuKvDSROlZ1BglSTlLPfNztv7wTW8XSfN4cklx+YhLHsHia8Jx1gKYi8TaZBuK1AmELAY7xvw6d5T/ADlCdJhlSqAIO28QNfxCzKEvKCGzDKL7u/O0TShf1ikqJ6UyyASFC7jn0PIjaEeHpzTAMpV0H36QBWGUWc3FoOxRX4Zf9MkEM7WcEOeoLsx6xtFNNQXSUjvZvQC/eF+K0swgzJi8xe8UUsjjKSvIJ5nMke5GzpIfuRCyq4rSpT+ET0KmA5WAv6wgk07h2jP8INt+cNqYeVHEWZJCAEpJJI3c9Y9RYXOnB0JLcyQkehJvGvB8IlJWlVQp9CEIvvqou3oIqMSxsg5UHyj4WG3V4KklSFoJSt05bkE/vG6TiCkXBsBoDY99t+UFY2RUywzZ0ixA1GpBMTKKWZpoO8AROxhfjGYCHuGazHpGmVUGZNQVNrGVRg81CcxDj/5LwLJ8qg9mN4DouETHQEhbGUVLy+ZykPmSlt35hrcjDOXxnKRZYJIdlISGI2cEveOczMRQSMoyEfmFyTdyT1eMUz03uo72vDR05XGlMR8Mx+TanaJnGcRNQ5UkoF8oZ+99/nEqa8GzsH5RvUibNZgSGsSWYfUQ0b6atTIKk3exSeRd7/MRVYBxSUpKpshaidJiQWZuo06iJPA+GplTPMsqCQn41O7DkOZi/VTGWkJRMdKQwB1YfX2h6Nq/w1V/7CllSUJAcZswIcgBCbk310aEeLYemW0yVLDqPmzDaxY9d9YyxHAEThmQrw1kOQk+VVy5NmB6j1ic/HzJIyOQpJZQUcwJ6g203+cXUfK6YUE+GAL6M5HLX94Lp6ScsOct7mxSfo3ygrBs9aoLnBOSXcqSAHDGx1JEMKeryuGIQTl527vtq2sAqqcHWpJGQEtoVN7FtYQUVOpEwS5gKVPofe3OOrUoQpPmICgwG4ba25aPtXhaF2mJSUhiNi+zHb5QqouhAWvKdObbPfTeDp9SBztseVw0OF8NJQBMklaR182ve59DCOuDFZmKBVf7aRYhfUytdn0hNV1ScxctBU9c6oOSWks7P+kEI4VDDM5O92hb+AMSspyn+do9OQgpUfzNow1eDKhBs/XbXl8nhRXVASGGpt2H6xmqVq1jOVOKdIykyiYLRSRMAk2apWsOuFJGYlrXhfVSsie8OOEZSylRlzRKVfzFOYfl2izoez6LKwNyBezM53MIeIFZUEFnLWbfnBGMVk9H+5OCjawAD+gGkTtdVrnKDnMTo30tFqRvoKlIYLUw92hxMnyll0lIGjIF2ZtOsIZOGTc4CpSw5a6SIIVgc5KwMuUk2vv6aGIp2HV8OiQw6dTeB1IUPiUCBp+8aZniSv8AcV5hYuLHXt841zq6UACoZzyvb10iDfMneRQ6HTTSDMIUoDLlBUSB5rsGe3WJ2oxMqPlSEDlr7xW8LYpLmI/qjzouMqbqGz7RZRQ0NKmUAWGZTkJ2A+0T/GFBLmJKyEpmsTbUsbhROobQ9oZ4jiyEHMpy7EbNbRgYkcTqZ1USUIWvawcD+c4tqAOH8FXVTMqTlSLqUdAP1jqmGcPSZEspQHdhmALk7l99457w7VzaKaPFQtEtTOSNCd30jqNBi7uFBLJHxJPkVyIsNefaEUv4r4Ukz5Qyy8kwCy0X/wCw3Ec6kT5kmZkWkhQ0PPb1jppxcZjl1AHNyXANtDbd4X4zTyavKF+VVybMVXFwQ97+rwRN8MoVMzKdSUFRzefKlWUDynnc7xVUqAsO2RRzJLDU2YuesKOG0JkVApZ3mlrzKRa7gkqBHMX01aKSsCULIJOQhs1gAGs7fWIpeaJOU5ybdHAfq1vpEZxXQjOlV1BLBWzjb1ENMT4qbOiWCS7ZyqxAtYNvziRrsVUryvbltC2GKvC8VlS5YCiMv9idG6xvMpMxygZS+x8v/wA+nURFySkjkYfYVVhafDIvtexHLoYDOnxxdLM8KaFBOa5UHKQSDbe1/SLTBK6RUJKpKipQ1BJCh+o1jnWOoK7EkqTa+rbCAcCxY08wKIdL3ALF+YI+mhgO1SpyUgBZCCz/ABDbsGiA4xxRE5RBSPDS/mbzHq+raWgudiiqmSrLNUrN8KFIlhnZ7pQk+7xM1a0rKZUxWUE3LaAdBAH8N4iCj4dN9haw6mKjM92Re/xEN6Qmp6dKEDJdA1VLD9Lj6mFNZOXMUSCQBYB2sIoErsVBQ3kJBdwdR1HOJ+ZMcvFJX4KAXQ7MD0vCeopWiDRJnkaM5gykqMttRyJv6GNeFYWqespSQAA6iToO2p7C8GVfD09BGUZxzSQfdjYd21gNFfNSsOQU6td/QQfh1Kfw6VDM5Kja3YvCqqopybLlqDdItMEw9RRLRkLoQbC7m5v9ICexHAKk+dYFwCxIfSw5O0auHyqRPBWnKSCASNDr9o6DWTDlylgwGY5SSencC0TeNSCQFgJGW4Y7Pazn+esXATM4gUhQMwZwbBKU6dQAL6QdKqPxKc7KfXzkhXvcv1hLLrAplpVlmW8tmLdI3f6nPWtOea6tPMNPp84aCsQkrmqIWJaUtZxfT4X09YkMWwhUvzBKgnqPoRYiLipqSBlmgKSw2662s3SMZ1VLXI8MKBSDbs1rG7GFHMjBNHUlBjbilKEKdOnLlAIjIocDpFVk0IUWQNf0jreFYVJkgFAAAGUjpq7j7xzLhjyl5aSphcdOdrx0HCsRzkIKfDBVcMXduttdo1EOauVKSnQMoaA/F3G4+Uc+SifSnySlTZBcqlZS8v8A4vtuwjoSqXKsKHJnUebkn+con5lCiWvKteaZMLtme+r2u1t4BdPxJCJXjSknwyGTmAHn3DHVjt9IlqzG5gK1E5pig2Z/hHT+Witxnh5E7WYEK2YPr84geIMJVSTMilJUFB0qGhDsbbGIpfIxGZLnJnIV50lwdfeLTHuIvFlIykOtAUQD8OzFtTzHSImlozNUyRbcn9tYtqbh2QmnYpzKcZluQdLs2w5e8BDVFTygcJ3h9X8PZbyyVBnIOvpa/wBY102FhVgonfQW/WGBVLmkaQyosRynzJcbiNVVhSwSU3HZoBUCksbGAp8RUmajOlu246+sJZVCZ0xKEDzKIA+5PQC8aZVcpIsYquD6VQSZzspVk/8AHc8/8QBlDwShLvPVm0zCyUq7b+4iTxnDJiJ8xKiVqBfMB8ST+Zto6EKkAqDFTnM+0IuK6QqAXKsCMqgdSHccutj0gEeE1i0auUmx1b1aKalopbeYof8AYdIk8PxWZTFlIDHYp5cjyhmahZY5Jlw4ZNmOm8WVAkuqWgEJPlLOD+hjYZYUHZjr3HSAsOmpUhUtYc7c42ImGQpgorSGZuZDtEUPJUmWslVwQ3Y8zFvQ+IuU6HzoABCVkomhnDNoQGPK14g6upC1F05QecEYBj82imBctiAbpVoRvAU05U+YoeVASQxe/XQ6HpFJwvP8NKpig8v4Se9nfnrpyhFPrRNVnSkITMOZhdsxdh1694fCUJgQlLBkBOVRGXu9m16wBuIplFTyvgIBLAMB00f5awq/08EhS2UHfkLC9jqX5QbPpEXTLUpTMo5QzFmJH9wuR6x9yFOUfk1zW9P5eNIhOIZRzlUsFKnJYCza8z9o04Vi2ZQCyy+o1N+kVeM0/lYlgfMz+jtEDi1NkLg+o+sSw1RzZy2UbmWksSnzNZ2H+IOwbBJU6QJ6lK8xLJFrA894G4Sw7xZRXOIZVgLXSG+IdYeSpZQQMoyu1gcpRq9rabwGqkwynSlxKST+Ur81/V/SB8VEmbImJKEDKklwAnKXszbw9mTicoYBAcCwe725k9YmuLZ4EsISxzFyR0eL9CKw3E5klQKFFJB1B+XaLjh/GvEGWYpAJU6QwF7annrHOV6nvG+mqGN4wrrGIYpNl5vFTmSXKWLN0cv2gZOMlYGRCXYEqK29E2vtEFVVqikIzEo+Jnt3jSpTmwA53t84uiwxHifKWABLNq7ab62vEpjdaqcAVlyCw0DBuQ0gdSxdzflGVDSGfmYhKU3MPaGeBVIlbgQRXYtMURlPkALJ/nONeI8NqShKpZUTlBY722bSEQnLSSlVjyIhRRU2LJUAlThWjhtOvzjwolPnlk9v0icEwwzo61aNSWMJRQSJwUkmYz2caOb7jR4m+KKYIWltxvrrDBVegKClFn12v9oF4kmJmAKTokN8zFt0IZUsqISBc2EVtDVqklNzlAYB7NEzIlKDLQ7i9tYpjNEyWkkAuL/TXbnEDgVCVjMi3T9QNowq6xU1kt5TtqOQ22hJhSQmZlNgf4IoKSYhL5j0I7dXhBo4iw8TpKQAAqWXLC2X81+30heKs7FhtdoaYxMSErUND1tpZhE5JAYRQgKikuCx5iN0upd82piklTpYlk5WCdrXhHXKSoEpQE72t72hgHI5NHykp/FmIQ7ZiznQDc+0aTMtG3Dp2SYlXJ/mCIyLunkPORKlsUpYO+o0JcGx09or8USgIDslvKGs4GrZdfWIigr0yyF6s13uXA3MVC8ckz5LJ1AulatSdwd2ftGoB9EBaFea+Z7Mdbxh+JUTkUSnKbdC/L5WgqgpEzAWVlGVyTze79H7/aCP9MlsEqy5gQyrM40yn6iKhVjKkmX4rh3ykXdtfQP949Q8LSVpSucCskBRDkJG7W121hXxNNKJExKS76nexv6D7wVgHE8sSAJimLADUvbdvaFphuvDSkkoSkJOmUFN9+jQMqUvM6stklmcW+h7R8qOLqdYKXUk2YEWcF9R2jWviOQshicw629CWe8Nh63rrAlbgun8wFwB32MSXENV4iydhYBmYQfiuJBCgqWm67kGw9vWFFYMwdrm9oippWpihw3hYzJRmTF5BZmDgP8A3HY9ISol/wBTsXixTiqUIyyszlIdKmKAW1Ab4jGQuRgaAcrhbFnzN6hvpeFtZhakbxSHACSFIu4fdQB1IU10+oEaKgmZJWpWSXMQQLkAkObMbuNNIuCQlSytQTuS0dDwfBMkpQUmxDuG5b5iIkaFARUyypNlaPpdwDHRqOrcpTldLbjRT831FvnFnUoWcrw5aAxyhDAeb3Lvvy7bCFc+klT2dIBJPTtzYxVY0kJAEyxyhTDYEkOTztpAEnDyxKAQSCQ/05iNCNqOEpmYeEtF7MpRd/8ArpGdXwpOlSs5mIJBulLuPdninMoy1Z5hu4sHZ73ZjaGMwpmkl9RcNq4jODlM6Woi4PQ9Yw8U5SCfQwRV1OWatDeVK1D0Ci1oXVC3USIyprhyMhSSHHIbw/qcKVLSVpDA3KRt2EIMNmeVwWWm47jSLTBsVRPlMoFKtCdBmGrEhn0LdY1PUThl2zA215/WHNDLStKSLPrrqOkLcdpUoOaWoPfMNAT0jTg2KhDhKwnMGvoNYim+OJAleUuxSHIAvmci0TqqxT3V8hDPGMRk+CES1Z5jjMRcai7/AM1hOiclri/f9oAvCKSat/6KilV3cAX0N+0YV2Ez1WCGBdnUkP8AOKemqAkufhGrnXpyg2bWyCgLy+GFKIAUtztqGdMXdTHN/wDTJiVMtChdv4d49Ppwmx19/pFPV1PiTGcqSd3Bbr8oX1dNLQAq4BDnMz699YYEkupKS2g5Q8oJpGXL8PPYf50hVhtEamoCBYE3IDskbtvDPFMLVTEZcykHpeMqsJfEyVeH4gOZCcot16bQ3qsfpyE5mdLlFzZ/X1c3jm2GzUqGZZNuuhvrGJnZywvfez6RdFHjVTTLQrJMBLEZSFBh3IufWIKnnFPaNtbMIWUnSNaADE0b1TENreMpaXHlLxnJkBQjcrDspdJYwwbKerKbLcjlBqloUnykN2Y+0I6nNLsWPq7x8lz1KshJc8ooKmhKZ7BilWj/ACgsqyEOAp7sbBP7n7wBNwxYDzLONN/WNuHHxElKlgKGmYOP2gGcrE5zuglCbgMWDb31PzMa6mplpAUQDMLklRJLaAAPYjV236QJ5hbMC1mjRU+Y3Z97awGFZXBc1K2ICcvsDFhK4gTqEE205k9ohJybsBDHDMS8H4mNvK2qe8QWlRiMyqlFExKkZmYjpsXOlniowZ1SkrUfygB92tZrl7W5tHPKPiLw1JX8TaAnvsbNAVbixXMK1WJJIAJCRd7X7Rq1MdGnViMxzrCSASCxL3uDazaQIKyQopF1KdioWZt7kBtN4gK7HJk7VZFiLaNv3gD8KQoFK3dIJKXcP+XuPaGq28Q0jVM7KQRnJDFxe9j6wqWkixhitbC2kaqWh8RVrJ5xMAsjMCCkFxyDwyFeoBiCm7m1iebc4d0gQlLJygDTZzGiomy2L3PaLgTnEGLkZoGBu7MDGE+Wy2227RmJm3WMjZJp1rPkSVbWENE8O1JD+GR3UkfLND/h6tK5JJKE5XszO2jNudLf3aQXPqnN0AW336xrAqxHE0ITkPnIILDa+52ibm1Eyatg6idEi/yEC0VKubMEuWHUo2D/AF6R0DA8HlUcta15Js74QNhzZ+THa8ZwQk5C0aghxtpAyRme8WeJ0yZmUJSElSc3K/21ESxp2mhPWLgp8FpRIlhT+dWpA0fQPt+sOMQnPIeZ8JYJuHtzHrA8jL4YV5SXYA/ESwuANusJsbmHMEubagWhwLq+jQfMkkHkdxzgJYISbwfPDC8LKibtziAUmM5SCTaM5dKpQcB4Z4dh5JfTL0f5GLg0ykzE6Bzya8YzsSmAZSMp3LEGLGnwBTCeSos7hnJHNth2gOsw1KyAtJI5ixH85RcTSKgogtGZQc94d0tNkCS6QnkPvyhZUUq6YFxnlk2I5dRHpOJJVom+7loim1ajxFl2DC4+rAwiq5BT5k6/UcjDyRUBSgcqRmB38wbQO+l94CqpiQrKW5NABUtUlwQGvdJNvnrGGIKST5WY8gzemsaK6SAryanb9o0pWRqGLbj6WiUHyJ6CnIUW/uGsLEyXXlDs59oym1RL2AgzCZZAdrnTtAN6WlSEC7oIZQbd9WfX94Wfg0+IoM4Dacv8QyoppT5h5bnfWGVOmSc8yY6bAMkP6i7bOYKk00d+nLo0aJ85mbaHGI1YUSQGSEsOwf5uXhJJklar239IIz8RUywSPQRRYZKAkkG7HVj0942YRh8spLnKzaXPX5RtJMtQATmRs++vzjUQLLoUqew59+0KcRBCtXG3PlfraLOTQZhmAGU3dw47CJLHkZZqrvf63vFo+4bgU2o86SkAHLc6noOUG1fBNQLoKFjoWPzh1g03wUBCC4s9hclIzH3ilpJilpezNGVc3XRVEgeeUrrbMn5PBVHUOgOfdXTuIv1awjqOGkKUVSzlBuRcsenIQE9wV/TSuYQC9nOwG799ukfcWry5IcA7Dmdew194H4UqgAUKdngWvSkEsXBJPzPOIHSMaQiSnKk533Oga9m0icVV55mYBmDR8qJpVcsOm0By7aRdFfR18sy7qDpAbm/rpCxc8LKlkg39fTnC2ioZk5eVAKtHa+ukVmD4RVyl5Pw/hpYgrmJzG12zA+V9Omt4dErXVPvvAshAKmVp0i14lwEpKZgSGOpdyL6HrEkJDzT0hmJqhpKLILlLbF9PSC6WQlhY2PmVzvoD059YXUMllJBdieb/AHhsjEpUpf8AW523ZraCNaYokYlkGWSl5yiyRYpCWDqOxa+sC1NKtJEtbKWUmYSkEqKRqXvYc+saMPqJQK1IVL8J383bbf8AeFmNcVIJ/oqIU2XPcMCGsbFt+4i2o+V1RLzKCpgUoPs493DHbSI2uYKKkWjYqcbue0CzVvGGhNLia0pKQAcxf1uHbmxI9Ye0nD6ijxKheQH8g+I9SdE/WCuDMLEsibMHmJAS40c6jlDzGVIUJZzKZWbMFJIIVf3dtdISIXLpESJAIQEKUS25IbXNv37QgnS3DmKPEZpWhlBRIAAzBrAWb+XhHNlEWOkWqm6mXlURBVJXMwV7x9xSnIYwAkRkPUVCDoX5X0j7UVIYJBHW8Dy8ILAs5MEJwVtYuAGYSuyfeBSsgvysYo5OH5fy+sJcVp8i3Gh+u8MGcjGFpdiGOoI+8NZGLoyuU3G36HlB8r/xxULo0VQWhOdiJagQcp0L3+kLv/yNQgjNl6XOnRwH94SgXEsbmzABmUEp0S7etheEq1k6x0CXw7JWkJmImZv7ku3RsuYfUxvk8GU6QAtJUf7iopJ+gbb3hUCYPMzISoj8oMNJ2OIp2QCXsdHSzW9f0gesohIQpNO4ykpGbzB2JYbsIh5tUZiio6m5grpFNjsuaQEanZRynuNQfeGgl9o5LLmt/mGtNjsxKQEqIENCsYPPTcIUNtb/ACjSuhmJ+KxGxj5HoYgSa73jOn5bk2s8ej0RXROH8EVKlMQc6jcp1/49Hdn2Yw/XiYEoiYXmJS2QfClV3AG7bq1PoI9Ho3GaXLmqEtQWMwULps+5F3tsYhcQlMQtJZQ/nrHyPRKoFWKrOpvzEYLnZ9T7x6PRlWBS2hMY5zvHo9AYTDDXhqjCpmZfwpD3/TePR6Ap5uNolrSEynuEqUBcAHUDQ9zAmJV5Cs8vzpF0qVdg2hHOPR6LBnQYmZoJUMyk3VbV9L39o01E0kHnHo9FC6uQ6YW4MkeOkKdnZwHI2diRHo9EFCRlPlJIB/Nrr0tDREs2Uq6QGDc9n+cfY9FoHnLYEkFyCWDneA6HB01M5CVWGVSi55cyxj0ehUVNdV1ICUzFEypYAQGAASGAZhew1MJqvEpi1OVAAW9O149HoK3S6z4QgqNmGzc/nBmI4mtGUMoqAfMSTrtyPfWPR6AWonGY4BN1E30D2eJKXQMtSVO4PO8fY9BDNGDBTMu50v8AURinClpsQPnHo9DB/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5" descr="data:image/jpeg;base64,/9j/4AAQSkZJRgABAQAAAQABAAD/2wCEAAkGBxQSEhUUEhQWFhUXGBsZGRgYGCAaHBsaHxoYHRwfGxocHCggGhwlHx0cITEhJikrLi4uGB8zODMsNygtLiwBCgoKDg0OFBAQFywcHBwsLCwsLCwsLCwsLCwsLCwsLCwsLCwsLCwsLCwsLCwsLCwsLCwsNzc3NywrLCs3KysrLP/AABEIAMgA/AMBIgACEQEDEQH/xAAbAAADAAMBAQAAAAAAAAAAAAAEBQYCAwcAAf/EADoQAAECBAQEBAQFAwQDAQAAAAECEQADBCEFEjFBBlFhcRMigZEyobHBFELR4fAjUvEVM3KSByRiFv/EABcBAQEBAQAAAAAAAAAAAAAAAAABAgP/xAAbEQEBAQEBAAMAAAAAAAAAAAAAARExIQJBUf/aAAwDAQACEQMRAD8A4mmVe8F0lH4igNL37RT43QCXJA8qArYAX+4aEGHTkgsSxLB9htGsTVAidLkoySgCVWGrl7ba9oYYbw4qaRMnHIBogM/qdB2hxhODy5QzpGZWmZTfLZIjPEMUMvQptq5DjXQHXaIogYPIQEky066qALna5cvEfxLRpmKmEJSC7BQGwH+R1aDp9fMzEoKiVlwdRmbLuLBthzjVPOZN/iIvvzvAc9Ulix2MEy1WsB3+0FLoAqZNzKZtOpjVLpyNC7bbGINuVR1B7aQbIqfCSSNWHodoCpagqLBJUf7QHJ9BDEcPVM8jLJUkblXl+v6RQFRkqKlquVbvDOTM0Yt0JsYZS+GfBAE5bk/llgn0zED6bQDXhKVKSC7MGbSwsesUGykkgkhIAfYNcftrGMyZKKT/AE0KNmLC3PTXlA8mbmQEqUpg4YWHrz9YzmSv6ayxYNfq4+cBPq8MKKSGD840qkpPMdjGynS6lvzNzvcxpqJZFxpEGhcnlGuTLKlBI1JaDcPpVTpiJaLqUW/WOo4dwxTSkDLJ/qbrWyi/TYejRc1NS+EUWQbWOu3S3rDmSoLSHTlAS1rv10hjitCFIUEAKVZQALX/AHvC+krZSkhCPiADgBiFaKBfUiAwXRCYSFAKS1nGmvsYiK+XMplugkB9HcDvHQaSchJOYkvsba2duQhfiFIiYFgpc3D9tDDFSaeJCfiQnXUcu0MZWPymIByud0m3OJetp/DWU8o0pjIqMQxpJH9NTl9x8+0B0lcpSgjIlRLsHYPcuYBw/DVzlMgb3Ow7xY4Tw8iVr8TEZj8yBsPnFktAtNh8m+dAmKJGY6dGHIdd4Q47hglTDk+AjMm40dmAdy3SK2rpEoGfOkIBd1W/cvCqrxeRMQlK0leV2YWc2tcHr3ihHhFCVrLB+ROkVdFIy2AaBKam8JBmJJCTYh33az39IYypjpBseRGsakZtF0iAQRd/l/HjbLmsNW9P2gQeRQJLPs3PeCpkxOxa0USGMy6iY+YJypLAJLE+hv8AwwrpmUpBTLUWUMzOXDhwWEUuPfHaxIH8+Rin4TkTaeQQsBLEqbQuq9w2wIvGbFnE1V4qZlsykpAHlzPfcttfaNlJOzDKCFDkQRl6ufrAmMDxZq1yknXXTNzLQqNVzPfvGVUmYC2Zmdty3T5xjTYdPmoVMQ6UJUwJHxHcJH5te2sT9LWKnTZctCSoqUAW1IcPfa28UGK0UylmKEslcpLPLd0+Z7C+3MReoUTMPUMxFwnzKdOVXXy5jZ+ul2hcZ4zPlzDk7fNjFbLWmqQ5QqXl13c8kkpvbZ4nsWwpUh5iP9suzFynod4B7wfiAE0tLTLSRcD4nYXfdzziyFSQyswY3Pm29o5dgNMZqwEA5rMXcgg3LuLM9ouqxS1L8x8oHl693fpEUdVqkWKVLKruCQfY7D0iawihk1IWq+fMp79SxFrwymC7qvZzvoNIS8LVEtGY3yFwSOWaxbUW+kVGyqw8y7glXRmP1hBjVctKvKVJ2KTudXPO8W9TOllI1ciymZ+4eFGJYeJ6GS2fVJ7fbYwqkOF0wYlTXD879oBrLEj+NDlassvRidf097RN1K7mAY8N50rM1JZrP6iOvU1QmYhKpYcG/Uc9eUcxpaTLS7ZiX15hx/OkVfB2JFaMu4uNGubj/t9YQUkyUnMCEpzOxIDn3iM4tozT1CKgOEzVZZjWZWx9R9ItTK3WkBi9j9flAeMUSKiWuWoEhWnRWxHY3i4iZnJQpSVpngOPz3ZQ1Ciohraaco34lM8NOZKnPbo1uYiTXLMmaqVUKJy2ICiAoap01GhhrNxRIR4eTRiCFAg73MTQmxKn8RKlkXDkGN+C8KqWlMyc4Sp2SB5j3fSGcwJVLSUjTVJ5ggsT2jDEOIpiWMs5baJax9fWJVUsvBEywAHTLZyoMkD/AJQDRVUqZMKZQXNXzNkBtyptIlUVk6umplTJysj5iCbW7fwRfUiFyUCVJliWjK4I1L6uTdz9osqULiWEy5ihnKiAAQiwe3IB2cadd4mcfwrIAuQABqUi2l7A/SK9NQjQgAiz/cn06Qnr6lRmMS47M1oUhFR1qJklZK2WG8hs9rtzvBWEk5beofXsdjCfGMMyrzoPlPXQ7xuw6kzJV5lBmDv9oQViJqFahjvmsR/OcLqquQhRCVkjoAYmsQmT0hlKzI5j77wsNUr+4wvyJFZh1J+JqFOsBCSCT9B3LGKoVEsKCXUxtcuOmpcxI8H1CRJmILB1OVOAwYC77a+5jdUkXCJ6CxJAe3fvE1VdMSjkG7Afz1jmPEcoJnrZmfQQ1m4+QCFqCmtax+sTlZPK1FRAD8tIW6HPCdfkmJQAHWoByAdbbggBukXc2vT4q0VE6QWNvDDWKXdRIuAzW1OwjkyD6RtKnBJU56lzpDbDNdBl4rIBU5Hhu6W1fQsOXLtC3EsYkhKil1EuNG9TEdLWr8ph/hODlacyzD2hfh2NzJAaUQnRyUg6d4bo4zWf91AX1FvlpGurwApdoHThdyMtxDKNFbxBNmEMclttesOuHikSiCm6mZ9vSFc3CCQ6df5rHxdStIYoy9Ui0BQKQoaBxra4ED/iVJOYFjs21+sK/wDWFb+5BEfarFB4RAUCeWvL94DVPxAr8QlTkrOup6+4f1hOpfmD7GCaCQpZIQgqPSN9ZgU9Kc5lnLu1yO4G3WAKqKnMEgaAAf4MNOEcTyTAlrpc90nUejvEhLnFOhgnDqvLOlq5KH6RB2iYSSyGY6nWNySNSDvAdFOKpaFh8rXI0sY1rmlad7ah2+cdIykv/IFIElE8J3yq+o19REuKxz02vF7xLLTOppiErJs4HMgv9o51hdF4ig/wveM3rQqZixz50sCzMNCdHYloERTzJijrz7AvF3h/DqG+Hy7EX+YhtKwxIKVqcsAkpbbZmAbnDEc9o6FclSZj2Bu3KzxcJqlnKcymZwSf1gPiGbLkuEkE7Je9+z2iYw7E2BQokXt0fpyiKqaiqlgl0MpjdLMT72hVi2KKIIDAEMTqrs/KF0+tWoG5T1I16X17NaF66kPeJoOkBRSUsWOhPytBmBB0nu4MKJ+LKUABtDfB0/0w2pJDAagAfxukagLxFDhgIm52HhztFPWynGvXlAKpL7/z3hUBVtAZWYINlbHodnhGuYreKv8AFGYolSD1Kkeb2DkQDV4WF3S4PaJi6nYZmmSAEncQEuQUqyq1ENlSPESVD8tm9ogTTJeUsYxeGdbRqa6dN+kK4B7w7QCZc84v8PwzKkpKfKDfs2vOOb8PYp+HmoUpOZINxvuHHvFxifEQX/To1KOYMe3tr17xqDJE+UoLSVkFN0kc9GvqD9oF/HSgnzhT6OAC/t9o+qwiam4lqDgO5BPuNB3gZSQgnMAepDgc7RbqRtE+UQcqtmuGjwo812B5MY10q0TMwW+UBgdCL68tTpGMykl2An5Unmw7b/eIPtRhiXb5EQmrsAFylknk9v2g+dhFwpM8FXN9fncRonYZNAN3J3c/IQV7Bp34YJzpcLGcXZxooONxr6xY1lYQkTJaHTsXOhHdveI3BU55UyRMfMkuhyXHIja3Lr1gzBeJRSonSJ0vMfyC7Ekh0tsN/eGoVcRUyMompSElSiD/APR1NhuH1hFLll3Y26R1qn4clrAnKJJWA1/KLOyOQj1RgJJZJtvof3hgnsLxyamWMiwJYF02NzrtDCkxpSy5KB0Ghfo+0CV3Ca3dJI7DWFFXhtRTpfxLMSAoP7Q9VS4pXplSStYFzl8ob7xGcNzf/Yy/lWqz2vdg/rB+AVfilHjkLSFNlOj6BajyD6R2GfQ06EATsqgdmDFRuSwsX/hiCSnYtTUw/qElYLhAe76u1uRfvEbX4xNmkkrVl1AHlAB6CC+LcFEhYUhylYKgl3KADuNSImJlSE6F4UETSebwDUpZlDWCZSFzNEt3/SM/wCt9v5aJgC/EKLvygdAc35wfWICUaX0gakQ/u0MBEumuIo8JlHK2hBcdHjRKpWy/OGM2i8jA3O/aN4jVPm2IJuDbtA6ikfm+cCTwrQvbX7RomzGLMfaIo/CuKvDSROlZ1BglSTlLPfNztv7wTW8XSfN4cklx+YhLHsHia8Jx1gKYi8TaZBuK1AmELAY7xvw6d5T/ADlCdJhlSqAIO28QNfxCzKEvKCGzDKL7u/O0TShf1ikqJ6UyyASFC7jn0PIjaEeHpzTAMpV0H36QBWGUWc3FoOxRX4Zf9MkEM7WcEOeoLsx6xtFNNQXSUjvZvQC/eF+K0swgzJi8xe8UUsjjKSvIJ5nMke5GzpIfuRCyq4rSpT+ET0KmA5WAv6wgk07h2jP8INt+cNqYeVHEWZJCAEpJJI3c9Y9RYXOnB0JLcyQkehJvGvB8IlJWlVQp9CEIvvqou3oIqMSxsg5UHyj4WG3V4KklSFoJSt05bkE/vG6TiCkXBsBoDY99t+UFY2RUywzZ0ixA1GpBMTKKWZpoO8AROxhfjGYCHuGazHpGmVUGZNQVNrGVRg81CcxDj/5LwLJ8qg9mN4DouETHQEhbGUVLy+ZykPmSlt35hrcjDOXxnKRZYJIdlISGI2cEveOczMRQSMoyEfmFyTdyT1eMUz03uo72vDR05XGlMR8Mx+TanaJnGcRNQ5UkoF8oZ+99/nEqa8GzsH5RvUibNZgSGsSWYfUQ0b6atTIKk3exSeRd7/MRVYBxSUpKpshaidJiQWZuo06iJPA+GplTPMsqCQn41O7DkOZi/VTGWkJRMdKQwB1YfX2h6Nq/w1V/7CllSUJAcZswIcgBCbk310aEeLYemW0yVLDqPmzDaxY9d9YyxHAEThmQrw1kOQk+VVy5NmB6j1ic/HzJIyOQpJZQUcwJ6g203+cXUfK6YUE+GAL6M5HLX94Lp6ScsOct7mxSfo3ygrBs9aoLnBOSXcqSAHDGx1JEMKeryuGIQTl527vtq2sAqqcHWpJGQEtoVN7FtYQUVOpEwS5gKVPofe3OOrUoQpPmICgwG4ba25aPtXhaF2mJSUhiNi+zHb5QqouhAWvKdObbPfTeDp9SBztseVw0OF8NJQBMklaR182ve59DCOuDFZmKBVf7aRYhfUytdn0hNV1ScxctBU9c6oOSWks7P+kEI4VDDM5O92hb+AMSspyn+do9OQgpUfzNow1eDKhBs/XbXl8nhRXVASGGpt2H6xmqVq1jOVOKdIykyiYLRSRMAk2apWsOuFJGYlrXhfVSsie8OOEZSylRlzRKVfzFOYfl2izoez6LKwNyBezM53MIeIFZUEFnLWbfnBGMVk9H+5OCjawAD+gGkTtdVrnKDnMTo30tFqRvoKlIYLUw92hxMnyll0lIGjIF2ZtOsIZOGTc4CpSw5a6SIIVgc5KwMuUk2vv6aGIp2HV8OiQw6dTeB1IUPiUCBp+8aZniSv8AcV5hYuLHXt841zq6UACoZzyvb10iDfMneRQ6HTTSDMIUoDLlBUSB5rsGe3WJ2oxMqPlSEDlr7xW8LYpLmI/qjzouMqbqGz7RZRQ0NKmUAWGZTkJ2A+0T/GFBLmJKyEpmsTbUsbhROobQ9oZ4jiyEHMpy7EbNbRgYkcTqZ1USUIWvawcD+c4tqAOH8FXVTMqTlSLqUdAP1jqmGcPSZEspQHdhmALk7l99457w7VzaKaPFQtEtTOSNCd30jqNBi7uFBLJHxJPkVyIsNefaEUv4r4Ukz5Qyy8kwCy0X/wCw3Ec6kT5kmZkWkhQ0PPb1jppxcZjl1AHNyXANtDbd4X4zTyavKF+VVybMVXFwQ97+rwRN8MoVMzKdSUFRzefKlWUDynnc7xVUqAsO2RRzJLDU2YuesKOG0JkVApZ3mlrzKRa7gkqBHMX01aKSsCULIJOQhs1gAGs7fWIpeaJOU5ybdHAfq1vpEZxXQjOlV1BLBWzjb1ENMT4qbOiWCS7ZyqxAtYNvziRrsVUryvbltC2GKvC8VlS5YCiMv9idG6xvMpMxygZS+x8v/wA+nURFySkjkYfYVVhafDIvtexHLoYDOnxxdLM8KaFBOa5UHKQSDbe1/SLTBK6RUJKpKipQ1BJCh+o1jnWOoK7EkqTa+rbCAcCxY08wKIdL3ALF+YI+mhgO1SpyUgBZCCz/ABDbsGiA4xxRE5RBSPDS/mbzHq+raWgudiiqmSrLNUrN8KFIlhnZ7pQk+7xM1a0rKZUxWUE3LaAdBAH8N4iCj4dN9haw6mKjM92Re/xEN6Qmp6dKEDJdA1VLD9Lj6mFNZOXMUSCQBYB2sIoErsVBQ3kJBdwdR1HOJ+ZMcvFJX4KAXQ7MD0vCeopWiDRJnkaM5gykqMttRyJv6GNeFYWqespSQAA6iToO2p7C8GVfD09BGUZxzSQfdjYd21gNFfNSsOQU6td/QQfh1Kfw6VDM5Kja3YvCqqopybLlqDdItMEw9RRLRkLoQbC7m5v9ICexHAKk+dYFwCxIfSw5O0auHyqRPBWnKSCASNDr9o6DWTDlylgwGY5SSencC0TeNSCQFgJGW4Y7Pazn+esXATM4gUhQMwZwbBKU6dQAL6QdKqPxKc7KfXzkhXvcv1hLLrAplpVlmW8tmLdI3f6nPWtOea6tPMNPp84aCsQkrmqIWJaUtZxfT4X09YkMWwhUvzBKgnqPoRYiLipqSBlmgKSw2662s3SMZ1VLXI8MKBSDbs1rG7GFHMjBNHUlBjbilKEKdOnLlAIjIocDpFVk0IUWQNf0jreFYVJkgFAAAGUjpq7j7xzLhjyl5aSphcdOdrx0HCsRzkIKfDBVcMXduttdo1EOauVKSnQMoaA/F3G4+Uc+SifSnySlTZBcqlZS8v8A4vtuwjoSqXKsKHJnUebkn+con5lCiWvKteaZMLtme+r2u1t4BdPxJCJXjSknwyGTmAHn3DHVjt9IlqzG5gK1E5pig2Z/hHT+Witxnh5E7WYEK2YPr84geIMJVSTMilJUFB0qGhDsbbGIpfIxGZLnJnIV50lwdfeLTHuIvFlIykOtAUQD8OzFtTzHSImlozNUyRbcn9tYtqbh2QmnYpzKcZluQdLs2w5e8BDVFTygcJ3h9X8PZbyyVBnIOvpa/wBY102FhVgonfQW/WGBVLmkaQyosRynzJcbiNVVhSwSU3HZoBUCksbGAp8RUmajOlu246+sJZVCZ0xKEDzKIA+5PQC8aZVcpIsYquD6VQSZzspVk/8AHc8/8QBlDwShLvPVm0zCyUq7b+4iTxnDJiJ8xKiVqBfMB8ST+Zto6EKkAqDFTnM+0IuK6QqAXKsCMqgdSHccutj0gEeE1i0auUmx1b1aKalopbeYof8AYdIk8PxWZTFlIDHYp5cjyhmahZY5Jlw4ZNmOm8WVAkuqWgEJPlLOD+hjYZYUHZjr3HSAsOmpUhUtYc7c42ImGQpgorSGZuZDtEUPJUmWslVwQ3Y8zFvQ+IuU6HzoABCVkomhnDNoQGPK14g6upC1F05QecEYBj82imBctiAbpVoRvAU05U+YoeVASQxe/XQ6HpFJwvP8NKpig8v4Se9nfnrpyhFPrRNVnSkITMOZhdsxdh1694fCUJgQlLBkBOVRGXu9m16wBuIplFTyvgIBLAMB00f5awq/08EhS2UHfkLC9jqX5QbPpEXTLUpTMo5QzFmJH9wuR6x9yFOUfk1zW9P5eNIhOIZRzlUsFKnJYCza8z9o04Vi2ZQCyy+o1N+kVeM0/lYlgfMz+jtEDi1NkLg+o+sSw1RzZy2UbmWksSnzNZ2H+IOwbBJU6QJ6lK8xLJFrA894G4Sw7xZRXOIZVgLXSG+IdYeSpZQQMoyu1gcpRq9rabwGqkwynSlxKST+Ur81/V/SB8VEmbImJKEDKklwAnKXszbw9mTicoYBAcCwe725k9YmuLZ4EsISxzFyR0eL9CKw3E5klQKFFJB1B+XaLjh/GvEGWYpAJU6QwF7annrHOV6nvG+mqGN4wrrGIYpNl5vFTmSXKWLN0cv2gZOMlYGRCXYEqK29E2vtEFVVqikIzEo+Jnt3jSpTmwA53t84uiwxHifKWABLNq7ab62vEpjdaqcAVlyCw0DBuQ0gdSxdzflGVDSGfmYhKU3MPaGeBVIlbgQRXYtMURlPkALJ/nONeI8NqShKpZUTlBY722bSEQnLSSlVjyIhRRU2LJUAlThWjhtOvzjwolPnlk9v0icEwwzo61aNSWMJRQSJwUkmYz2caOb7jR4m+KKYIWltxvrrDBVegKClFn12v9oF4kmJmAKTokN8zFt0IZUsqISBc2EVtDVqklNzlAYB7NEzIlKDLQ7i9tYpjNEyWkkAuL/TXbnEDgVCVjMi3T9QNowq6xU1kt5TtqOQ22hJhSQmZlNgf4IoKSYhL5j0I7dXhBo4iw8TpKQAAqWXLC2X81+30heKs7FhtdoaYxMSErUND1tpZhE5JAYRQgKikuCx5iN0upd82piklTpYlk5WCdrXhHXKSoEpQE72t72hgHI5NHykp/FmIQ7ZiznQDc+0aTMtG3Dp2SYlXJ/mCIyLunkPORKlsUpYO+o0JcGx09or8USgIDslvKGs4GrZdfWIigr0yyF6s13uXA3MVC8ckz5LJ1AulatSdwd2ftGoB9EBaFea+Z7Mdbxh+JUTkUSnKbdC/L5WgqgpEzAWVlGVyTze79H7/aCP9MlsEqy5gQyrM40yn6iKhVjKkmX4rh3ykXdtfQP949Q8LSVpSucCskBRDkJG7W121hXxNNKJExKS76nexv6D7wVgHE8sSAJimLADUvbdvaFphuvDSkkoSkJOmUFN9+jQMqUvM6stklmcW+h7R8qOLqdYKXUk2YEWcF9R2jWviOQshicw629CWe8Nh63rrAlbgun8wFwB32MSXENV4iydhYBmYQfiuJBCgqWm67kGw9vWFFYMwdrm9oippWpihw3hYzJRmTF5BZmDgP8A3HY9ISol/wBTsXixTiqUIyyszlIdKmKAW1Ab4jGQuRgaAcrhbFnzN6hvpeFtZhakbxSHACSFIu4fdQB1IU10+oEaKgmZJWpWSXMQQLkAkObMbuNNIuCQlSytQTuS0dDwfBMkpQUmxDuG5b5iIkaFARUyypNlaPpdwDHRqOrcpTldLbjRT831FvnFnUoWcrw5aAxyhDAeb3Lvvy7bCFc+klT2dIBJPTtzYxVY0kJAEyxyhTDYEkOTztpAEnDyxKAQSCQ/05iNCNqOEpmYeEtF7MpRd/8ArpGdXwpOlSs5mIJBulLuPdninMoy1Z5hu4sHZ73ZjaGMwpmkl9RcNq4jODlM6Woi4PQ9Yw8U5SCfQwRV1OWatDeVK1D0Ci1oXVC3USIyprhyMhSSHHIbw/qcKVLSVpDA3KRt2EIMNmeVwWWm47jSLTBsVRPlMoFKtCdBmGrEhn0LdY1PUThl2zA215/WHNDLStKSLPrrqOkLcdpUoOaWoPfMNAT0jTg2KhDhKwnMGvoNYim+OJAleUuxSHIAvmci0TqqxT3V8hDPGMRk+CES1Z5jjMRcai7/AM1hOiclri/f9oAvCKSat/6KilV3cAX0N+0YV2Ez1WCGBdnUkP8AOKemqAkufhGrnXpyg2bWyCgLy+GFKIAUtztqGdMXdTHN/wDTJiVMtChdv4d49Ppwmx19/pFPV1PiTGcqSd3Bbr8oX1dNLQAq4BDnMz699YYEkupKS2g5Q8oJpGXL8PPYf50hVhtEamoCBYE3IDskbtvDPFMLVTEZcykHpeMqsJfEyVeH4gOZCcot16bQ3qsfpyE5mdLlFzZ/X1c3jm2GzUqGZZNuuhvrGJnZywvfez6RdFHjVTTLQrJMBLEZSFBh3IufWIKnnFPaNtbMIWUnSNaADE0b1TENreMpaXHlLxnJkBQjcrDspdJYwwbKerKbLcjlBqloUnykN2Y+0I6nNLsWPq7x8lz1KshJc8ooKmhKZ7BilWj/ACgsqyEOAp7sbBP7n7wBNwxYDzLONN/WNuHHxElKlgKGmYOP2gGcrE5zuglCbgMWDb31PzMa6mplpAUQDMLklRJLaAAPYjV236QJ5hbMC1mjRU+Y3Z97awGFZXBc1K2ICcvsDFhK4gTqEE205k9ohJybsBDHDMS8H4mNvK2qe8QWlRiMyqlFExKkZmYjpsXOlniowZ1SkrUfygB92tZrl7W5tHPKPiLw1JX8TaAnvsbNAVbixXMK1WJJIAJCRd7X7Rq1MdGnViMxzrCSASCxL3uDazaQIKyQopF1KdioWZt7kBtN4gK7HJk7VZFiLaNv3gD8KQoFK3dIJKXcP+XuPaGq28Q0jVM7KQRnJDFxe9j6wqWkixhitbC2kaqWh8RVrJ5xMAsjMCCkFxyDwyFeoBiCm7m1iebc4d0gQlLJygDTZzGiomy2L3PaLgTnEGLkZoGBu7MDGE+Wy2227RmJm3WMjZJp1rPkSVbWENE8O1JD+GR3UkfLND/h6tK5JJKE5XszO2jNudLf3aQXPqnN0AW336xrAqxHE0ITkPnIILDa+52ibm1Eyatg6idEi/yEC0VKubMEuWHUo2D/AF6R0DA8HlUcta15Js74QNhzZ+THa8ZwQk5C0aghxtpAyRme8WeJ0yZmUJSElSc3K/21ESxp2mhPWLgp8FpRIlhT+dWpA0fQPt+sOMQnPIeZ8JYJuHtzHrA8jL4YV5SXYA/ESwuANusJsbmHMEubagWhwLq+jQfMkkHkdxzgJYISbwfPDC8LKibtziAUmM5SCTaM5dKpQcB4Z4dh5JfTL0f5GLg0ykzE6Bzya8YzsSmAZSMp3LEGLGnwBTCeSos7hnJHNth2gOsw1KyAtJI5ixH85RcTSKgogtGZQc94d0tNkCS6QnkPvyhZUUq6YFxnlk2I5dRHpOJJVom+7loim1ajxFl2DC4+rAwiq5BT5k6/UcjDyRUBSgcqRmB38wbQO+l94CqpiQrKW5NABUtUlwQGvdJNvnrGGIKST5WY8gzemsaK6SAryanb9o0pWRqGLbj6WiUHyJ6CnIUW/uGsLEyXXlDs59oym1RL2AgzCZZAdrnTtAN6WlSEC7oIZQbd9WfX94Wfg0+IoM4Dacv8QyoppT5h5bnfWGVOmSc8yY6bAMkP6i7bOYKk00d+nLo0aJ85mbaHGI1YUSQGSEsOwf5uXhJJklar239IIz8RUywSPQRRYZKAkkG7HVj0942YRh8spLnKzaXPX5RtJMtQATmRs++vzjUQLLoUqew59+0KcRBCtXG3PlfraLOTQZhmAGU3dw47CJLHkZZqrvf63vFo+4bgU2o86SkAHLc6noOUG1fBNQLoKFjoWPzh1g03wUBCC4s9hclIzH3ilpJilpezNGVc3XRVEgeeUrrbMn5PBVHUOgOfdXTuIv1awjqOGkKUVSzlBuRcsenIQE9wV/TSuYQC9nOwG799ukfcWry5IcA7Dmdew194H4UqgAUKdngWvSkEsXBJPzPOIHSMaQiSnKk533Oga9m0icVV55mYBmDR8qJpVcsOm0By7aRdFfR18sy7qDpAbm/rpCxc8LKlkg39fTnC2ioZk5eVAKtHa+ukVmD4RVyl5Pw/hpYgrmJzG12zA+V9Omt4dErXVPvvAshAKmVp0i14lwEpKZgSGOpdyL6HrEkJDzT0hmJqhpKLILlLbF9PSC6WQlhY2PmVzvoD059YXUMllJBdieb/AHhsjEpUpf8AW523ZraCNaYokYlkGWSl5yiyRYpCWDqOxa+sC1NKtJEtbKWUmYSkEqKRqXvYc+saMPqJQK1IVL8J383bbf8AeFmNcVIJ/oqIU2XPcMCGsbFt+4i2o+V1RLzKCpgUoPs493DHbSI2uYKKkWjYqcbue0CzVvGGhNLia0pKQAcxf1uHbmxI9Ye0nD6ijxKheQH8g+I9SdE/WCuDMLEsibMHmJAS40c6jlDzGVIUJZzKZWbMFJIIVf3dtdISIXLpESJAIQEKUS25IbXNv37QgnS3DmKPEZpWhlBRIAAzBrAWb+XhHNlEWOkWqm6mXlURBVJXMwV7x9xSnIYwAkRkPUVCDoX5X0j7UVIYJBHW8Dy8ILAs5MEJwVtYuAGYSuyfeBSsgvysYo5OH5fy+sJcVp8i3Gh+u8MGcjGFpdiGOoI+8NZGLoyuU3G36HlB8r/xxULo0VQWhOdiJagQcp0L3+kLv/yNQgjNl6XOnRwH94SgXEsbmzABmUEp0S7etheEq1k6x0CXw7JWkJmImZv7ku3RsuYfUxvk8GU6QAtJUf7iopJ+gbb3hUCYPMzISoj8oMNJ2OIp2QCXsdHSzW9f0gesohIQpNO4ykpGbzB2JYbsIh5tUZiio6m5grpFNjsuaQEanZRynuNQfeGgl9o5LLmt/mGtNjsxKQEqIENCsYPPTcIUNtb/ACjSuhmJ+KxGxj5HoYgSa73jOn5bk2s8ej0RXROH8EVKlMQc6jcp1/49Hdn2Yw/XiYEoiYXmJS2QfClV3AG7bq1PoI9Ho3GaXLmqEtQWMwULps+5F3tsYhcQlMQtJZQ/nrHyPRKoFWKrOpvzEYLnZ9T7x6PRlWBS2hMY5zvHo9AYTDDXhqjCpmZfwpD3/TePR6Ap5uNolrSEynuEqUBcAHUDQ9zAmJV5Cs8vzpF0qVdg2hHOPR6LBnQYmZoJUMyk3VbV9L39o01E0kHnHo9FC6uQ6YW4MkeOkKdnZwHI2diRHo9EFCRlPlJIB/Nrr0tDREs2Uq6QGDc9n+cfY9FoHnLYEkFyCWDneA6HB01M5CVWGVSi55cyxj0ehUVNdV1ICUzFEypYAQGAASGAZhew1MJqvEpi1OVAAW9O149HoK3S6z4QgqNmGzc/nBmI4mtGUMoqAfMSTrtyPfWPR6AWonGY4BN1E30D2eJKXQMtSVO4PO8fY9BDNGDBTMu50v8AURinClpsQPnHo9DB/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AutoShape 17" descr="data:image/jpeg;base64,/9j/4AAQSkZJRgABAQAAAQABAAD/2wCEAAkGBxQSEhUUEhQWFhUXGBsZGRgYGCAaHBsaHxoYHRwfGxocHCggGhwlHx0cITEhJikrLi4uGB8zODMsNygtLiwBCgoKDg0OFBAQFywcHBwsLCwsLCwsLCwsLCwsLCwsLCwsLCwsLCwsLCwsLCwsLCwsLCwsNzc3NywrLCs3KysrLP/AABEIAMgA/AMBIgACEQEDEQH/xAAbAAADAAMBAQAAAAAAAAAAAAAEBQYCAwcAAf/EADoQAAECBAQEBAQFAwQDAQAAAAECEQADBCEFEjFBBlFhcRMigZEyobHBFELR4fAjUvEVM3KSByRiFv/EABcBAQEBAQAAAAAAAAAAAAAAAAABAgP/xAAbEQEBAQEBAAMAAAAAAAAAAAAAARExIQJBUf/aAAwDAQACEQMRAD8A4mmVe8F0lH4igNL37RT43QCXJA8qArYAX+4aEGHTkgsSxLB9htGsTVAidLkoySgCVWGrl7ba9oYYbw4qaRMnHIBogM/qdB2hxhODy5QzpGZWmZTfLZIjPEMUMvQptq5DjXQHXaIogYPIQEky066qALna5cvEfxLRpmKmEJSC7BQGwH+R1aDp9fMzEoKiVlwdRmbLuLBthzjVPOZN/iIvvzvAc9Ulix2MEy1WsB3+0FLoAqZNzKZtOpjVLpyNC7bbGINuVR1B7aQbIqfCSSNWHodoCpagqLBJUf7QHJ9BDEcPVM8jLJUkblXl+v6RQFRkqKlquVbvDOTM0Yt0JsYZS+GfBAE5bk/llgn0zED6bQDXhKVKSC7MGbSwsesUGykkgkhIAfYNcftrGMyZKKT/AE0KNmLC3PTXlA8mbmQEqUpg4YWHrz9YzmSv6ayxYNfq4+cBPq8MKKSGD840qkpPMdjGynS6lvzNzvcxpqJZFxpEGhcnlGuTLKlBI1JaDcPpVTpiJaLqUW/WOo4dwxTSkDLJ/qbrWyi/TYejRc1NS+EUWQbWOu3S3rDmSoLSHTlAS1rv10hjitCFIUEAKVZQALX/AHvC+krZSkhCPiADgBiFaKBfUiAwXRCYSFAKS1nGmvsYiK+XMplugkB9HcDvHQaSchJOYkvsba2duQhfiFIiYFgpc3D9tDDFSaeJCfiQnXUcu0MZWPymIByud0m3OJetp/DWU8o0pjIqMQxpJH9NTl9x8+0B0lcpSgjIlRLsHYPcuYBw/DVzlMgb3Ow7xY4Tw8iVr8TEZj8yBsPnFktAtNh8m+dAmKJGY6dGHIdd4Q47hglTDk+AjMm40dmAdy3SK2rpEoGfOkIBd1W/cvCqrxeRMQlK0leV2YWc2tcHr3ihHhFCVrLB+ROkVdFIy2AaBKam8JBmJJCTYh33az39IYypjpBseRGsakZtF0iAQRd/l/HjbLmsNW9P2gQeRQJLPs3PeCpkxOxa0USGMy6iY+YJypLAJLE+hv8AwwrpmUpBTLUWUMzOXDhwWEUuPfHaxIH8+Rin4TkTaeQQsBLEqbQuq9w2wIvGbFnE1V4qZlsykpAHlzPfcttfaNlJOzDKCFDkQRl6ufrAmMDxZq1yknXXTNzLQqNVzPfvGVUmYC2Zmdty3T5xjTYdPmoVMQ6UJUwJHxHcJH5te2sT9LWKnTZctCSoqUAW1IcPfa28UGK0UylmKEslcpLPLd0+Z7C+3MReoUTMPUMxFwnzKdOVXXy5jZ+ul2hcZ4zPlzDk7fNjFbLWmqQ5QqXl13c8kkpvbZ4nsWwpUh5iP9suzFynod4B7wfiAE0tLTLSRcD4nYXfdzziyFSQyswY3Pm29o5dgNMZqwEA5rMXcgg3LuLM9ouqxS1L8x8oHl693fpEUdVqkWKVLKruCQfY7D0iawihk1IWq+fMp79SxFrwymC7qvZzvoNIS8LVEtGY3yFwSOWaxbUW+kVGyqw8y7glXRmP1hBjVctKvKVJ2KTudXPO8W9TOllI1ciymZ+4eFGJYeJ6GS2fVJ7fbYwqkOF0wYlTXD879oBrLEj+NDlassvRidf097RN1K7mAY8N50rM1JZrP6iOvU1QmYhKpYcG/Uc9eUcxpaTLS7ZiX15hx/OkVfB2JFaMu4uNGubj/t9YQUkyUnMCEpzOxIDn3iM4tozT1CKgOEzVZZjWZWx9R9ItTK3WkBi9j9flAeMUSKiWuWoEhWnRWxHY3i4iZnJQpSVpngOPz3ZQ1Ciohraaco34lM8NOZKnPbo1uYiTXLMmaqVUKJy2ICiAoap01GhhrNxRIR4eTRiCFAg73MTQmxKn8RKlkXDkGN+C8KqWlMyc4Sp2SB5j3fSGcwJVLSUjTVJ5ggsT2jDEOIpiWMs5baJax9fWJVUsvBEywAHTLZyoMkD/AJQDRVUqZMKZQXNXzNkBtyptIlUVk6umplTJysj5iCbW7fwRfUiFyUCVJliWjK4I1L6uTdz9osqULiWEy5ihnKiAAQiwe3IB2cadd4mcfwrIAuQABqUi2l7A/SK9NQjQgAiz/cn06Qnr6lRmMS47M1oUhFR1qJklZK2WG8hs9rtzvBWEk5beofXsdjCfGMMyrzoPlPXQ7xuw6kzJV5lBmDv9oQViJqFahjvmsR/OcLqquQhRCVkjoAYmsQmT0hlKzI5j77wsNUr+4wvyJFZh1J+JqFOsBCSCT9B3LGKoVEsKCXUxtcuOmpcxI8H1CRJmILB1OVOAwYC77a+5jdUkXCJ6CxJAe3fvE1VdMSjkG7Afz1jmPEcoJnrZmfQQ1m4+QCFqCmtax+sTlZPK1FRAD8tIW6HPCdfkmJQAHWoByAdbbggBukXc2vT4q0VE6QWNvDDWKXdRIuAzW1OwjkyD6RtKnBJU56lzpDbDNdBl4rIBU5Hhu6W1fQsOXLtC3EsYkhKil1EuNG9TEdLWr8ph/hODlacyzD2hfh2NzJAaUQnRyUg6d4bo4zWf91AX1FvlpGurwApdoHThdyMtxDKNFbxBNmEMclttesOuHikSiCm6mZ9vSFc3CCQ6df5rHxdStIYoy9Ui0BQKQoaBxra4ED/iVJOYFjs21+sK/wDWFb+5BEfarFB4RAUCeWvL94DVPxAr8QlTkrOup6+4f1hOpfmD7GCaCQpZIQgqPSN9ZgU9Kc5lnLu1yO4G3WAKqKnMEgaAAf4MNOEcTyTAlrpc90nUejvEhLnFOhgnDqvLOlq5KH6RB2iYSSyGY6nWNySNSDvAdFOKpaFh8rXI0sY1rmlad7ah2+cdIykv/IFIElE8J3yq+o19REuKxz02vF7xLLTOppiErJs4HMgv9o51hdF4ig/wveM3rQqZixz50sCzMNCdHYloERTzJijrz7AvF3h/DqG+Hy7EX+YhtKwxIKVqcsAkpbbZmAbnDEc9o6FclSZj2Bu3KzxcJqlnKcymZwSf1gPiGbLkuEkE7Je9+z2iYw7E2BQokXt0fpyiKqaiqlgl0MpjdLMT72hVi2KKIIDAEMTqrs/KF0+tWoG5T1I16X17NaF66kPeJoOkBRSUsWOhPytBmBB0nu4MKJ+LKUABtDfB0/0w2pJDAagAfxukagLxFDhgIm52HhztFPWynGvXlAKpL7/z3hUBVtAZWYINlbHodnhGuYreKv8AFGYolSD1Kkeb2DkQDV4WF3S4PaJi6nYZmmSAEncQEuQUqyq1ENlSPESVD8tm9ogTTJeUsYxeGdbRqa6dN+kK4B7w7QCZc84v8PwzKkpKfKDfs2vOOb8PYp+HmoUpOZINxvuHHvFxifEQX/To1KOYMe3tr17xqDJE+UoLSVkFN0kc9GvqD9oF/HSgnzhT6OAC/t9o+qwiam4lqDgO5BPuNB3gZSQgnMAepDgc7RbqRtE+UQcqtmuGjwo812B5MY10q0TMwW+UBgdCL68tTpGMykl2An5Unmw7b/eIPtRhiXb5EQmrsAFylknk9v2g+dhFwpM8FXN9fncRonYZNAN3J3c/IQV7Bp34YJzpcLGcXZxooONxr6xY1lYQkTJaHTsXOhHdveI3BU55UyRMfMkuhyXHIja3Lr1gzBeJRSonSJ0vMfyC7Ekh0tsN/eGoVcRUyMompSElSiD/APR1NhuH1hFLll3Y26R1qn4clrAnKJJWA1/KLOyOQj1RgJJZJtvof3hgnsLxyamWMiwJYF02NzrtDCkxpSy5KB0Ghfo+0CV3Ca3dJI7DWFFXhtRTpfxLMSAoP7Q9VS4pXplSStYFzl8ob7xGcNzf/Yy/lWqz2vdg/rB+AVfilHjkLSFNlOj6BajyD6R2GfQ06EATsqgdmDFRuSwsX/hiCSnYtTUw/qElYLhAe76u1uRfvEbX4xNmkkrVl1AHlAB6CC+LcFEhYUhylYKgl3KADuNSImJlSE6F4UETSebwDUpZlDWCZSFzNEt3/SM/wCt9v5aJgC/EKLvygdAc35wfWICUaX0gakQ/u0MBEumuIo8JlHK2hBcdHjRKpWy/OGM2i8jA3O/aN4jVPm2IJuDbtA6ikfm+cCTwrQvbX7RomzGLMfaIo/CuKvDSROlZ1BglSTlLPfNztv7wTW8XSfN4cklx+YhLHsHia8Jx1gKYi8TaZBuK1AmELAY7xvw6d5T/ADlCdJhlSqAIO28QNfxCzKEvKCGzDKL7u/O0TShf1ikqJ6UyyASFC7jn0PIjaEeHpzTAMpV0H36QBWGUWc3FoOxRX4Zf9MkEM7WcEOeoLsx6xtFNNQXSUjvZvQC/eF+K0swgzJi8xe8UUsjjKSvIJ5nMke5GzpIfuRCyq4rSpT+ET0KmA5WAv6wgk07h2jP8INt+cNqYeVHEWZJCAEpJJI3c9Y9RYXOnB0JLcyQkehJvGvB8IlJWlVQp9CEIvvqou3oIqMSxsg5UHyj4WG3V4KklSFoJSt05bkE/vG6TiCkXBsBoDY99t+UFY2RUywzZ0ixA1GpBMTKKWZpoO8AROxhfjGYCHuGazHpGmVUGZNQVNrGVRg81CcxDj/5LwLJ8qg9mN4DouETHQEhbGUVLy+ZykPmSlt35hrcjDOXxnKRZYJIdlISGI2cEveOczMRQSMoyEfmFyTdyT1eMUz03uo72vDR05XGlMR8Mx+TanaJnGcRNQ5UkoF8oZ+99/nEqa8GzsH5RvUibNZgSGsSWYfUQ0b6atTIKk3exSeRd7/MRVYBxSUpKpshaidJiQWZuo06iJPA+GplTPMsqCQn41O7DkOZi/VTGWkJRMdKQwB1YfX2h6Nq/w1V/7CllSUJAcZswIcgBCbk310aEeLYemW0yVLDqPmzDaxY9d9YyxHAEThmQrw1kOQk+VVy5NmB6j1ic/HzJIyOQpJZQUcwJ6g203+cXUfK6YUE+GAL6M5HLX94Lp6ScsOct7mxSfo3ygrBs9aoLnBOSXcqSAHDGx1JEMKeryuGIQTl527vtq2sAqqcHWpJGQEtoVN7FtYQUVOpEwS5gKVPofe3OOrUoQpPmICgwG4ba25aPtXhaF2mJSUhiNi+zHb5QqouhAWvKdObbPfTeDp9SBztseVw0OF8NJQBMklaR182ve59DCOuDFZmKBVf7aRYhfUytdn0hNV1ScxctBU9c6oOSWks7P+kEI4VDDM5O92hb+AMSspyn+do9OQgpUfzNow1eDKhBs/XbXl8nhRXVASGGpt2H6xmqVq1jOVOKdIykyiYLRSRMAk2apWsOuFJGYlrXhfVSsie8OOEZSylRlzRKVfzFOYfl2izoez6LKwNyBezM53MIeIFZUEFnLWbfnBGMVk9H+5OCjawAD+gGkTtdVrnKDnMTo30tFqRvoKlIYLUw92hxMnyll0lIGjIF2ZtOsIZOGTc4CpSw5a6SIIVgc5KwMuUk2vv6aGIp2HV8OiQw6dTeB1IUPiUCBp+8aZniSv8AcV5hYuLHXt841zq6UACoZzyvb10iDfMneRQ6HTTSDMIUoDLlBUSB5rsGe3WJ2oxMqPlSEDlr7xW8LYpLmI/qjzouMqbqGz7RZRQ0NKmUAWGZTkJ2A+0T/GFBLmJKyEpmsTbUsbhROobQ9oZ4jiyEHMpy7EbNbRgYkcTqZ1USUIWvawcD+c4tqAOH8FXVTMqTlSLqUdAP1jqmGcPSZEspQHdhmALk7l99457w7VzaKaPFQtEtTOSNCd30jqNBi7uFBLJHxJPkVyIsNefaEUv4r4Ukz5Qyy8kwCy0X/wCw3Ec6kT5kmZkWkhQ0PPb1jppxcZjl1AHNyXANtDbd4X4zTyavKF+VVybMVXFwQ97+rwRN8MoVMzKdSUFRzefKlWUDynnc7xVUqAsO2RRzJLDU2YuesKOG0JkVApZ3mlrzKRa7gkqBHMX01aKSsCULIJOQhs1gAGs7fWIpeaJOU5ybdHAfq1vpEZxXQjOlV1BLBWzjb1ENMT4qbOiWCS7ZyqxAtYNvziRrsVUryvbltC2GKvC8VlS5YCiMv9idG6xvMpMxygZS+x8v/wA+nURFySkjkYfYVVhafDIvtexHLoYDOnxxdLM8KaFBOa5UHKQSDbe1/SLTBK6RUJKpKipQ1BJCh+o1jnWOoK7EkqTa+rbCAcCxY08wKIdL3ALF+YI+mhgO1SpyUgBZCCz/ABDbsGiA4xxRE5RBSPDS/mbzHq+raWgudiiqmSrLNUrN8KFIlhnZ7pQk+7xM1a0rKZUxWUE3LaAdBAH8N4iCj4dN9haw6mKjM92Re/xEN6Qmp6dKEDJdA1VLD9Lj6mFNZOXMUSCQBYB2sIoErsVBQ3kJBdwdR1HOJ+ZMcvFJX4KAXQ7MD0vCeopWiDRJnkaM5gykqMttRyJv6GNeFYWqespSQAA6iToO2p7C8GVfD09BGUZxzSQfdjYd21gNFfNSsOQU6td/QQfh1Kfw6VDM5Kja3YvCqqopybLlqDdItMEw9RRLRkLoQbC7m5v9ICexHAKk+dYFwCxIfSw5O0auHyqRPBWnKSCASNDr9o6DWTDlylgwGY5SSencC0TeNSCQFgJGW4Y7Pazn+esXATM4gUhQMwZwbBKU6dQAL6QdKqPxKc7KfXzkhXvcv1hLLrAplpVlmW8tmLdI3f6nPWtOea6tPMNPp84aCsQkrmqIWJaUtZxfT4X09YkMWwhUvzBKgnqPoRYiLipqSBlmgKSw2662s3SMZ1VLXI8MKBSDbs1rG7GFHMjBNHUlBjbilKEKdOnLlAIjIocDpFVk0IUWQNf0jreFYVJkgFAAAGUjpq7j7xzLhjyl5aSphcdOdrx0HCsRzkIKfDBVcMXduttdo1EOauVKSnQMoaA/F3G4+Uc+SifSnySlTZBcqlZS8v8A4vtuwjoSqXKsKHJnUebkn+con5lCiWvKteaZMLtme+r2u1t4BdPxJCJXjSknwyGTmAHn3DHVjt9IlqzG5gK1E5pig2Z/hHT+Witxnh5E7WYEK2YPr84geIMJVSTMilJUFB0qGhDsbbGIpfIxGZLnJnIV50lwdfeLTHuIvFlIykOtAUQD8OzFtTzHSImlozNUyRbcn9tYtqbh2QmnYpzKcZluQdLs2w5e8BDVFTygcJ3h9X8PZbyyVBnIOvpa/wBY102FhVgonfQW/WGBVLmkaQyosRynzJcbiNVVhSwSU3HZoBUCksbGAp8RUmajOlu246+sJZVCZ0xKEDzKIA+5PQC8aZVcpIsYquD6VQSZzspVk/8AHc8/8QBlDwShLvPVm0zCyUq7b+4iTxnDJiJ8xKiVqBfMB8ST+Zto6EKkAqDFTnM+0IuK6QqAXKsCMqgdSHccutj0gEeE1i0auUmx1b1aKalopbeYof8AYdIk8PxWZTFlIDHYp5cjyhmahZY5Jlw4ZNmOm8WVAkuqWgEJPlLOD+hjYZYUHZjr3HSAsOmpUhUtYc7c42ImGQpgorSGZuZDtEUPJUmWslVwQ3Y8zFvQ+IuU6HzoABCVkomhnDNoQGPK14g6upC1F05QecEYBj82imBctiAbpVoRvAU05U+YoeVASQxe/XQ6HpFJwvP8NKpig8v4Se9nfnrpyhFPrRNVnSkITMOZhdsxdh1694fCUJgQlLBkBOVRGXu9m16wBuIplFTyvgIBLAMB00f5awq/08EhS2UHfkLC9jqX5QbPpEXTLUpTMo5QzFmJH9wuR6x9yFOUfk1zW9P5eNIhOIZRzlUsFKnJYCza8z9o04Vi2ZQCyy+o1N+kVeM0/lYlgfMz+jtEDi1NkLg+o+sSw1RzZy2UbmWksSnzNZ2H+IOwbBJU6QJ6lK8xLJFrA894G4Sw7xZRXOIZVgLXSG+IdYeSpZQQMoyu1gcpRq9rabwGqkwynSlxKST+Ur81/V/SB8VEmbImJKEDKklwAnKXszbw9mTicoYBAcCwe725k9YmuLZ4EsISxzFyR0eL9CKw3E5klQKFFJB1B+XaLjh/GvEGWYpAJU6QwF7annrHOV6nvG+mqGN4wrrGIYpNl5vFTmSXKWLN0cv2gZOMlYGRCXYEqK29E2vtEFVVqikIzEo+Jnt3jSpTmwA53t84uiwxHifKWABLNq7ab62vEpjdaqcAVlyCw0DBuQ0gdSxdzflGVDSGfmYhKU3MPaGeBVIlbgQRXYtMURlPkALJ/nONeI8NqShKpZUTlBY722bSEQnLSSlVjyIhRRU2LJUAlThWjhtOvzjwolPnlk9v0icEwwzo61aNSWMJRQSJwUkmYz2caOb7jR4m+KKYIWltxvrrDBVegKClFn12v9oF4kmJmAKTokN8zFt0IZUsqISBc2EVtDVqklNzlAYB7NEzIlKDLQ7i9tYpjNEyWkkAuL/TXbnEDgVCVjMi3T9QNowq6xU1kt5TtqOQ22hJhSQmZlNgf4IoKSYhL5j0I7dXhBo4iw8TpKQAAqWXLC2X81+30heKs7FhtdoaYxMSErUND1tpZhE5JAYRQgKikuCx5iN0upd82piklTpYlk5WCdrXhHXKSoEpQE72t72hgHI5NHykp/FmIQ7ZiznQDc+0aTMtG3Dp2SYlXJ/mCIyLunkPORKlsUpYO+o0JcGx09or8USgIDslvKGs4GrZdfWIigr0yyF6s13uXA3MVC8ckz5LJ1AulatSdwd2ftGoB9EBaFea+Z7Mdbxh+JUTkUSnKbdC/L5WgqgpEzAWVlGVyTze79H7/aCP9MlsEqy5gQyrM40yn6iKhVjKkmX4rh3ykXdtfQP949Q8LSVpSucCskBRDkJG7W121hXxNNKJExKS76nexv6D7wVgHE8sSAJimLADUvbdvaFphuvDSkkoSkJOmUFN9+jQMqUvM6stklmcW+h7R8qOLqdYKXUk2YEWcF9R2jWviOQshicw629CWe8Nh63rrAlbgun8wFwB32MSXENV4iydhYBmYQfiuJBCgqWm67kGw9vWFFYMwdrm9oippWpihw3hYzJRmTF5BZmDgP8A3HY9ISol/wBTsXixTiqUIyyszlIdKmKAW1Ab4jGQuRgaAcrhbFnzN6hvpeFtZhakbxSHACSFIu4fdQB1IU10+oEaKgmZJWpWSXMQQLkAkObMbuNNIuCQlSytQTuS0dDwfBMkpQUmxDuG5b5iIkaFARUyypNlaPpdwDHRqOrcpTldLbjRT831FvnFnUoWcrw5aAxyhDAeb3Lvvy7bCFc+klT2dIBJPTtzYxVY0kJAEyxyhTDYEkOTztpAEnDyxKAQSCQ/05iNCNqOEpmYeEtF7MpRd/8ArpGdXwpOlSs5mIJBulLuPdninMoy1Z5hu4sHZ73ZjaGMwpmkl9RcNq4jODlM6Woi4PQ9Yw8U5SCfQwRV1OWatDeVK1D0Ci1oXVC3USIyprhyMhSSHHIbw/qcKVLSVpDA3KRt2EIMNmeVwWWm47jSLTBsVRPlMoFKtCdBmGrEhn0LdY1PUThl2zA215/WHNDLStKSLPrrqOkLcdpUoOaWoPfMNAT0jTg2KhDhKwnMGvoNYim+OJAleUuxSHIAvmci0TqqxT3V8hDPGMRk+CES1Z5jjMRcai7/AM1hOiclri/f9oAvCKSat/6KilV3cAX0N+0YV2Ez1WCGBdnUkP8AOKemqAkufhGrnXpyg2bWyCgLy+GFKIAUtztqGdMXdTHN/wDTJiVMtChdv4d49Ppwmx19/pFPV1PiTGcqSd3Bbr8oX1dNLQAq4BDnMz699YYEkupKS2g5Q8oJpGXL8PPYf50hVhtEamoCBYE3IDskbtvDPFMLVTEZcykHpeMqsJfEyVeH4gOZCcot16bQ3qsfpyE5mdLlFzZ/X1c3jm2GzUqGZZNuuhvrGJnZywvfez6RdFHjVTTLQrJMBLEZSFBh3IufWIKnnFPaNtbMIWUnSNaADE0b1TENreMpaXHlLxnJkBQjcrDspdJYwwbKerKbLcjlBqloUnykN2Y+0I6nNLsWPq7x8lz1KshJc8ooKmhKZ7BilWj/ACgsqyEOAp7sbBP7n7wBNwxYDzLONN/WNuHHxElKlgKGmYOP2gGcrE5zuglCbgMWDb31PzMa6mplpAUQDMLklRJLaAAPYjV236QJ5hbMC1mjRU+Y3Z97awGFZXBc1K2ICcvsDFhK4gTqEE205k9ohJybsBDHDMS8H4mNvK2qe8QWlRiMyqlFExKkZmYjpsXOlniowZ1SkrUfygB92tZrl7W5tHPKPiLw1JX8TaAnvsbNAVbixXMK1WJJIAJCRd7X7Rq1MdGnViMxzrCSASCxL3uDazaQIKyQopF1KdioWZt7kBtN4gK7HJk7VZFiLaNv3gD8KQoFK3dIJKXcP+XuPaGq28Q0jVM7KQRnJDFxe9j6wqWkixhitbC2kaqWh8RVrJ5xMAsjMCCkFxyDwyFeoBiCm7m1iebc4d0gQlLJygDTZzGiomy2L3PaLgTnEGLkZoGBu7MDGE+Wy2227RmJm3WMjZJp1rPkSVbWENE8O1JD+GR3UkfLND/h6tK5JJKE5XszO2jNudLf3aQXPqnN0AW336xrAqxHE0ITkPnIILDa+52ibm1Eyatg6idEi/yEC0VKubMEuWHUo2D/AF6R0DA8HlUcta15Js74QNhzZ+THa8ZwQk5C0aghxtpAyRme8WeJ0yZmUJSElSc3K/21ESxp2mhPWLgp8FpRIlhT+dWpA0fQPt+sOMQnPIeZ8JYJuHtzHrA8jL4YV5SXYA/ESwuANusJsbmHMEubagWhwLq+jQfMkkHkdxzgJYISbwfPDC8LKibtziAUmM5SCTaM5dKpQcB4Z4dh5JfTL0f5GLg0ykzE6Bzya8YzsSmAZSMp3LEGLGnwBTCeSos7hnJHNth2gOsw1KyAtJI5ixH85RcTSKgogtGZQc94d0tNkCS6QnkPvyhZUUq6YFxnlk2I5dRHpOJJVom+7loim1ajxFl2DC4+rAwiq5BT5k6/UcjDyRUBSgcqRmB38wbQO+l94CqpiQrKW5NABUtUlwQGvdJNvnrGGIKST5WY8gzemsaK6SAryanb9o0pWRqGLbj6WiUHyJ6CnIUW/uGsLEyXXlDs59oym1RL2AgzCZZAdrnTtAN6WlSEC7oIZQbd9WfX94Wfg0+IoM4Dacv8QyoppT5h5bnfWGVOmSc8yY6bAMkP6i7bOYKk00d+nLo0aJ85mbaHGI1YUSQGSEsOwf5uXhJJklar239IIz8RUywSPQRRYZKAkkG7HVj0942YRh8spLnKzaXPX5RtJMtQATmRs++vzjUQLLoUqew59+0KcRBCtXG3PlfraLOTQZhmAGU3dw47CJLHkZZqrvf63vFo+4bgU2o86SkAHLc6noOUG1fBNQLoKFjoWPzh1g03wUBCC4s9hclIzH3ilpJilpezNGVc3XRVEgeeUrrbMn5PBVHUOgOfdXTuIv1awjqOGkKUVSzlBuRcsenIQE9wV/TSuYQC9nOwG799ukfcWry5IcA7Dmdew194H4UqgAUKdngWvSkEsXBJPzPOIHSMaQiSnKk533Oga9m0icVV55mYBmDR8qJpVcsOm0By7aRdFfR18sy7qDpAbm/rpCxc8LKlkg39fTnC2ioZk5eVAKtHa+ukVmD4RVyl5Pw/hpYgrmJzG12zA+V9Omt4dErXVPvvAshAKmVp0i14lwEpKZgSGOpdyL6HrEkJDzT0hmJqhpKLILlLbF9PSC6WQlhY2PmVzvoD059YXUMllJBdieb/AHhsjEpUpf8AW523ZraCNaYokYlkGWSl5yiyRYpCWDqOxa+sC1NKtJEtbKWUmYSkEqKRqXvYc+saMPqJQK1IVL8J383bbf8AeFmNcVIJ/oqIU2XPcMCGsbFt+4i2o+V1RLzKCpgUoPs493DHbSI2uYKKkWjYqcbue0CzVvGGhNLia0pKQAcxf1uHbmxI9Ye0nD6ijxKheQH8g+I9SdE/WCuDMLEsibMHmJAS40c6jlDzGVIUJZzKZWbMFJIIVf3dtdISIXLpESJAIQEKUS25IbXNv37QgnS3DmKPEZpWhlBRIAAzBrAWb+XhHNlEWOkWqm6mXlURBVJXMwV7x9xSnIYwAkRkPUVCDoX5X0j7UVIYJBHW8Dy8ILAs5MEJwVtYuAGYSuyfeBSsgvysYo5OH5fy+sJcVp8i3Gh+u8MGcjGFpdiGOoI+8NZGLoyuU3G36HlB8r/xxULo0VQWhOdiJagQcp0L3+kLv/yNQgjNl6XOnRwH94SgXEsbmzABmUEp0S7etheEq1k6x0CXw7JWkJmImZv7ku3RsuYfUxvk8GU6QAtJUf7iopJ+gbb3hUCYPMzISoj8oMNJ2OIp2QCXsdHSzW9f0gesohIQpNO4ykpGbzB2JYbsIh5tUZiio6m5grpFNjsuaQEanZRynuNQfeGgl9o5LLmt/mGtNjsxKQEqIENCsYPPTcIUNtb/ACjSuhmJ+KxGxj5HoYgSa73jOn5bk2s8ej0RXROH8EVKlMQc6jcp1/49Hdn2Yw/XiYEoiYXmJS2QfClV3AG7bq1PoI9Ho3GaXLmqEtQWMwULps+5F3tsYhcQlMQtJZQ/nrHyPRKoFWKrOpvzEYLnZ9T7x6PRlWBS2hMY5zvHo9AYTDDXhqjCpmZfwpD3/TePR6Ap5uNolrSEynuEqUBcAHUDQ9zAmJV5Cs8vzpF0qVdg2hHOPR6LBnQYmZoJUMyk3VbV9L39o01E0kHnHo9FC6uQ6YW4MkeOkKdnZwHI2diRHo9EFCRlPlJIB/Nrr0tDREs2Uq6QGDc9n+cfY9FoHnLYEkFyCWDneA6HB01M5CVWGVSi55cyxj0ehUVNdV1ICUzFEypYAQGAASGAZhew1MJqvEpi1OVAAW9O149HoK3S6z4QgqNmGzc/nBmI4mtGUMoqAfMSTrtyPfWPR6AWonGY4BN1E30D2eJKXQMtSVO4PO8fY9BDNGDBTMu50v8AURinClpsQPnHo9DB/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19" descr="data:image/jpeg;base64,/9j/4AAQSkZJRgABAQAAAQABAAD/2wCEAAkGBxQSEhUUEhQWFhUXGBsZGRgYGCAaHBsaHxoYHRwfGxocHCggGhwlHx0cITEhJikrLi4uGB8zODMsNygtLiwBCgoKDg0OFBAQFywcHBwsLCwsLCwsLCwsLCwsLCwsLCwsLCwsLCwsLCwsLCwsLCwsLCwsNzc3NywrLCs3KysrLP/AABEIAMgA/AMBIgACEQEDEQH/xAAbAAADAAMBAQAAAAAAAAAAAAAEBQYCAwcAAf/EADoQAAECBAQEBAQFAwQDAQAAAAECEQADBCEFEjFBBlFhcRMigZEyobHBFELR4fAjUvEVM3KSByRiFv/EABcBAQEBAQAAAAAAAAAAAAAAAAABAgP/xAAbEQEBAQEBAAMAAAAAAAAAAAAAARExIQJBUf/aAAwDAQACEQMRAD8A4mmVe8F0lH4igNL37RT43QCXJA8qArYAX+4aEGHTkgsSxLB9htGsTVAidLkoySgCVWGrl7ba9oYYbw4qaRMnHIBogM/qdB2hxhODy5QzpGZWmZTfLZIjPEMUMvQptq5DjXQHXaIogYPIQEky066qALna5cvEfxLRpmKmEJSC7BQGwH+R1aDp9fMzEoKiVlwdRmbLuLBthzjVPOZN/iIvvzvAc9Ulix2MEy1WsB3+0FLoAqZNzKZtOpjVLpyNC7bbGINuVR1B7aQbIqfCSSNWHodoCpagqLBJUf7QHJ9BDEcPVM8jLJUkblXl+v6RQFRkqKlquVbvDOTM0Yt0JsYZS+GfBAE5bk/llgn0zED6bQDXhKVKSC7MGbSwsesUGykkgkhIAfYNcftrGMyZKKT/AE0KNmLC3PTXlA8mbmQEqUpg4YWHrz9YzmSv6ayxYNfq4+cBPq8MKKSGD840qkpPMdjGynS6lvzNzvcxpqJZFxpEGhcnlGuTLKlBI1JaDcPpVTpiJaLqUW/WOo4dwxTSkDLJ/qbrWyi/TYejRc1NS+EUWQbWOu3S3rDmSoLSHTlAS1rv10hjitCFIUEAKVZQALX/AHvC+krZSkhCPiADgBiFaKBfUiAwXRCYSFAKS1nGmvsYiK+XMplugkB9HcDvHQaSchJOYkvsba2duQhfiFIiYFgpc3D9tDDFSaeJCfiQnXUcu0MZWPymIByud0m3OJetp/DWU8o0pjIqMQxpJH9NTl9x8+0B0lcpSgjIlRLsHYPcuYBw/DVzlMgb3Ow7xY4Tw8iVr8TEZj8yBsPnFktAtNh8m+dAmKJGY6dGHIdd4Q47hglTDk+AjMm40dmAdy3SK2rpEoGfOkIBd1W/cvCqrxeRMQlK0leV2YWc2tcHr3ihHhFCVrLB+ROkVdFIy2AaBKam8JBmJJCTYh33az39IYypjpBseRGsakZtF0iAQRd/l/HjbLmsNW9P2gQeRQJLPs3PeCpkxOxa0USGMy6iY+YJypLAJLE+hv8AwwrpmUpBTLUWUMzOXDhwWEUuPfHaxIH8+Rin4TkTaeQQsBLEqbQuq9w2wIvGbFnE1V4qZlsykpAHlzPfcttfaNlJOzDKCFDkQRl6ufrAmMDxZq1yknXXTNzLQqNVzPfvGVUmYC2Zmdty3T5xjTYdPmoVMQ6UJUwJHxHcJH5te2sT9LWKnTZctCSoqUAW1IcPfa28UGK0UylmKEslcpLPLd0+Z7C+3MReoUTMPUMxFwnzKdOVXXy5jZ+ul2hcZ4zPlzDk7fNjFbLWmqQ5QqXl13c8kkpvbZ4nsWwpUh5iP9suzFynod4B7wfiAE0tLTLSRcD4nYXfdzziyFSQyswY3Pm29o5dgNMZqwEA5rMXcgg3LuLM9ouqxS1L8x8oHl693fpEUdVqkWKVLKruCQfY7D0iawihk1IWq+fMp79SxFrwymC7qvZzvoNIS8LVEtGY3yFwSOWaxbUW+kVGyqw8y7glXRmP1hBjVctKvKVJ2KTudXPO8W9TOllI1ciymZ+4eFGJYeJ6GS2fVJ7fbYwqkOF0wYlTXD879oBrLEj+NDlassvRidf097RN1K7mAY8N50rM1JZrP6iOvU1QmYhKpYcG/Uc9eUcxpaTLS7ZiX15hx/OkVfB2JFaMu4uNGubj/t9YQUkyUnMCEpzOxIDn3iM4tozT1CKgOEzVZZjWZWx9R9ItTK3WkBi9j9flAeMUSKiWuWoEhWnRWxHY3i4iZnJQpSVpngOPz3ZQ1Ciohraaco34lM8NOZKnPbo1uYiTXLMmaqVUKJy2ICiAoap01GhhrNxRIR4eTRiCFAg73MTQmxKn8RKlkXDkGN+C8KqWlMyc4Sp2SB5j3fSGcwJVLSUjTVJ5ggsT2jDEOIpiWMs5baJax9fWJVUsvBEywAHTLZyoMkD/AJQDRVUqZMKZQXNXzNkBtyptIlUVk6umplTJysj5iCbW7fwRfUiFyUCVJliWjK4I1L6uTdz9osqULiWEy5ihnKiAAQiwe3IB2cadd4mcfwrIAuQABqUi2l7A/SK9NQjQgAiz/cn06Qnr6lRmMS47M1oUhFR1qJklZK2WG8hs9rtzvBWEk5beofXsdjCfGMMyrzoPlPXQ7xuw6kzJV5lBmDv9oQViJqFahjvmsR/OcLqquQhRCVkjoAYmsQmT0hlKzI5j77wsNUr+4wvyJFZh1J+JqFOsBCSCT9B3LGKoVEsKCXUxtcuOmpcxI8H1CRJmILB1OVOAwYC77a+5jdUkXCJ6CxJAe3fvE1VdMSjkG7Afz1jmPEcoJnrZmfQQ1m4+QCFqCmtax+sTlZPK1FRAD8tIW6HPCdfkmJQAHWoByAdbbggBukXc2vT4q0VE6QWNvDDWKXdRIuAzW1OwjkyD6RtKnBJU56lzpDbDNdBl4rIBU5Hhu6W1fQsOXLtC3EsYkhKil1EuNG9TEdLWr8ph/hODlacyzD2hfh2NzJAaUQnRyUg6d4bo4zWf91AX1FvlpGurwApdoHThdyMtxDKNFbxBNmEMclttesOuHikSiCm6mZ9vSFc3CCQ6df5rHxdStIYoy9Ui0BQKQoaBxra4ED/iVJOYFjs21+sK/wDWFb+5BEfarFB4RAUCeWvL94DVPxAr8QlTkrOup6+4f1hOpfmD7GCaCQpZIQgqPSN9ZgU9Kc5lnLu1yO4G3WAKqKnMEgaAAf4MNOEcTyTAlrpc90nUejvEhLnFOhgnDqvLOlq5KH6RB2iYSSyGY6nWNySNSDvAdFOKpaFh8rXI0sY1rmlad7ah2+cdIykv/IFIElE8J3yq+o19REuKxz02vF7xLLTOppiErJs4HMgv9o51hdF4ig/wveM3rQqZixz50sCzMNCdHYloERTzJijrz7AvF3h/DqG+Hy7EX+YhtKwxIKVqcsAkpbbZmAbnDEc9o6FclSZj2Bu3KzxcJqlnKcymZwSf1gPiGbLkuEkE7Je9+z2iYw7E2BQokXt0fpyiKqaiqlgl0MpjdLMT72hVi2KKIIDAEMTqrs/KF0+tWoG5T1I16X17NaF66kPeJoOkBRSUsWOhPytBmBB0nu4MKJ+LKUABtDfB0/0w2pJDAagAfxukagLxFDhgIm52HhztFPWynGvXlAKpL7/z3hUBVtAZWYINlbHodnhGuYreKv8AFGYolSD1Kkeb2DkQDV4WF3S4PaJi6nYZmmSAEncQEuQUqyq1ENlSPESVD8tm9ogTTJeUsYxeGdbRqa6dN+kK4B7w7QCZc84v8PwzKkpKfKDfs2vOOb8PYp+HmoUpOZINxvuHHvFxifEQX/To1KOYMe3tr17xqDJE+UoLSVkFN0kc9GvqD9oF/HSgnzhT6OAC/t9o+qwiam4lqDgO5BPuNB3gZSQgnMAepDgc7RbqRtE+UQcqtmuGjwo812B5MY10q0TMwW+UBgdCL68tTpGMykl2An5Unmw7b/eIPtRhiXb5EQmrsAFylknk9v2g+dhFwpM8FXN9fncRonYZNAN3J3c/IQV7Bp34YJzpcLGcXZxooONxr6xY1lYQkTJaHTsXOhHdveI3BU55UyRMfMkuhyXHIja3Lr1gzBeJRSonSJ0vMfyC7Ekh0tsN/eGoVcRUyMompSElSiD/APR1NhuH1hFLll3Y26R1qn4clrAnKJJWA1/KLOyOQj1RgJJZJtvof3hgnsLxyamWMiwJYF02NzrtDCkxpSy5KB0Ghfo+0CV3Ca3dJI7DWFFXhtRTpfxLMSAoP7Q9VS4pXplSStYFzl8ob7xGcNzf/Yy/lWqz2vdg/rB+AVfilHjkLSFNlOj6BajyD6R2GfQ06EATsqgdmDFRuSwsX/hiCSnYtTUw/qElYLhAe76u1uRfvEbX4xNmkkrVl1AHlAB6CC+LcFEhYUhylYKgl3KADuNSImJlSE6F4UETSebwDUpZlDWCZSFzNEt3/SM/wCt9v5aJgC/EKLvygdAc35wfWICUaX0gakQ/u0MBEumuIo8JlHK2hBcdHjRKpWy/OGM2i8jA3O/aN4jVPm2IJuDbtA6ikfm+cCTwrQvbX7RomzGLMfaIo/CuKvDSROlZ1BglSTlLPfNztv7wTW8XSfN4cklx+YhLHsHia8Jx1gKYi8TaZBuK1AmELAY7xvw6d5T/ADlCdJhlSqAIO28QNfxCzKEvKCGzDKL7u/O0TShf1ikqJ6UyyASFC7jn0PIjaEeHpzTAMpV0H36QBWGUWc3FoOxRX4Zf9MkEM7WcEOeoLsx6xtFNNQXSUjvZvQC/eF+K0swgzJi8xe8UUsjjKSvIJ5nMke5GzpIfuRCyq4rSpT+ET0KmA5WAv6wgk07h2jP8INt+cNqYeVHEWZJCAEpJJI3c9Y9RYXOnB0JLcyQkehJvGvB8IlJWlVQp9CEIvvqou3oIqMSxsg5UHyj4WG3V4KklSFoJSt05bkE/vG6TiCkXBsBoDY99t+UFY2RUywzZ0ixA1GpBMTKKWZpoO8AROxhfjGYCHuGazHpGmVUGZNQVNrGVRg81CcxDj/5LwLJ8qg9mN4DouETHQEhbGUVLy+ZykPmSlt35hrcjDOXxnKRZYJIdlISGI2cEveOczMRQSMoyEfmFyTdyT1eMUz03uo72vDR05XGlMR8Mx+TanaJnGcRNQ5UkoF8oZ+99/nEqa8GzsH5RvUibNZgSGsSWYfUQ0b6atTIKk3exSeRd7/MRVYBxSUpKpshaidJiQWZuo06iJPA+GplTPMsqCQn41O7DkOZi/VTGWkJRMdKQwB1YfX2h6Nq/w1V/7CllSUJAcZswIcgBCbk310aEeLYemW0yVLDqPmzDaxY9d9YyxHAEThmQrw1kOQk+VVy5NmB6j1ic/HzJIyOQpJZQUcwJ6g203+cXUfK6YUE+GAL6M5HLX94Lp6ScsOct7mxSfo3ygrBs9aoLnBOSXcqSAHDGx1JEMKeryuGIQTl527vtq2sAqqcHWpJGQEtoVN7FtYQUVOpEwS5gKVPofe3OOrUoQpPmICgwG4ba25aPtXhaF2mJSUhiNi+zHb5QqouhAWvKdObbPfTeDp9SBztseVw0OF8NJQBMklaR182ve59DCOuDFZmKBVf7aRYhfUytdn0hNV1ScxctBU9c6oOSWks7P+kEI4VDDM5O92hb+AMSspyn+do9OQgpUfzNow1eDKhBs/XbXl8nhRXVASGGpt2H6xmqVq1jOVOKdIykyiYLRSRMAk2apWsOuFJGYlrXhfVSsie8OOEZSylRlzRKVfzFOYfl2izoez6LKwNyBezM53MIeIFZUEFnLWbfnBGMVk9H+5OCjawAD+gGkTtdVrnKDnMTo30tFqRvoKlIYLUw92hxMnyll0lIGjIF2ZtOsIZOGTc4CpSw5a6SIIVgc5KwMuUk2vv6aGIp2HV8OiQw6dTeB1IUPiUCBp+8aZniSv8AcV5hYuLHXt841zq6UACoZzyvb10iDfMneRQ6HTTSDMIUoDLlBUSB5rsGe3WJ2oxMqPlSEDlr7xW8LYpLmI/qjzouMqbqGz7RZRQ0NKmUAWGZTkJ2A+0T/GFBLmJKyEpmsTbUsbhROobQ9oZ4jiyEHMpy7EbNbRgYkcTqZ1USUIWvawcD+c4tqAOH8FXVTMqTlSLqUdAP1jqmGcPSZEspQHdhmALk7l99457w7VzaKaPFQtEtTOSNCd30jqNBi7uFBLJHxJPkVyIsNefaEUv4r4Ukz5Qyy8kwCy0X/wCw3Ec6kT5kmZkWkhQ0PPb1jppxcZjl1AHNyXANtDbd4X4zTyavKF+VVybMVXFwQ97+rwRN8MoVMzKdSUFRzefKlWUDynnc7xVUqAsO2RRzJLDU2YuesKOG0JkVApZ3mlrzKRa7gkqBHMX01aKSsCULIJOQhs1gAGs7fWIpeaJOU5ybdHAfq1vpEZxXQjOlV1BLBWzjb1ENMT4qbOiWCS7ZyqxAtYNvziRrsVUryvbltC2GKvC8VlS5YCiMv9idG6xvMpMxygZS+x8v/wA+nURFySkjkYfYVVhafDIvtexHLoYDOnxxdLM8KaFBOa5UHKQSDbe1/SLTBK6RUJKpKipQ1BJCh+o1jnWOoK7EkqTa+rbCAcCxY08wKIdL3ALF+YI+mhgO1SpyUgBZCCz/ABDbsGiA4xxRE5RBSPDS/mbzHq+raWgudiiqmSrLNUrN8KFIlhnZ7pQk+7xM1a0rKZUxWUE3LaAdBAH8N4iCj4dN9haw6mKjM92Re/xEN6Qmp6dKEDJdA1VLD9Lj6mFNZOXMUSCQBYB2sIoErsVBQ3kJBdwdR1HOJ+ZMcvFJX4KAXQ7MD0vCeopWiDRJnkaM5gykqMttRyJv6GNeFYWqespSQAA6iToO2p7C8GVfD09BGUZxzSQfdjYd21gNFfNSsOQU6td/QQfh1Kfw6VDM5Kja3YvCqqopybLlqDdItMEw9RRLRkLoQbC7m5v9ICexHAKk+dYFwCxIfSw5O0auHyqRPBWnKSCASNDr9o6DWTDlylgwGY5SSencC0TeNSCQFgJGW4Y7Pazn+esXATM4gUhQMwZwbBKU6dQAL6QdKqPxKc7KfXzkhXvcv1hLLrAplpVlmW8tmLdI3f6nPWtOea6tPMNPp84aCsQkrmqIWJaUtZxfT4X09YkMWwhUvzBKgnqPoRYiLipqSBlmgKSw2662s3SMZ1VLXI8MKBSDbs1rG7GFHMjBNHUlBjbilKEKdOnLlAIjIocDpFVk0IUWQNf0jreFYVJkgFAAAGUjpq7j7xzLhjyl5aSphcdOdrx0HCsRzkIKfDBVcMXduttdo1EOauVKSnQMoaA/F3G4+Uc+SifSnySlTZBcqlZS8v8A4vtuwjoSqXKsKHJnUebkn+con5lCiWvKteaZMLtme+r2u1t4BdPxJCJXjSknwyGTmAHn3DHVjt9IlqzG5gK1E5pig2Z/hHT+Witxnh5E7WYEK2YPr84geIMJVSTMilJUFB0qGhDsbbGIpfIxGZLnJnIV50lwdfeLTHuIvFlIykOtAUQD8OzFtTzHSImlozNUyRbcn9tYtqbh2QmnYpzKcZluQdLs2w5e8BDVFTygcJ3h9X8PZbyyVBnIOvpa/wBY102FhVgonfQW/WGBVLmkaQyosRynzJcbiNVVhSwSU3HZoBUCksbGAp8RUmajOlu246+sJZVCZ0xKEDzKIA+5PQC8aZVcpIsYquD6VQSZzspVk/8AHc8/8QBlDwShLvPVm0zCyUq7b+4iTxnDJiJ8xKiVqBfMB8ST+Zto6EKkAqDFTnM+0IuK6QqAXKsCMqgdSHccutj0gEeE1i0auUmx1b1aKalopbeYof8AYdIk8PxWZTFlIDHYp5cjyhmahZY5Jlw4ZNmOm8WVAkuqWgEJPlLOD+hjYZYUHZjr3HSAsOmpUhUtYc7c42ImGQpgorSGZuZDtEUPJUmWslVwQ3Y8zFvQ+IuU6HzoABCVkomhnDNoQGPK14g6upC1F05QecEYBj82imBctiAbpVoRvAU05U+YoeVASQxe/XQ6HpFJwvP8NKpig8v4Se9nfnrpyhFPrRNVnSkITMOZhdsxdh1694fCUJgQlLBkBOVRGXu9m16wBuIplFTyvgIBLAMB00f5awq/08EhS2UHfkLC9jqX5QbPpEXTLUpTMo5QzFmJH9wuR6x9yFOUfk1zW9P5eNIhOIZRzlUsFKnJYCza8z9o04Vi2ZQCyy+o1N+kVeM0/lYlgfMz+jtEDi1NkLg+o+sSw1RzZy2UbmWksSnzNZ2H+IOwbBJU6QJ6lK8xLJFrA894G4Sw7xZRXOIZVgLXSG+IdYeSpZQQMoyu1gcpRq9rabwGqkwynSlxKST+Ur81/V/SB8VEmbImJKEDKklwAnKXszbw9mTicoYBAcCwe725k9YmuLZ4EsISxzFyR0eL9CKw3E5klQKFFJB1B+XaLjh/GvEGWYpAJU6QwF7annrHOV6nvG+mqGN4wrrGIYpNl5vFTmSXKWLN0cv2gZOMlYGRCXYEqK29E2vtEFVVqikIzEo+Jnt3jSpTmwA53t84uiwxHifKWABLNq7ab62vEpjdaqcAVlyCw0DBuQ0gdSxdzflGVDSGfmYhKU3MPaGeBVIlbgQRXYtMURlPkALJ/nONeI8NqShKpZUTlBY722bSEQnLSSlVjyIhRRU2LJUAlThWjhtOvzjwolPnlk9v0icEwwzo61aNSWMJRQSJwUkmYz2caOb7jR4m+KKYIWltxvrrDBVegKClFn12v9oF4kmJmAKTokN8zFt0IZUsqISBc2EVtDVqklNzlAYB7NEzIlKDLQ7i9tYpjNEyWkkAuL/TXbnEDgVCVjMi3T9QNowq6xU1kt5TtqOQ22hJhSQmZlNgf4IoKSYhL5j0I7dXhBo4iw8TpKQAAqWXLC2X81+30heKs7FhtdoaYxMSErUND1tpZhE5JAYRQgKikuCx5iN0upd82piklTpYlk5WCdrXhHXKSoEpQE72t72hgHI5NHykp/FmIQ7ZiznQDc+0aTMtG3Dp2SYlXJ/mCIyLunkPORKlsUpYO+o0JcGx09or8USgIDslvKGs4GrZdfWIigr0yyF6s13uXA3MVC8ckz5LJ1AulatSdwd2ftGoB9EBaFea+Z7Mdbxh+JUTkUSnKbdC/L5WgqgpEzAWVlGVyTze79H7/aCP9MlsEqy5gQyrM40yn6iKhVjKkmX4rh3ykXdtfQP949Q8LSVpSucCskBRDkJG7W121hXxNNKJExKS76nexv6D7wVgHE8sSAJimLADUvbdvaFphuvDSkkoSkJOmUFN9+jQMqUvM6stklmcW+h7R8qOLqdYKXUk2YEWcF9R2jWviOQshicw629CWe8Nh63rrAlbgun8wFwB32MSXENV4iydhYBmYQfiuJBCgqWm67kGw9vWFFYMwdrm9oippWpihw3hYzJRmTF5BZmDgP8A3HY9ISol/wBTsXixTiqUIyyszlIdKmKAW1Ab4jGQuRgaAcrhbFnzN6hvpeFtZhakbxSHACSFIu4fdQB1IU10+oEaKgmZJWpWSXMQQLkAkObMbuNNIuCQlSytQTuS0dDwfBMkpQUmxDuG5b5iIkaFARUyypNlaPpdwDHRqOrcpTldLbjRT831FvnFnUoWcrw5aAxyhDAeb3Lvvy7bCFc+klT2dIBJPTtzYxVY0kJAEyxyhTDYEkOTztpAEnDyxKAQSCQ/05iNCNqOEpmYeEtF7MpRd/8ArpGdXwpOlSs5mIJBulLuPdninMoy1Z5hu4sHZ73ZjaGMwpmkl9RcNq4jODlM6Woi4PQ9Yw8U5SCfQwRV1OWatDeVK1D0Ci1oXVC3USIyprhyMhSSHHIbw/qcKVLSVpDA3KRt2EIMNmeVwWWm47jSLTBsVRPlMoFKtCdBmGrEhn0LdY1PUThl2zA215/WHNDLStKSLPrrqOkLcdpUoOaWoPfMNAT0jTg2KhDhKwnMGvoNYim+OJAleUuxSHIAvmci0TqqxT3V8hDPGMRk+CES1Z5jjMRcai7/AM1hOiclri/f9oAvCKSat/6KilV3cAX0N+0YV2Ez1WCGBdnUkP8AOKemqAkufhGrnXpyg2bWyCgLy+GFKIAUtztqGdMXdTHN/wDTJiVMtChdv4d49Ppwmx19/pFPV1PiTGcqSd3Bbr8oX1dNLQAq4BDnMz699YYEkupKS2g5Q8oJpGXL8PPYf50hVhtEamoCBYE3IDskbtvDPFMLVTEZcykHpeMqsJfEyVeH4gOZCcot16bQ3qsfpyE5mdLlFzZ/X1c3jm2GzUqGZZNuuhvrGJnZywvfez6RdFHjVTTLQrJMBLEZSFBh3IufWIKnnFPaNtbMIWUnSNaADE0b1TENreMpaXHlLxnJkBQjcrDspdJYwwbKerKbLcjlBqloUnykN2Y+0I6nNLsWPq7x8lz1KshJc8ooKmhKZ7BilWj/ACgsqyEOAp7sbBP7n7wBNwxYDzLONN/WNuHHxElKlgKGmYOP2gGcrE5zuglCbgMWDb31PzMa6mplpAUQDMLklRJLaAAPYjV236QJ5hbMC1mjRU+Y3Z97awGFZXBc1K2ICcvsDFhK4gTqEE205k9ohJybsBDHDMS8H4mNvK2qe8QWlRiMyqlFExKkZmYjpsXOlniowZ1SkrUfygB92tZrl7W5tHPKPiLw1JX8TaAnvsbNAVbixXMK1WJJIAJCRd7X7Rq1MdGnViMxzrCSASCxL3uDazaQIKyQopF1KdioWZt7kBtN4gK7HJk7VZFiLaNv3gD8KQoFK3dIJKXcP+XuPaGq28Q0jVM7KQRnJDFxe9j6wqWkixhitbC2kaqWh8RVrJ5xMAsjMCCkFxyDwyFeoBiCm7m1iebc4d0gQlLJygDTZzGiomy2L3PaLgTnEGLkZoGBu7MDGE+Wy2227RmJm3WMjZJp1rPkSVbWENE8O1JD+GR3UkfLND/h6tK5JJKE5XszO2jNudLf3aQXPqnN0AW336xrAqxHE0ITkPnIILDa+52ibm1Eyatg6idEi/yEC0VKubMEuWHUo2D/AF6R0DA8HlUcta15Js74QNhzZ+THa8ZwQk5C0aghxtpAyRme8WeJ0yZmUJSElSc3K/21ESxp2mhPWLgp8FpRIlhT+dWpA0fQPt+sOMQnPIeZ8JYJuHtzHrA8jL4YV5SXYA/ESwuANusJsbmHMEubagWhwLq+jQfMkkHkdxzgJYISbwfPDC8LKibtziAUmM5SCTaM5dKpQcB4Z4dh5JfTL0f5GLg0ykzE6Bzya8YzsSmAZSMp3LEGLGnwBTCeSos7hnJHNth2gOsw1KyAtJI5ixH85RcTSKgogtGZQc94d0tNkCS6QnkPvyhZUUq6YFxnlk2I5dRHpOJJVom+7loim1ajxFl2DC4+rAwiq5BT5k6/UcjDyRUBSgcqRmB38wbQO+l94CqpiQrKW5NABUtUlwQGvdJNvnrGGIKST5WY8gzemsaK6SAryanb9o0pWRqGLbj6WiUHyJ6CnIUW/uGsLEyXXlDs59oym1RL2AgzCZZAdrnTtAN6WlSEC7oIZQbd9WfX94Wfg0+IoM4Dacv8QyoppT5h5bnfWGVOmSc8yY6bAMkP6i7bOYKk00d+nLo0aJ85mbaHGI1YUSQGSEsOwf5uXhJJklar239IIz8RUywSPQRRYZKAkkG7HVj0942YRh8spLnKzaXPX5RtJMtQATmRs++vzjUQLLoUqew59+0KcRBCtXG3PlfraLOTQZhmAGU3dw47CJLHkZZqrvf63vFo+4bgU2o86SkAHLc6noOUG1fBNQLoKFjoWPzh1g03wUBCC4s9hclIzH3ilpJilpezNGVc3XRVEgeeUrrbMn5PBVHUOgOfdXTuIv1awjqOGkKUVSzlBuRcsenIQE9wV/TSuYQC9nOwG799ukfcWry5IcA7Dmdew194H4UqgAUKdngWvSkEsXBJPzPOIHSMaQiSnKk533Oga9m0icVV55mYBmDR8qJpVcsOm0By7aRdFfR18sy7qDpAbm/rpCxc8LKlkg39fTnC2ioZk5eVAKtHa+ukVmD4RVyl5Pw/hpYgrmJzG12zA+V9Omt4dErXVPvvAshAKmVp0i14lwEpKZgSGOpdyL6HrEkJDzT0hmJqhpKLILlLbF9PSC6WQlhY2PmVzvoD059YXUMllJBdieb/AHhsjEpUpf8AW523ZraCNaYokYlkGWSl5yiyRYpCWDqOxa+sC1NKtJEtbKWUmYSkEqKRqXvYc+saMPqJQK1IVL8J383bbf8AeFmNcVIJ/oqIU2XPcMCGsbFt+4i2o+V1RLzKCpgUoPs493DHbSI2uYKKkWjYqcbue0CzVvGGhNLia0pKQAcxf1uHbmxI9Ye0nD6ijxKheQH8g+I9SdE/WCuDMLEsibMHmJAS40c6jlDzGVIUJZzKZWbMFJIIVf3dtdISIXLpESJAIQEKUS25IbXNv37QgnS3DmKPEZpWhlBRIAAzBrAWb+XhHNlEWOkWqm6mXlURBVJXMwV7x9xSnIYwAkRkPUVCDoX5X0j7UVIYJBHW8Dy8ILAs5MEJwVtYuAGYSuyfeBSsgvysYo5OH5fy+sJcVp8i3Gh+u8MGcjGFpdiGOoI+8NZGLoyuU3G36HlB8r/xxULo0VQWhOdiJagQcp0L3+kLv/yNQgjNl6XOnRwH94SgXEsbmzABmUEp0S7etheEq1k6x0CXw7JWkJmImZv7ku3RsuYfUxvk8GU6QAtJUf7iopJ+gbb3hUCYPMzISoj8oMNJ2OIp2QCXsdHSzW9f0gesohIQpNO4ykpGbzB2JYbsIh5tUZiio6m5grpFNjsuaQEanZRynuNQfeGgl9o5LLmt/mGtNjsxKQEqIENCsYPPTcIUNtb/ACjSuhmJ+KxGxj5HoYgSa73jOn5bk2s8ej0RXROH8EVKlMQc6jcp1/49Hdn2Yw/XiYEoiYXmJS2QfClV3AG7bq1PoI9Ho3GaXLmqEtQWMwULps+5F3tsYhcQlMQtJZQ/nrHyPRKoFWKrOpvzEYLnZ9T7x6PRlWBS2hMY5zvHo9AYTDDXhqjCpmZfwpD3/TePR6Ap5uNolrSEynuEqUBcAHUDQ9zAmJV5Cs8vzpF0qVdg2hHOPR6LBnQYmZoJUMyk3VbV9L39o01E0kHnHo9FC6uQ6YW4MkeOkKdnZwHI2diRHo9EFCRlPlJIB/Nrr0tDREs2Uq6QGDc9n+cfY9FoHnLYEkFyCWDneA6HB01M5CVWGVSi55cyxj0ehUVNdV1ICUzFEypYAQGAASGAZhew1MJqvEpi1OVAAW9O149HoK3S6z4QgqNmGzc/nBmI4mtGUMoqAfMSTrtyPfWPR6AWonGY4BN1E30D2eJKXQMtSVO4PO8fY9BDNGDBTMu50v8AURinClpsQPnHo9DB/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5" name="Picture 21" descr="http://www.energy4me.org/images2010/source_co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736" y="1981200"/>
            <a:ext cx="2249424" cy="178308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381000" y="3962400"/>
            <a:ext cx="8229600" cy="521732"/>
            <a:chOff x="457200" y="4495800"/>
            <a:chExt cx="8229600" cy="521732"/>
          </a:xfrm>
        </p:grpSpPr>
        <p:cxnSp>
          <p:nvCxnSpPr>
            <p:cNvPr id="23" name="Straight Connector 22"/>
            <p:cNvCxnSpPr/>
            <p:nvPr/>
          </p:nvCxnSpPr>
          <p:spPr>
            <a:xfrm>
              <a:off x="609600" y="4495800"/>
              <a:ext cx="80772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57200" y="4648200"/>
              <a:ext cx="184731" cy="369332"/>
            </a:xfrm>
            <a:prstGeom prst="rect">
              <a:avLst/>
            </a:prstGeom>
            <a:noFill/>
          </p:spPr>
          <p:txBody>
            <a:bodyPr wrap="none" rtlCol="0">
              <a:spAutoFit/>
            </a:bodyPr>
            <a:lstStyle/>
            <a:p>
              <a:endParaRPr lang="en-US" dirty="0"/>
            </a:p>
          </p:txBody>
        </p:sp>
        <p:sp>
          <p:nvSpPr>
            <p:cNvPr id="25" name="TextBox 24"/>
            <p:cNvSpPr txBox="1"/>
            <p:nvPr/>
          </p:nvSpPr>
          <p:spPr>
            <a:xfrm>
              <a:off x="1981200" y="4572000"/>
              <a:ext cx="652743" cy="369332"/>
            </a:xfrm>
            <a:prstGeom prst="rect">
              <a:avLst/>
            </a:prstGeom>
            <a:noFill/>
          </p:spPr>
          <p:txBody>
            <a:bodyPr wrap="none" rtlCol="0">
              <a:spAutoFit/>
            </a:bodyPr>
            <a:lstStyle/>
            <a:p>
              <a:r>
                <a:rPr lang="en-US" dirty="0" smtClean="0"/>
                <a:t>1800</a:t>
              </a:r>
              <a:endParaRPr lang="en-US" dirty="0"/>
            </a:p>
          </p:txBody>
        </p:sp>
      </p:grpSp>
      <p:sp>
        <p:nvSpPr>
          <p:cNvPr id="26" name="TextBox 25"/>
          <p:cNvSpPr txBox="1"/>
          <p:nvPr/>
        </p:nvSpPr>
        <p:spPr>
          <a:xfrm>
            <a:off x="5943600" y="4038600"/>
            <a:ext cx="652743" cy="369332"/>
          </a:xfrm>
          <a:prstGeom prst="rect">
            <a:avLst/>
          </a:prstGeom>
          <a:noFill/>
        </p:spPr>
        <p:txBody>
          <a:bodyPr wrap="none" rtlCol="0">
            <a:spAutoFit/>
          </a:bodyPr>
          <a:lstStyle/>
          <a:p>
            <a:r>
              <a:rPr lang="en-US" dirty="0" smtClean="0"/>
              <a:t>1850</a:t>
            </a:r>
            <a:endParaRPr lang="en-US" dirty="0"/>
          </a:p>
        </p:txBody>
      </p:sp>
      <p:sp>
        <p:nvSpPr>
          <p:cNvPr id="27" name="TextBox 26"/>
          <p:cNvSpPr txBox="1"/>
          <p:nvPr/>
        </p:nvSpPr>
        <p:spPr>
          <a:xfrm>
            <a:off x="3886200" y="4038600"/>
            <a:ext cx="652743" cy="369332"/>
          </a:xfrm>
          <a:prstGeom prst="rect">
            <a:avLst/>
          </a:prstGeom>
          <a:noFill/>
        </p:spPr>
        <p:txBody>
          <a:bodyPr wrap="none" rtlCol="0">
            <a:spAutoFit/>
          </a:bodyPr>
          <a:lstStyle/>
          <a:p>
            <a:r>
              <a:rPr lang="en-US" dirty="0" smtClean="0"/>
              <a:t>1820</a:t>
            </a:r>
            <a:endParaRPr lang="en-US" dirty="0"/>
          </a:p>
        </p:txBody>
      </p:sp>
      <p:grpSp>
        <p:nvGrpSpPr>
          <p:cNvPr id="2" name="Group 1"/>
          <p:cNvGrpSpPr/>
          <p:nvPr/>
        </p:nvGrpSpPr>
        <p:grpSpPr>
          <a:xfrm>
            <a:off x="2590799" y="4328160"/>
            <a:ext cx="2730867" cy="2270760"/>
            <a:chOff x="2590799" y="4328160"/>
            <a:chExt cx="2730867" cy="2270760"/>
          </a:xfrm>
        </p:grpSpPr>
        <p:pic>
          <p:nvPicPr>
            <p:cNvPr id="1047" name="Picture 23" descr="http://upload.wikimedia.org/wikipedia/commons/thumb/3/3a/Natural_gass_well.JPG/250px-Natural_gass_we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799" y="4709160"/>
              <a:ext cx="2730867" cy="188976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3200400" y="4328160"/>
              <a:ext cx="1675074" cy="369332"/>
            </a:xfrm>
            <a:prstGeom prst="rect">
              <a:avLst/>
            </a:prstGeom>
            <a:noFill/>
          </p:spPr>
          <p:txBody>
            <a:bodyPr wrap="none" rtlCol="0">
              <a:spAutoFit/>
            </a:bodyPr>
            <a:lstStyle/>
            <a:p>
              <a:r>
                <a:rPr lang="en-US" dirty="0" smtClean="0"/>
                <a:t>Natural gas well</a:t>
              </a:r>
              <a:endParaRPr lang="en-US" dirty="0"/>
            </a:p>
          </p:txBody>
        </p:sp>
      </p:grpSp>
      <p:grpSp>
        <p:nvGrpSpPr>
          <p:cNvPr id="3" name="Group 2"/>
          <p:cNvGrpSpPr/>
          <p:nvPr/>
        </p:nvGrpSpPr>
        <p:grpSpPr>
          <a:xfrm>
            <a:off x="6141720" y="1581054"/>
            <a:ext cx="2651760" cy="5276946"/>
            <a:chOff x="6141720" y="1581054"/>
            <a:chExt cx="2651760" cy="5276946"/>
          </a:xfrm>
        </p:grpSpPr>
        <p:pic>
          <p:nvPicPr>
            <p:cNvPr id="1029" name="Picture 5" descr="http://www.priweb.org/ed/pgws/history/pennsylvania/images/tarr_farm_sm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3160" y="4594801"/>
              <a:ext cx="2560320" cy="19793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610544" y="3429000"/>
              <a:ext cx="1588576" cy="369332"/>
            </a:xfrm>
            <a:prstGeom prst="rect">
              <a:avLst/>
            </a:prstGeom>
          </p:spPr>
          <p:txBody>
            <a:bodyPr wrap="none">
              <a:spAutoFit/>
            </a:bodyPr>
            <a:lstStyle/>
            <a:p>
              <a:r>
                <a:rPr lang="en-US" dirty="0"/>
                <a:t>Edwin L. </a:t>
              </a:r>
              <a:r>
                <a:rPr lang="en-US" dirty="0" smtClean="0"/>
                <a:t>Drake</a:t>
              </a:r>
              <a:endParaRPr lang="en-US" dirty="0"/>
            </a:p>
          </p:txBody>
        </p:sp>
        <p:pic>
          <p:nvPicPr>
            <p:cNvPr id="1031" name="Picture 7" descr="http://t3.gstatic.com/images?q=tbn:ANd9GcTjgF7U5tS_A0V7zas5chDNPYAvRPaMernzj87ArpoMrQ0ozfb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5120" y="1581054"/>
              <a:ext cx="1447800" cy="184794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141720" y="6488668"/>
              <a:ext cx="2336281" cy="369332"/>
            </a:xfrm>
            <a:prstGeom prst="rect">
              <a:avLst/>
            </a:prstGeom>
          </p:spPr>
          <p:txBody>
            <a:bodyPr wrap="none">
              <a:spAutoFit/>
            </a:bodyPr>
            <a:lstStyle/>
            <a:p>
              <a:r>
                <a:rPr lang="en-US" dirty="0"/>
                <a:t>Titusville, Pennsylvania</a:t>
              </a:r>
            </a:p>
          </p:txBody>
        </p:sp>
        <p:sp>
          <p:nvSpPr>
            <p:cNvPr id="18" name="TextBox 17"/>
            <p:cNvSpPr txBox="1"/>
            <p:nvPr/>
          </p:nvSpPr>
          <p:spPr>
            <a:xfrm>
              <a:off x="7040880" y="4206240"/>
              <a:ext cx="913583" cy="369332"/>
            </a:xfrm>
            <a:prstGeom prst="rect">
              <a:avLst/>
            </a:prstGeom>
            <a:noFill/>
          </p:spPr>
          <p:txBody>
            <a:bodyPr wrap="none" rtlCol="0">
              <a:spAutoFit/>
            </a:bodyPr>
            <a:lstStyle/>
            <a:p>
              <a:r>
                <a:rPr lang="en-US" dirty="0" smtClean="0"/>
                <a:t>Oil Well</a:t>
              </a:r>
              <a:endParaRPr lang="en-US" dirty="0"/>
            </a:p>
          </p:txBody>
        </p:sp>
      </p:grpSp>
      <p:sp>
        <p:nvSpPr>
          <p:cNvPr id="19" name="TextBox 18"/>
          <p:cNvSpPr txBox="1"/>
          <p:nvPr/>
        </p:nvSpPr>
        <p:spPr>
          <a:xfrm>
            <a:off x="2057400" y="1524000"/>
            <a:ext cx="593432" cy="369332"/>
          </a:xfrm>
          <a:prstGeom prst="rect">
            <a:avLst/>
          </a:prstGeom>
          <a:noFill/>
        </p:spPr>
        <p:txBody>
          <a:bodyPr wrap="none" rtlCol="0">
            <a:spAutoFit/>
          </a:bodyPr>
          <a:lstStyle/>
          <a:p>
            <a:r>
              <a:rPr lang="en-US" dirty="0" smtClean="0"/>
              <a:t>Coal</a:t>
            </a:r>
            <a:endParaRPr lang="en-US" dirty="0"/>
          </a:p>
        </p:txBody>
      </p:sp>
    </p:spTree>
    <p:extLst>
      <p:ext uri="{BB962C8B-B14F-4D97-AF65-F5344CB8AC3E}">
        <p14:creationId xmlns:p14="http://schemas.microsoft.com/office/powerpoint/2010/main" val="363247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
          <p:cNvSpPr>
            <a:spLocks noGrp="1" noChangeArrowheads="1"/>
          </p:cNvSpPr>
          <p:nvPr>
            <p:ph type="title"/>
          </p:nvPr>
        </p:nvSpPr>
        <p:spPr>
          <a:xfrm>
            <a:off x="0" y="0"/>
            <a:ext cx="9250680" cy="1143000"/>
          </a:xfrm>
          <a:solidFill>
            <a:srgbClr val="003300"/>
          </a:solidFill>
        </p:spPr>
        <p:txBody>
          <a:bodyPr rIns="132080"/>
          <a:lstStyle/>
          <a:p>
            <a:pPr eaLnBrk="1" hangingPunct="1"/>
            <a:r>
              <a:rPr lang="en-US" altLang="en-US" smtClean="0">
                <a:solidFill>
                  <a:srgbClr val="FFFF00"/>
                </a:solidFill>
                <a:latin typeface="Helvetica Neue" pitchFamily="-1" charset="0"/>
                <a:sym typeface="Helvetica Neue" pitchFamily="-1" charset="0"/>
              </a:rPr>
              <a:t>World Energy Consumption</a:t>
            </a:r>
          </a:p>
        </p:txBody>
      </p:sp>
      <p:pic>
        <p:nvPicPr>
          <p:cNvPr id="69635" name="Picture 2"/>
          <p:cNvPicPr>
            <a:picLocks noChangeArrowheads="1"/>
          </p:cNvPicPr>
          <p:nvPr/>
        </p:nvPicPr>
        <p:blipFill>
          <a:blip r:embed="rId2">
            <a:extLst>
              <a:ext uri="{28A0092B-C50C-407E-A947-70E740481C1C}">
                <a14:useLocalDpi xmlns:a14="http://schemas.microsoft.com/office/drawing/2010/main" val="0"/>
              </a:ext>
            </a:extLst>
          </a:blip>
          <a:srcRect t="15912"/>
          <a:stretch>
            <a:fillRect/>
          </a:stretch>
        </p:blipFill>
        <p:spPr bwMode="auto">
          <a:xfrm>
            <a:off x="0" y="1716088"/>
            <a:ext cx="4340225" cy="304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Line 3"/>
          <p:cNvSpPr>
            <a:spLocks noChangeShapeType="1"/>
          </p:cNvSpPr>
          <p:nvPr/>
        </p:nvSpPr>
        <p:spPr bwMode="auto">
          <a:xfrm rot="10800000" flipH="1">
            <a:off x="698500" y="3165475"/>
            <a:ext cx="3384550" cy="127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9637" name="Rectangle 4"/>
          <p:cNvSpPr>
            <a:spLocks/>
          </p:cNvSpPr>
          <p:nvPr/>
        </p:nvSpPr>
        <p:spPr bwMode="auto">
          <a:xfrm>
            <a:off x="2444750" y="2836863"/>
            <a:ext cx="1333500" cy="246062"/>
          </a:xfrm>
          <a:prstGeom prst="rect">
            <a:avLst/>
          </a:prstGeom>
          <a:solidFill>
            <a:srgbClr val="FFFA8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sz="1600">
                <a:solidFill>
                  <a:schemeClr val="tx1"/>
                </a:solidFill>
                <a:latin typeface="Helvetica Neue" pitchFamily="-1" charset="0"/>
                <a:sym typeface="Helvetica Neue" pitchFamily="-1" charset="0"/>
              </a:rPr>
              <a:t>13 TW (2000)</a:t>
            </a:r>
          </a:p>
        </p:txBody>
      </p:sp>
      <p:sp>
        <p:nvSpPr>
          <p:cNvPr id="69641" name="Rectangle 17"/>
          <p:cNvSpPr>
            <a:spLocks/>
          </p:cNvSpPr>
          <p:nvPr/>
        </p:nvSpPr>
        <p:spPr bwMode="auto">
          <a:xfrm>
            <a:off x="604838" y="4940300"/>
            <a:ext cx="38131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 $7.5 Trillion/yr   @ $0.05/KWH</a:t>
            </a:r>
          </a:p>
          <a:p>
            <a:pPr eaLnBrk="1" hangingPunct="1"/>
            <a:r>
              <a:rPr lang="en-US" altLang="en-US">
                <a:solidFill>
                  <a:schemeClr val="tx1"/>
                </a:solidFill>
                <a:latin typeface="Helvetica Neue" pitchFamily="-1" charset="0"/>
                <a:sym typeface="Helvetica Neue" pitchFamily="-1" charset="0"/>
              </a:rPr>
              <a:t>US expenditure: $3.7 Trillion/yr 2012</a:t>
            </a:r>
          </a:p>
        </p:txBody>
      </p:sp>
      <p:grpSp>
        <p:nvGrpSpPr>
          <p:cNvPr id="69643" name="Group 9"/>
          <p:cNvGrpSpPr>
            <a:grpSpLocks/>
          </p:cNvGrpSpPr>
          <p:nvPr/>
        </p:nvGrpSpPr>
        <p:grpSpPr bwMode="auto">
          <a:xfrm>
            <a:off x="726758" y="1828800"/>
            <a:ext cx="3506788" cy="785814"/>
            <a:chOff x="0" y="-144"/>
            <a:chExt cx="2209" cy="495"/>
          </a:xfrm>
        </p:grpSpPr>
        <p:sp>
          <p:nvSpPr>
            <p:cNvPr id="69645" name="Line 6"/>
            <p:cNvSpPr>
              <a:spLocks noChangeShapeType="1"/>
            </p:cNvSpPr>
            <p:nvPr/>
          </p:nvSpPr>
          <p:spPr bwMode="auto">
            <a:xfrm rot="10800000" flipH="1">
              <a:off x="0" y="343"/>
              <a:ext cx="2132" cy="8"/>
            </a:xfrm>
            <a:prstGeom prst="line">
              <a:avLst/>
            </a:prstGeom>
            <a:noFill/>
            <a:ln w="25400">
              <a:solidFill>
                <a:srgbClr val="D7292D"/>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9646" name="Rectangle 7"/>
            <p:cNvSpPr>
              <a:spLocks/>
            </p:cNvSpPr>
            <p:nvPr/>
          </p:nvSpPr>
          <p:spPr bwMode="auto">
            <a:xfrm>
              <a:off x="1369" y="148"/>
              <a:ext cx="840" cy="155"/>
            </a:xfrm>
            <a:prstGeom prst="rect">
              <a:avLst/>
            </a:prstGeom>
            <a:solidFill>
              <a:srgbClr val="FFFA83"/>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sz="1600" dirty="0" smtClean="0">
                  <a:solidFill>
                    <a:schemeClr val="tx1"/>
                  </a:solidFill>
                </a:rPr>
                <a:t>18 </a:t>
              </a:r>
              <a:r>
                <a:rPr lang="en-US" altLang="en-US" sz="1600" dirty="0">
                  <a:solidFill>
                    <a:schemeClr val="tx1"/>
                  </a:solidFill>
                </a:rPr>
                <a:t>TW (</a:t>
              </a:r>
              <a:r>
                <a:rPr lang="en-US" altLang="en-US" sz="1600" dirty="0" smtClean="0">
                  <a:solidFill>
                    <a:schemeClr val="tx1"/>
                  </a:solidFill>
                </a:rPr>
                <a:t>2015)</a:t>
              </a:r>
              <a:endParaRPr lang="en-US" altLang="en-US" sz="1600" dirty="0">
                <a:solidFill>
                  <a:schemeClr val="tx1"/>
                </a:solidFill>
              </a:endParaRPr>
            </a:p>
          </p:txBody>
        </p:sp>
        <p:sp>
          <p:nvSpPr>
            <p:cNvPr id="69647" name="AutoShape 8"/>
            <p:cNvSpPr>
              <a:spLocks/>
            </p:cNvSpPr>
            <p:nvPr/>
          </p:nvSpPr>
          <p:spPr bwMode="auto">
            <a:xfrm>
              <a:off x="957" y="-144"/>
              <a:ext cx="214" cy="41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0" y="15978"/>
                  </a:moveTo>
                  <a:lnTo>
                    <a:pt x="5400" y="15978"/>
                  </a:lnTo>
                  <a:lnTo>
                    <a:pt x="5400" y="0"/>
                  </a:lnTo>
                  <a:lnTo>
                    <a:pt x="16200" y="0"/>
                  </a:lnTo>
                  <a:lnTo>
                    <a:pt x="16200" y="15978"/>
                  </a:lnTo>
                  <a:lnTo>
                    <a:pt x="21600" y="15978"/>
                  </a:lnTo>
                  <a:lnTo>
                    <a:pt x="10800" y="21600"/>
                  </a:lnTo>
                  <a:lnTo>
                    <a:pt x="0" y="15978"/>
                  </a:lnTo>
                  <a:close/>
                  <a:moveTo>
                    <a:pt x="0" y="15978"/>
                  </a:moveTo>
                </a:path>
              </a:pathLst>
            </a:custGeom>
            <a:solidFill>
              <a:srgbClr val="D7292D"/>
            </a:solidFill>
            <a:ln w="25400">
              <a:solidFill>
                <a:srgbClr val="D7292D"/>
              </a:solidFill>
              <a:miter lim="800000"/>
              <a:headEnd/>
              <a:tailEnd/>
            </a:ln>
          </p:spPr>
          <p:txBody>
            <a:bodyPr lIns="0" tIns="0" rIns="0" bIns="0"/>
            <a:lstStyle/>
            <a:p>
              <a:endParaRPr lang="en-US"/>
            </a:p>
          </p:txBody>
        </p:sp>
      </p:grpSp>
      <p:sp>
        <p:nvSpPr>
          <p:cNvPr id="26" name="TextBox 25"/>
          <p:cNvSpPr txBox="1"/>
          <p:nvPr/>
        </p:nvSpPr>
        <p:spPr>
          <a:xfrm>
            <a:off x="30480" y="3017520"/>
            <a:ext cx="646331" cy="369332"/>
          </a:xfrm>
          <a:prstGeom prst="rect">
            <a:avLst/>
          </a:prstGeom>
          <a:solidFill>
            <a:schemeClr val="bg1"/>
          </a:solidFill>
        </p:spPr>
        <p:txBody>
          <a:bodyPr wrap="none" rtlCol="0">
            <a:spAutoFit/>
          </a:bodyPr>
          <a:lstStyle/>
          <a:p>
            <a:r>
              <a:rPr lang="en-US" dirty="0" smtClean="0"/>
              <a:t>13.3 </a:t>
            </a:r>
            <a:endParaRPr lang="en-US" dirty="0"/>
          </a:p>
        </p:txBody>
      </p:sp>
      <p:sp>
        <p:nvSpPr>
          <p:cNvPr id="27" name="TextBox 26"/>
          <p:cNvSpPr txBox="1"/>
          <p:nvPr/>
        </p:nvSpPr>
        <p:spPr>
          <a:xfrm>
            <a:off x="106680" y="3627120"/>
            <a:ext cx="529312" cy="369332"/>
          </a:xfrm>
          <a:prstGeom prst="rect">
            <a:avLst/>
          </a:prstGeom>
          <a:solidFill>
            <a:schemeClr val="bg1"/>
          </a:solidFill>
        </p:spPr>
        <p:txBody>
          <a:bodyPr wrap="none" rtlCol="0">
            <a:spAutoFit/>
          </a:bodyPr>
          <a:lstStyle/>
          <a:p>
            <a:r>
              <a:rPr lang="en-US" dirty="0" smtClean="0"/>
              <a:t>6.6 </a:t>
            </a:r>
            <a:endParaRPr lang="en-US" dirty="0"/>
          </a:p>
        </p:txBody>
      </p:sp>
      <p:sp>
        <p:nvSpPr>
          <p:cNvPr id="28" name="TextBox 27"/>
          <p:cNvSpPr txBox="1"/>
          <p:nvPr/>
        </p:nvSpPr>
        <p:spPr>
          <a:xfrm>
            <a:off x="121920" y="2377440"/>
            <a:ext cx="418704" cy="369332"/>
          </a:xfrm>
          <a:prstGeom prst="rect">
            <a:avLst/>
          </a:prstGeom>
          <a:solidFill>
            <a:schemeClr val="bg1"/>
          </a:solidFill>
        </p:spPr>
        <p:txBody>
          <a:bodyPr wrap="none" rtlCol="0">
            <a:spAutoFit/>
          </a:bodyPr>
          <a:lstStyle/>
          <a:p>
            <a:r>
              <a:rPr lang="en-US" dirty="0" smtClean="0"/>
              <a:t>20</a:t>
            </a:r>
            <a:endParaRPr lang="en-US" dirty="0"/>
          </a:p>
        </p:txBody>
      </p:sp>
      <p:sp>
        <p:nvSpPr>
          <p:cNvPr id="29" name="TextBox 28"/>
          <p:cNvSpPr txBox="1"/>
          <p:nvPr/>
        </p:nvSpPr>
        <p:spPr>
          <a:xfrm>
            <a:off x="0" y="1661160"/>
            <a:ext cx="593432" cy="369332"/>
          </a:xfrm>
          <a:prstGeom prst="rect">
            <a:avLst/>
          </a:prstGeom>
          <a:solidFill>
            <a:schemeClr val="bg1"/>
          </a:solidFill>
        </p:spPr>
        <p:txBody>
          <a:bodyPr wrap="none" rtlCol="0">
            <a:spAutoFit/>
          </a:bodyPr>
          <a:lstStyle/>
          <a:p>
            <a:r>
              <a:rPr lang="en-US" dirty="0" smtClean="0"/>
              <a:t>26.6</a:t>
            </a:r>
            <a:endParaRPr lang="en-US" dirty="0"/>
          </a:p>
        </p:txBody>
      </p:sp>
      <p:sp>
        <p:nvSpPr>
          <p:cNvPr id="5" name="TextBox 4"/>
          <p:cNvSpPr txBox="1"/>
          <p:nvPr/>
        </p:nvSpPr>
        <p:spPr>
          <a:xfrm>
            <a:off x="0" y="1295400"/>
            <a:ext cx="502061" cy="369332"/>
          </a:xfrm>
          <a:prstGeom prst="rect">
            <a:avLst/>
          </a:prstGeom>
          <a:noFill/>
        </p:spPr>
        <p:txBody>
          <a:bodyPr wrap="none" rtlCol="0">
            <a:spAutoFit/>
          </a:bodyPr>
          <a:lstStyle/>
          <a:p>
            <a:r>
              <a:rPr lang="en-US" dirty="0" smtClean="0"/>
              <a:t>TW</a:t>
            </a:r>
            <a:endParaRPr lang="en-US" dirty="0"/>
          </a:p>
        </p:txBody>
      </p:sp>
      <p:sp>
        <p:nvSpPr>
          <p:cNvPr id="30" name="Rectangle 5"/>
          <p:cNvSpPr>
            <a:spLocks/>
          </p:cNvSpPr>
          <p:nvPr/>
        </p:nvSpPr>
        <p:spPr bwMode="auto">
          <a:xfrm>
            <a:off x="1391920" y="1214754"/>
            <a:ext cx="211328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dirty="0" smtClean="0">
                <a:solidFill>
                  <a:schemeClr val="tx1"/>
                </a:solidFill>
                <a:latin typeface="Helvetica Neue" pitchFamily="-1" charset="0"/>
                <a:sym typeface="Helvetica Neue" pitchFamily="-1" charset="0"/>
              </a:rPr>
              <a:t>1 </a:t>
            </a:r>
            <a:r>
              <a:rPr lang="en-US" altLang="en-US" dirty="0">
                <a:solidFill>
                  <a:schemeClr val="tx1"/>
                </a:solidFill>
                <a:latin typeface="Helvetica Neue" pitchFamily="-1" charset="0"/>
                <a:sym typeface="Helvetica Neue" pitchFamily="-1" charset="0"/>
              </a:rPr>
              <a:t>TW =10</a:t>
            </a:r>
            <a:r>
              <a:rPr lang="en-US" altLang="en-US" baseline="30000" dirty="0">
                <a:solidFill>
                  <a:schemeClr val="tx1"/>
                </a:solidFill>
                <a:latin typeface="Helvetica Neue" pitchFamily="-1" charset="0"/>
                <a:sym typeface="Helvetica Neue" pitchFamily="-1" charset="0"/>
              </a:rPr>
              <a:t>12 </a:t>
            </a:r>
            <a:r>
              <a:rPr lang="en-US" altLang="en-US" dirty="0">
                <a:solidFill>
                  <a:schemeClr val="tx1"/>
                </a:solidFill>
                <a:latin typeface="Helvetica Neue" pitchFamily="-1" charset="0"/>
                <a:sym typeface="Helvetica Neue" pitchFamily="-1" charset="0"/>
              </a:rPr>
              <a:t>W</a:t>
            </a:r>
          </a:p>
        </p:txBody>
      </p:sp>
      <p:sp>
        <p:nvSpPr>
          <p:cNvPr id="20" name="TextBox 19"/>
          <p:cNvSpPr txBox="1"/>
          <p:nvPr/>
        </p:nvSpPr>
        <p:spPr>
          <a:xfrm>
            <a:off x="4183134" y="6363431"/>
            <a:ext cx="4596180" cy="369332"/>
          </a:xfrm>
          <a:prstGeom prst="rect">
            <a:avLst/>
          </a:prstGeom>
          <a:noFill/>
        </p:spPr>
        <p:txBody>
          <a:bodyPr wrap="none" rtlCol="0">
            <a:spAutoFit/>
          </a:bodyPr>
          <a:lstStyle/>
          <a:p>
            <a:r>
              <a:rPr lang="en-US" dirty="0" smtClean="0"/>
              <a:t>Data from </a:t>
            </a:r>
            <a:r>
              <a:rPr lang="en-US" dirty="0"/>
              <a:t>IEA (2014), "World energy balances"</a:t>
            </a:r>
          </a:p>
        </p:txBody>
      </p:sp>
      <p:grpSp>
        <p:nvGrpSpPr>
          <p:cNvPr id="31" name="Group 30"/>
          <p:cNvGrpSpPr/>
          <p:nvPr/>
        </p:nvGrpSpPr>
        <p:grpSpPr>
          <a:xfrm>
            <a:off x="4690078" y="1911478"/>
            <a:ext cx="4316762" cy="3322796"/>
            <a:chOff x="4444333" y="2081927"/>
            <a:chExt cx="3919553" cy="2954397"/>
          </a:xfrm>
        </p:grpSpPr>
        <p:pic>
          <p:nvPicPr>
            <p:cNvPr id="32" name="Picture 31" descr="螢幕快照 2017-02-01 上午11.20.21.png"/>
            <p:cNvPicPr>
              <a:picLocks noChangeAspect="1"/>
            </p:cNvPicPr>
            <p:nvPr/>
          </p:nvPicPr>
          <p:blipFill rotWithShape="1">
            <a:blip r:embed="rId3">
              <a:extLst>
                <a:ext uri="{28A0092B-C50C-407E-A947-70E740481C1C}">
                  <a14:useLocalDpi xmlns:a14="http://schemas.microsoft.com/office/drawing/2010/main" val="0"/>
                </a:ext>
              </a:extLst>
            </a:blip>
            <a:srcRect l="-2" r="33773"/>
            <a:stretch/>
          </p:blipFill>
          <p:spPr>
            <a:xfrm>
              <a:off x="4444333" y="2081927"/>
              <a:ext cx="3017520" cy="2756535"/>
            </a:xfrm>
            <a:prstGeom prst="rect">
              <a:avLst/>
            </a:prstGeom>
          </p:spPr>
        </p:pic>
        <p:sp>
          <p:nvSpPr>
            <p:cNvPr id="33" name="TextBox 32"/>
            <p:cNvSpPr txBox="1"/>
            <p:nvPr/>
          </p:nvSpPr>
          <p:spPr>
            <a:xfrm>
              <a:off x="6412230" y="3233897"/>
              <a:ext cx="357790" cy="276999"/>
            </a:xfrm>
            <a:prstGeom prst="rect">
              <a:avLst/>
            </a:prstGeom>
            <a:noFill/>
          </p:spPr>
          <p:txBody>
            <a:bodyPr wrap="none" rtlCol="0">
              <a:spAutoFit/>
            </a:bodyPr>
            <a:lstStyle/>
            <a:p>
              <a:r>
                <a:rPr lang="en-US" sz="1200" dirty="0" smtClean="0">
                  <a:solidFill>
                    <a:schemeClr val="bg1"/>
                  </a:solidFill>
                </a:rPr>
                <a:t>Oil</a:t>
              </a:r>
              <a:endParaRPr lang="en-US" sz="1200" dirty="0">
                <a:solidFill>
                  <a:schemeClr val="bg1"/>
                </a:solidFill>
              </a:endParaRPr>
            </a:p>
          </p:txBody>
        </p:sp>
        <p:sp>
          <p:nvSpPr>
            <p:cNvPr id="34" name="TextBox 33"/>
            <p:cNvSpPr txBox="1"/>
            <p:nvPr/>
          </p:nvSpPr>
          <p:spPr>
            <a:xfrm>
              <a:off x="5057775" y="3026975"/>
              <a:ext cx="937260" cy="276999"/>
            </a:xfrm>
            <a:prstGeom prst="rect">
              <a:avLst/>
            </a:prstGeom>
            <a:noFill/>
          </p:spPr>
          <p:txBody>
            <a:bodyPr wrap="square" rtlCol="0">
              <a:spAutoFit/>
            </a:bodyPr>
            <a:lstStyle/>
            <a:p>
              <a:r>
                <a:rPr lang="en-US" sz="1200" dirty="0" smtClean="0">
                  <a:solidFill>
                    <a:schemeClr val="bg1"/>
                  </a:solidFill>
                </a:rPr>
                <a:t>Natural gas</a:t>
              </a:r>
              <a:endParaRPr lang="en-US" sz="1200" dirty="0">
                <a:solidFill>
                  <a:schemeClr val="bg1"/>
                </a:solidFill>
              </a:endParaRPr>
            </a:p>
          </p:txBody>
        </p:sp>
        <p:sp>
          <p:nvSpPr>
            <p:cNvPr id="35" name="TextBox 34"/>
            <p:cNvSpPr txBox="1"/>
            <p:nvPr/>
          </p:nvSpPr>
          <p:spPr>
            <a:xfrm>
              <a:off x="5216287" y="4275477"/>
              <a:ext cx="457176" cy="276999"/>
            </a:xfrm>
            <a:prstGeom prst="rect">
              <a:avLst/>
            </a:prstGeom>
            <a:noFill/>
          </p:spPr>
          <p:txBody>
            <a:bodyPr wrap="none" rtlCol="0">
              <a:spAutoFit/>
            </a:bodyPr>
            <a:lstStyle/>
            <a:p>
              <a:r>
                <a:rPr lang="en-US" sz="1200" dirty="0" smtClean="0">
                  <a:solidFill>
                    <a:schemeClr val="bg1"/>
                  </a:solidFill>
                </a:rPr>
                <a:t>Coal</a:t>
              </a:r>
              <a:endParaRPr lang="en-US" sz="1200" dirty="0">
                <a:solidFill>
                  <a:schemeClr val="bg1"/>
                </a:solidFill>
              </a:endParaRPr>
            </a:p>
          </p:txBody>
        </p:sp>
        <p:sp>
          <p:nvSpPr>
            <p:cNvPr id="36" name="TextBox 35"/>
            <p:cNvSpPr txBox="1"/>
            <p:nvPr/>
          </p:nvSpPr>
          <p:spPr>
            <a:xfrm>
              <a:off x="6023610" y="3861554"/>
              <a:ext cx="553037" cy="461665"/>
            </a:xfrm>
            <a:prstGeom prst="rect">
              <a:avLst/>
            </a:prstGeom>
            <a:noFill/>
          </p:spPr>
          <p:txBody>
            <a:bodyPr wrap="none" rtlCol="0">
              <a:spAutoFit/>
            </a:bodyPr>
            <a:lstStyle/>
            <a:p>
              <a:r>
                <a:rPr lang="en-US" sz="1200" dirty="0" smtClean="0">
                  <a:solidFill>
                    <a:schemeClr val="bg1"/>
                  </a:solidFill>
                </a:rPr>
                <a:t>Bio/</a:t>
              </a:r>
            </a:p>
            <a:p>
              <a:r>
                <a:rPr lang="en-US" sz="1200" dirty="0" smtClean="0">
                  <a:solidFill>
                    <a:schemeClr val="bg1"/>
                  </a:solidFill>
                </a:rPr>
                <a:t>waste</a:t>
              </a:r>
              <a:endParaRPr lang="en-US" sz="1200" dirty="0">
                <a:solidFill>
                  <a:schemeClr val="bg1"/>
                </a:solidFill>
              </a:endParaRPr>
            </a:p>
          </p:txBody>
        </p:sp>
        <p:sp>
          <p:nvSpPr>
            <p:cNvPr id="37" name="TextBox 36"/>
            <p:cNvSpPr txBox="1"/>
            <p:nvPr/>
          </p:nvSpPr>
          <p:spPr>
            <a:xfrm>
              <a:off x="5857591" y="4759325"/>
              <a:ext cx="668773" cy="276999"/>
            </a:xfrm>
            <a:prstGeom prst="rect">
              <a:avLst/>
            </a:prstGeom>
            <a:noFill/>
          </p:spPr>
          <p:txBody>
            <a:bodyPr wrap="none" rtlCol="0">
              <a:spAutoFit/>
            </a:bodyPr>
            <a:lstStyle/>
            <a:p>
              <a:r>
                <a:rPr lang="en-US" sz="1200" dirty="0" smtClean="0"/>
                <a:t>Nuclear</a:t>
              </a:r>
              <a:endParaRPr lang="en-US" sz="1200" dirty="0"/>
            </a:p>
          </p:txBody>
        </p:sp>
        <p:sp>
          <p:nvSpPr>
            <p:cNvPr id="38" name="TextBox 37"/>
            <p:cNvSpPr txBox="1"/>
            <p:nvPr/>
          </p:nvSpPr>
          <p:spPr>
            <a:xfrm>
              <a:off x="7183755" y="4233912"/>
              <a:ext cx="1180131" cy="461665"/>
            </a:xfrm>
            <a:prstGeom prst="rect">
              <a:avLst/>
            </a:prstGeom>
            <a:noFill/>
          </p:spPr>
          <p:txBody>
            <a:bodyPr wrap="none" rtlCol="0">
              <a:spAutoFit/>
            </a:bodyPr>
            <a:lstStyle/>
            <a:p>
              <a:r>
                <a:rPr lang="en-US" sz="1200" dirty="0" smtClean="0"/>
                <a:t>Hydro</a:t>
              </a:r>
            </a:p>
            <a:p>
              <a:r>
                <a:rPr lang="en-US" sz="1200" dirty="0" smtClean="0"/>
                <a:t>Solar/wind/Geo</a:t>
              </a:r>
            </a:p>
          </p:txBody>
        </p:sp>
      </p:grpSp>
    </p:spTree>
    <p:extLst>
      <p:ext uri="{BB962C8B-B14F-4D97-AF65-F5344CB8AC3E}">
        <p14:creationId xmlns:p14="http://schemas.microsoft.com/office/powerpoint/2010/main" val="3734454625"/>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A8AC2D-69A8-344A-B720-964A903A27B4}" type="slidenum">
              <a:rPr lang="en-US" smtClean="0"/>
              <a:t>10</a:t>
            </a:fld>
            <a:endParaRPr lang="en-US"/>
          </a:p>
        </p:txBody>
      </p:sp>
      <p:pic>
        <p:nvPicPr>
          <p:cNvPr id="5" name="Picture 4"/>
          <p:cNvPicPr>
            <a:picLocks noChangeAspect="1"/>
          </p:cNvPicPr>
          <p:nvPr/>
        </p:nvPicPr>
        <p:blipFill>
          <a:blip r:embed="rId2"/>
          <a:stretch>
            <a:fillRect/>
          </a:stretch>
        </p:blipFill>
        <p:spPr>
          <a:xfrm>
            <a:off x="245660" y="894524"/>
            <a:ext cx="8385134" cy="5355061"/>
          </a:xfrm>
          <a:prstGeom prst="rect">
            <a:avLst/>
          </a:prstGeom>
        </p:spPr>
      </p:pic>
    </p:spTree>
    <p:extLst>
      <p:ext uri="{BB962C8B-B14F-4D97-AF65-F5344CB8AC3E}">
        <p14:creationId xmlns:p14="http://schemas.microsoft.com/office/powerpoint/2010/main" val="1615372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0480" y="0"/>
            <a:ext cx="9174480" cy="1055914"/>
          </a:xfrm>
          <a:prstGeom prst="rect">
            <a:avLst/>
          </a:prstGeom>
          <a:solidFill>
            <a:srgbClr val="0033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rgbClr val="FFFF00"/>
                </a:solidFill>
              </a:rPr>
              <a:t>CO</a:t>
            </a:r>
            <a:r>
              <a:rPr lang="en-US" sz="3600" baseline="-25000" dirty="0" smtClean="0">
                <a:solidFill>
                  <a:srgbClr val="FFFF00"/>
                </a:solidFill>
              </a:rPr>
              <a:t>2</a:t>
            </a:r>
            <a:r>
              <a:rPr lang="en-US" sz="3600" dirty="0" smtClean="0">
                <a:solidFill>
                  <a:srgbClr val="FFFF00"/>
                </a:solidFill>
              </a:rPr>
              <a:t> accumulation becomes a major concern</a:t>
            </a:r>
          </a:p>
        </p:txBody>
      </p:sp>
      <p:sp>
        <p:nvSpPr>
          <p:cNvPr id="3" name="Slide Number Placeholder 2"/>
          <p:cNvSpPr>
            <a:spLocks noGrp="1"/>
          </p:cNvSpPr>
          <p:nvPr>
            <p:ph type="sldNum" sz="quarter" idx="12"/>
          </p:nvPr>
        </p:nvSpPr>
        <p:spPr/>
        <p:txBody>
          <a:bodyPr/>
          <a:lstStyle/>
          <a:p>
            <a:fld id="{A7FC67A1-6832-4C20-BB86-75EF343ECF1F}" type="slidenum">
              <a:rPr lang="en-US" smtClean="0"/>
              <a:t>11</a:t>
            </a:fld>
            <a:endParaRPr lang="en-US"/>
          </a:p>
        </p:txBody>
      </p:sp>
      <p:pic>
        <p:nvPicPr>
          <p:cNvPr id="7" name="Picture 6"/>
          <p:cNvPicPr>
            <a:picLocks noChangeAspect="1"/>
          </p:cNvPicPr>
          <p:nvPr/>
        </p:nvPicPr>
        <p:blipFill rotWithShape="1">
          <a:blip r:embed="rId3"/>
          <a:srcRect l="-183" t="12084" r="1347" b="371"/>
          <a:stretch/>
        </p:blipFill>
        <p:spPr>
          <a:xfrm>
            <a:off x="20955" y="1092834"/>
            <a:ext cx="9037320" cy="5753736"/>
          </a:xfrm>
          <a:prstGeom prst="rect">
            <a:avLst/>
          </a:prstGeom>
        </p:spPr>
      </p:pic>
    </p:spTree>
    <p:extLst>
      <p:ext uri="{BB962C8B-B14F-4D97-AF65-F5344CB8AC3E}">
        <p14:creationId xmlns:p14="http://schemas.microsoft.com/office/powerpoint/2010/main" val="4084167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3300"/>
          </a:solidFill>
        </p:spPr>
        <p:txBody>
          <a:bodyPr/>
          <a:lstStyle/>
          <a:p>
            <a:r>
              <a:rPr lang="en-US" dirty="0" smtClean="0">
                <a:solidFill>
                  <a:srgbClr val="FFFF00"/>
                </a:solidFill>
              </a:rPr>
              <a:t>Receding Glaciers</a:t>
            </a:r>
            <a:endParaRPr lang="en-US" dirty="0">
              <a:solidFill>
                <a:srgbClr val="FFFF00"/>
              </a:solidFill>
            </a:endParaRPr>
          </a:p>
        </p:txBody>
      </p:sp>
      <p:pic>
        <p:nvPicPr>
          <p:cNvPr id="12290" name="Picture 2" descr="Tibe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615" y="3037192"/>
            <a:ext cx="4138601" cy="270828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Tibe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3295" y="3017520"/>
            <a:ext cx="4041561" cy="26365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109672" y="2147054"/>
            <a:ext cx="3199402" cy="461665"/>
          </a:xfrm>
          <a:prstGeom prst="rect">
            <a:avLst/>
          </a:prstGeom>
        </p:spPr>
        <p:txBody>
          <a:bodyPr wrap="none">
            <a:spAutoFit/>
          </a:bodyPr>
          <a:lstStyle/>
          <a:p>
            <a:r>
              <a:rPr lang="en-US" sz="2400" dirty="0" err="1"/>
              <a:t>Kyetrak</a:t>
            </a:r>
            <a:r>
              <a:rPr lang="en-US" sz="2400" dirty="0"/>
              <a:t> Glacier in Tibet </a:t>
            </a:r>
            <a:r>
              <a:rPr lang="en-US" sz="2400" dirty="0" smtClean="0"/>
              <a:t> </a:t>
            </a:r>
            <a:endParaRPr lang="en-US" sz="2400" dirty="0"/>
          </a:p>
        </p:txBody>
      </p:sp>
      <p:sp>
        <p:nvSpPr>
          <p:cNvPr id="6" name="TextBox 5"/>
          <p:cNvSpPr txBox="1"/>
          <p:nvPr/>
        </p:nvSpPr>
        <p:spPr>
          <a:xfrm>
            <a:off x="2164080" y="2590800"/>
            <a:ext cx="652743" cy="369332"/>
          </a:xfrm>
          <a:prstGeom prst="rect">
            <a:avLst/>
          </a:prstGeom>
          <a:noFill/>
        </p:spPr>
        <p:txBody>
          <a:bodyPr wrap="none" rtlCol="0">
            <a:spAutoFit/>
          </a:bodyPr>
          <a:lstStyle/>
          <a:p>
            <a:r>
              <a:rPr lang="en-US" dirty="0" smtClean="0"/>
              <a:t>1921</a:t>
            </a:r>
            <a:endParaRPr lang="en-US" dirty="0"/>
          </a:p>
        </p:txBody>
      </p:sp>
      <p:sp>
        <p:nvSpPr>
          <p:cNvPr id="7" name="Rectangle 6"/>
          <p:cNvSpPr/>
          <p:nvPr/>
        </p:nvSpPr>
        <p:spPr>
          <a:xfrm>
            <a:off x="6394468" y="2589014"/>
            <a:ext cx="652743" cy="369332"/>
          </a:xfrm>
          <a:prstGeom prst="rect">
            <a:avLst/>
          </a:prstGeom>
        </p:spPr>
        <p:txBody>
          <a:bodyPr wrap="none">
            <a:spAutoFit/>
          </a:bodyPr>
          <a:lstStyle/>
          <a:p>
            <a:r>
              <a:rPr lang="en-US" dirty="0"/>
              <a:t>2009</a:t>
            </a:r>
          </a:p>
        </p:txBody>
      </p:sp>
    </p:spTree>
    <p:extLst>
      <p:ext uri="{BB962C8B-B14F-4D97-AF65-F5344CB8AC3E}">
        <p14:creationId xmlns:p14="http://schemas.microsoft.com/office/powerpoint/2010/main" val="2002442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p:cNvGrpSpPr/>
          <p:nvPr/>
        </p:nvGrpSpPr>
        <p:grpSpPr>
          <a:xfrm>
            <a:off x="4491937" y="3691949"/>
            <a:ext cx="3944492" cy="2678043"/>
            <a:chOff x="0" y="0"/>
            <a:chExt cx="9144000" cy="6858000"/>
          </a:xfrm>
          <a:noFill/>
        </p:grpSpPr>
        <p:pic>
          <p:nvPicPr>
            <p:cNvPr id="9"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pic>
        <p:sp>
          <p:nvSpPr>
            <p:cNvPr id="10" name="Text Box 2"/>
            <p:cNvSpPr txBox="1">
              <a:spLocks noChangeArrowheads="1"/>
            </p:cNvSpPr>
            <p:nvPr/>
          </p:nvSpPr>
          <p:spPr bwMode="auto">
            <a:xfrm>
              <a:off x="3581401" y="3098878"/>
              <a:ext cx="5562599" cy="27918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gn="l"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1pPr>
              <a:lvl2pPr marL="37931725" indent="-37474525" algn="l"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9pPr>
            </a:lstStyle>
            <a:p>
              <a:pPr algn="r" eaLnBrk="1" hangingPunct="1">
                <a:spcBef>
                  <a:spcPts val="1500"/>
                </a:spcBef>
              </a:pPr>
              <a:r>
                <a:rPr lang="en-US" altLang="zh-TW" sz="1200" b="1" dirty="0">
                  <a:solidFill>
                    <a:srgbClr val="FFFFFF"/>
                  </a:solidFill>
                </a:rPr>
                <a:t>PEDERSEN GLACIER, AK 2005</a:t>
              </a:r>
            </a:p>
          </p:txBody>
        </p:sp>
      </p:grpSp>
      <p:grpSp>
        <p:nvGrpSpPr>
          <p:cNvPr id="2" name="群組 1"/>
          <p:cNvGrpSpPr/>
          <p:nvPr/>
        </p:nvGrpSpPr>
        <p:grpSpPr>
          <a:xfrm>
            <a:off x="4657341" y="983512"/>
            <a:ext cx="3880603" cy="2416628"/>
            <a:chOff x="0" y="0"/>
            <a:chExt cx="5460504" cy="4058432"/>
          </a:xfrm>
        </p:grpSpPr>
        <p:pic>
          <p:nvPicPr>
            <p:cNvPr id="4" name="Picture 1"/>
            <p:cNvPicPr>
              <a:picLocks noChangeAspect="1" noChangeArrowheads="1"/>
            </p:cNvPicPr>
            <p:nvPr/>
          </p:nvPicPr>
          <p:blipFill>
            <a:blip r:embed="rId3" cstate="print">
              <a:lum bright="-4000"/>
              <a:extLst>
                <a:ext uri="{28A0092B-C50C-407E-A947-70E740481C1C}">
                  <a14:useLocalDpi xmlns:a14="http://schemas.microsoft.com/office/drawing/2010/main" val="0"/>
                </a:ext>
              </a:extLst>
            </a:blip>
            <a:srcRect/>
            <a:stretch>
              <a:fillRect/>
            </a:stretch>
          </p:blipFill>
          <p:spPr bwMode="auto">
            <a:xfrm>
              <a:off x="0" y="0"/>
              <a:ext cx="5411244" cy="405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 name="Text Box 2"/>
            <p:cNvSpPr txBox="1">
              <a:spLocks noChangeArrowheads="1"/>
            </p:cNvSpPr>
            <p:nvPr/>
          </p:nvSpPr>
          <p:spPr bwMode="auto">
            <a:xfrm>
              <a:off x="2411760" y="1843459"/>
              <a:ext cx="3048744"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lgn="l"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1pPr>
              <a:lvl2pPr marL="37931725" indent="-37474525" algn="l"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5pPr>
              <a:lvl6pPr marL="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6pPr>
              <a:lvl7pPr marL="9144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7pPr>
              <a:lvl8pPr marL="1371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8pPr>
              <a:lvl9pPr marL="18288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pitchFamily="34" charset="-128"/>
                </a:defRPr>
              </a:lvl9pPr>
            </a:lstStyle>
            <a:p>
              <a:pPr algn="r" eaLnBrk="1" hangingPunct="1">
                <a:spcBef>
                  <a:spcPts val="1500"/>
                </a:spcBef>
              </a:pPr>
              <a:r>
                <a:rPr lang="en-US" altLang="zh-TW" sz="1200" b="1" dirty="0">
                  <a:solidFill>
                    <a:srgbClr val="FFFFFF"/>
                  </a:solidFill>
                </a:rPr>
                <a:t>PEDERSEN GLACIER, AK 1920</a:t>
              </a:r>
            </a:p>
          </p:txBody>
        </p:sp>
      </p:grpSp>
      <p:sp>
        <p:nvSpPr>
          <p:cNvPr id="6" name="文字方塊 5"/>
          <p:cNvSpPr txBox="1"/>
          <p:nvPr/>
        </p:nvSpPr>
        <p:spPr>
          <a:xfrm>
            <a:off x="323527" y="116632"/>
            <a:ext cx="7346003" cy="523220"/>
          </a:xfrm>
          <a:prstGeom prst="rect">
            <a:avLst/>
          </a:prstGeom>
          <a:solidFill>
            <a:srgbClr val="232C12"/>
          </a:solidFill>
        </p:spPr>
        <p:txBody>
          <a:bodyPr wrap="square" rtlCol="0">
            <a:spAutoFit/>
          </a:bodyPr>
          <a:lstStyle/>
          <a:p>
            <a:pPr algn="ctr"/>
            <a:r>
              <a:rPr lang="en-US" sz="2800" dirty="0">
                <a:solidFill>
                  <a:srgbClr val="FFFF00"/>
                </a:solidFill>
              </a:rPr>
              <a:t>Receding Glaciers</a:t>
            </a:r>
            <a:endParaRPr lang="zh-TW" altLang="en-US" sz="2800" dirty="0">
              <a:solidFill>
                <a:srgbClr val="FFFF00"/>
              </a:solidFill>
              <a:latin typeface="+mj-lt"/>
              <a:cs typeface="Times New Roman" pitchFamily="18" charset="0"/>
            </a:endParaRPr>
          </a:p>
        </p:txBody>
      </p:sp>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77" y="882823"/>
            <a:ext cx="4100110" cy="5487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投影片編號版面配置區 5"/>
          <p:cNvSpPr txBox="1">
            <a:spLocks noGrp="1"/>
          </p:cNvSpPr>
          <p:nvPr/>
        </p:nvSpPr>
        <p:spPr bwMode="auto">
          <a:xfrm>
            <a:off x="6938392" y="6492875"/>
            <a:ext cx="2133600" cy="365125"/>
          </a:xfrm>
          <a:prstGeom prst="rect">
            <a:avLst/>
          </a:prstGeom>
          <a:noFill/>
          <a:ln w="9525">
            <a:noFill/>
            <a:miter lim="800000"/>
            <a:headEnd/>
            <a:tailEnd/>
          </a:ln>
        </p:spPr>
        <p:txBody>
          <a:bodyPr anchor="ctr"/>
          <a:lstStyle/>
          <a:p>
            <a:pPr algn="r"/>
            <a:fld id="{9B6CF1F1-4183-4491-A8B8-1CB87B1C59CD}" type="slidenum">
              <a:rPr lang="en-US" altLang="zh-TW">
                <a:latin typeface="Times New Roman" pitchFamily="18" charset="0"/>
                <a:cs typeface="Times New Roman" pitchFamily="18" charset="0"/>
              </a:rPr>
              <a:pPr algn="r"/>
              <a:t>13</a:t>
            </a:fld>
            <a:endParaRPr lang="en-US" altLang="zh-TW" dirty="0">
              <a:latin typeface="Times New Roman" pitchFamily="18" charset="0"/>
              <a:cs typeface="Times New Roman" pitchFamily="18" charset="0"/>
            </a:endParaRPr>
          </a:p>
        </p:txBody>
      </p:sp>
    </p:spTree>
    <p:extLst>
      <p:ext uri="{BB962C8B-B14F-4D97-AF65-F5344CB8AC3E}">
        <p14:creationId xmlns:p14="http://schemas.microsoft.com/office/powerpoint/2010/main" val="16291745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9653" y="1562985"/>
            <a:ext cx="4542822" cy="3231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339696" y="472916"/>
            <a:ext cx="184731" cy="523220"/>
          </a:xfrm>
          <a:prstGeom prst="rect">
            <a:avLst/>
          </a:prstGeom>
          <a:solidFill>
            <a:srgbClr val="232C12"/>
          </a:solidFill>
        </p:spPr>
        <p:txBody>
          <a:bodyPr wrap="none" rtlCol="0">
            <a:spAutoFit/>
          </a:bodyPr>
          <a:lstStyle/>
          <a:p>
            <a:endParaRPr lang="en-US" sz="2800" dirty="0">
              <a:solidFill>
                <a:srgbClr val="FFFF00"/>
              </a:solidFill>
            </a:endParaRPr>
          </a:p>
        </p:txBody>
      </p:sp>
      <p:sp>
        <p:nvSpPr>
          <p:cNvPr id="3" name="Title 2"/>
          <p:cNvSpPr>
            <a:spLocks noGrp="1"/>
          </p:cNvSpPr>
          <p:nvPr>
            <p:ph type="title"/>
          </p:nvPr>
        </p:nvSpPr>
        <p:spPr>
          <a:solidFill>
            <a:srgbClr val="232C12"/>
          </a:solidFill>
        </p:spPr>
        <p:txBody>
          <a:bodyPr>
            <a:normAutofit/>
          </a:bodyPr>
          <a:lstStyle/>
          <a:p>
            <a:r>
              <a:rPr lang="en-US" sz="3600" dirty="0">
                <a:solidFill>
                  <a:srgbClr val="FFFF00"/>
                </a:solidFill>
              </a:rPr>
              <a:t>Extreme Weather Becomes More Common  </a:t>
            </a:r>
            <a:endParaRPr lang="en-US" sz="3600" dirty="0"/>
          </a:p>
        </p:txBody>
      </p:sp>
      <p:sp>
        <p:nvSpPr>
          <p:cNvPr id="4" name="Rectangle 3"/>
          <p:cNvSpPr/>
          <p:nvPr/>
        </p:nvSpPr>
        <p:spPr>
          <a:xfrm>
            <a:off x="3552393" y="3244334"/>
            <a:ext cx="2039213" cy="369332"/>
          </a:xfrm>
          <a:prstGeom prst="rect">
            <a:avLst/>
          </a:prstGeom>
        </p:spPr>
        <p:txBody>
          <a:bodyPr wrap="none">
            <a:spAutoFit/>
          </a:bodyPr>
          <a:lstStyle/>
          <a:p>
            <a:r>
              <a:rPr lang="en-US" altLang="zh-TW" b="1" dirty="0">
                <a:solidFill>
                  <a:srgbClr val="FFFFFF"/>
                </a:solidFill>
              </a:rPr>
              <a:t>PEDERSEN GLACIER</a:t>
            </a:r>
            <a:endParaRPr lang="en-US" dirty="0"/>
          </a:p>
        </p:txBody>
      </p:sp>
      <p:sp>
        <p:nvSpPr>
          <p:cNvPr id="5" name="Rectangle 4"/>
          <p:cNvSpPr/>
          <p:nvPr/>
        </p:nvSpPr>
        <p:spPr>
          <a:xfrm>
            <a:off x="3552393" y="3244334"/>
            <a:ext cx="2039213" cy="369332"/>
          </a:xfrm>
          <a:prstGeom prst="rect">
            <a:avLst/>
          </a:prstGeom>
        </p:spPr>
        <p:txBody>
          <a:bodyPr wrap="none">
            <a:spAutoFit/>
          </a:bodyPr>
          <a:lstStyle/>
          <a:p>
            <a:r>
              <a:rPr lang="en-US" altLang="zh-TW" b="1" dirty="0">
                <a:solidFill>
                  <a:srgbClr val="FFFFFF"/>
                </a:solidFill>
              </a:rPr>
              <a:t>PEDERSEN GLACIER</a:t>
            </a:r>
            <a:endParaRPr lang="en-US" dirty="0"/>
          </a:p>
        </p:txBody>
      </p:sp>
      <p:pic>
        <p:nvPicPr>
          <p:cNvPr id="1026" name="Picture 2" descr="http://www.asianews.it/files/img/TAIWAN_-_Hotel_collapses_because_of_typho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294" y="4763019"/>
            <a:ext cx="2418394" cy="16180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fullavantenews.com/wp-content/uploads/2016/09/taiwan-typhoon-meranti-940x58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9524" y="5093343"/>
            <a:ext cx="2007630" cy="12387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media3.s-nbcnews.com/j/newscms/2016_37/1711311/160915-taiwan-typhoon-update-mbe-1042p_7_aa0f41f56765930252eac709b3d0282c.nbcnews-ux-2880-10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4400" y="4541623"/>
            <a:ext cx="2946400" cy="1973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126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2250"/>
          <a:stretch/>
        </p:blipFill>
        <p:spPr>
          <a:xfrm>
            <a:off x="245441" y="1275080"/>
            <a:ext cx="8275624" cy="5446395"/>
          </a:xfrm>
          <a:prstGeom prst="rect">
            <a:avLst/>
          </a:prstGeom>
        </p:spPr>
      </p:pic>
      <p:sp>
        <p:nvSpPr>
          <p:cNvPr id="2" name="Title 1"/>
          <p:cNvSpPr>
            <a:spLocks noGrp="1"/>
          </p:cNvSpPr>
          <p:nvPr>
            <p:ph type="title"/>
          </p:nvPr>
        </p:nvSpPr>
        <p:spPr>
          <a:xfrm>
            <a:off x="291465" y="74294"/>
            <a:ext cx="8229600" cy="1200785"/>
          </a:xfrm>
          <a:solidFill>
            <a:srgbClr val="232C12"/>
          </a:solidFill>
        </p:spPr>
        <p:txBody>
          <a:bodyPr>
            <a:normAutofit fontScale="90000"/>
          </a:bodyPr>
          <a:lstStyle/>
          <a:p>
            <a:r>
              <a:rPr lang="en-US" dirty="0" smtClean="0">
                <a:solidFill>
                  <a:srgbClr val="FFFF00"/>
                </a:solidFill>
              </a:rPr>
              <a:t>Fossil fuels are the major source of CO</a:t>
            </a:r>
            <a:r>
              <a:rPr lang="en-US" baseline="-25000" dirty="0" smtClean="0">
                <a:solidFill>
                  <a:srgbClr val="FFFF00"/>
                </a:solidFill>
              </a:rPr>
              <a:t>2</a:t>
            </a:r>
            <a:r>
              <a:rPr lang="en-US" dirty="0" smtClean="0">
                <a:solidFill>
                  <a:srgbClr val="FFFF00"/>
                </a:solidFill>
              </a:rPr>
              <a:t> emission</a:t>
            </a:r>
            <a:endParaRPr lang="en-US" dirty="0">
              <a:solidFill>
                <a:srgbClr val="FFFF00"/>
              </a:solidFill>
            </a:endParaRPr>
          </a:p>
        </p:txBody>
      </p:sp>
      <p:sp>
        <p:nvSpPr>
          <p:cNvPr id="5" name="Slide Number Placeholder 4"/>
          <p:cNvSpPr>
            <a:spLocks noGrp="1"/>
          </p:cNvSpPr>
          <p:nvPr>
            <p:ph type="sldNum" sz="quarter" idx="12"/>
          </p:nvPr>
        </p:nvSpPr>
        <p:spPr/>
        <p:txBody>
          <a:bodyPr/>
          <a:lstStyle/>
          <a:p>
            <a:fld id="{16A8AC2D-69A8-344A-B720-964A903A27B4}" type="slidenum">
              <a:rPr lang="en-US" smtClean="0"/>
              <a:t>15</a:t>
            </a:fld>
            <a:endParaRPr lang="en-US"/>
          </a:p>
        </p:txBody>
      </p:sp>
    </p:spTree>
    <p:extLst>
      <p:ext uri="{BB962C8B-B14F-4D97-AF65-F5344CB8AC3E}">
        <p14:creationId xmlns:p14="http://schemas.microsoft.com/office/powerpoint/2010/main" val="39870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674995" y="2503169"/>
            <a:ext cx="3411855" cy="3914775"/>
            <a:chOff x="6503670" y="2543174"/>
            <a:chExt cx="3411855" cy="3914775"/>
          </a:xfrm>
        </p:grpSpPr>
        <p:pic>
          <p:nvPicPr>
            <p:cNvPr id="5" name="Picture 4"/>
            <p:cNvPicPr>
              <a:picLocks noChangeAspect="1"/>
            </p:cNvPicPr>
            <p:nvPr/>
          </p:nvPicPr>
          <p:blipFill rotWithShape="1">
            <a:blip r:embed="rId2"/>
            <a:srcRect l="51065" t="13463" r="3173" b="21943"/>
            <a:stretch/>
          </p:blipFill>
          <p:spPr>
            <a:xfrm>
              <a:off x="6515100" y="2543174"/>
              <a:ext cx="3400425" cy="3914775"/>
            </a:xfrm>
            <a:prstGeom prst="rect">
              <a:avLst/>
            </a:prstGeom>
          </p:spPr>
        </p:pic>
        <p:sp>
          <p:nvSpPr>
            <p:cNvPr id="11" name="Rectangle 10"/>
            <p:cNvSpPr/>
            <p:nvPr/>
          </p:nvSpPr>
          <p:spPr>
            <a:xfrm>
              <a:off x="6503670" y="2674620"/>
              <a:ext cx="32004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fontScale="90000"/>
          </a:bodyPr>
          <a:lstStyle/>
          <a:p>
            <a:r>
              <a:rPr lang="en-US" dirty="0">
                <a:latin typeface="+mn-lt"/>
              </a:rPr>
              <a:t>The global carbon </a:t>
            </a:r>
            <a:r>
              <a:rPr lang="en-US" dirty="0" smtClean="0">
                <a:latin typeface="+mn-lt"/>
              </a:rPr>
              <a:t>cycle</a:t>
            </a:r>
            <a:br>
              <a:rPr lang="en-US" dirty="0" smtClean="0">
                <a:latin typeface="+mn-lt"/>
              </a:rPr>
            </a:br>
            <a:r>
              <a:rPr lang="en-US" sz="2700" dirty="0" smtClean="0">
                <a:latin typeface="+mn-lt"/>
              </a:rPr>
              <a:t>Units </a:t>
            </a:r>
            <a:r>
              <a:rPr lang="en-US" sz="2700" dirty="0">
                <a:latin typeface="+mn-lt"/>
              </a:rPr>
              <a:t>are </a:t>
            </a:r>
            <a:r>
              <a:rPr lang="en-US" sz="2700" dirty="0" err="1" smtClean="0">
                <a:latin typeface="+mn-lt"/>
              </a:rPr>
              <a:t>GtC</a:t>
            </a:r>
            <a:r>
              <a:rPr lang="en-US" sz="2700" dirty="0" smtClean="0">
                <a:latin typeface="+mn-lt"/>
              </a:rPr>
              <a:t> </a:t>
            </a:r>
            <a:r>
              <a:rPr lang="en-US" sz="2700" dirty="0">
                <a:latin typeface="+mn-lt"/>
              </a:rPr>
              <a:t>or </a:t>
            </a:r>
            <a:r>
              <a:rPr lang="en-US" sz="2700" dirty="0" err="1" smtClean="0">
                <a:latin typeface="+mn-lt"/>
              </a:rPr>
              <a:t>GtC</a:t>
            </a:r>
            <a:r>
              <a:rPr lang="en-US" sz="2700" dirty="0" smtClean="0">
                <a:latin typeface="+mn-lt"/>
              </a:rPr>
              <a:t> </a:t>
            </a:r>
            <a:r>
              <a:rPr lang="en-US" sz="2700" dirty="0">
                <a:latin typeface="+mn-lt"/>
              </a:rPr>
              <a:t>year</a:t>
            </a:r>
            <a:r>
              <a:rPr lang="en-US" sz="2700" baseline="30000" dirty="0">
                <a:latin typeface="+mn-lt"/>
              </a:rPr>
              <a:t>−1</a:t>
            </a:r>
            <a:r>
              <a:rPr lang="en-US" sz="2700" dirty="0">
                <a:latin typeface="JansonText-Roman"/>
              </a:rPr>
              <a:t>.</a:t>
            </a:r>
            <a:r>
              <a:rPr lang="en-US" sz="2700" dirty="0"/>
              <a:t/>
            </a:r>
            <a:br>
              <a:rPr lang="en-US" sz="2700" dirty="0"/>
            </a:br>
            <a:endParaRPr lang="en-US" sz="2700" dirty="0"/>
          </a:p>
        </p:txBody>
      </p:sp>
      <p:pic>
        <p:nvPicPr>
          <p:cNvPr id="3" name="Picture 2"/>
          <p:cNvPicPr>
            <a:picLocks noChangeAspect="1"/>
          </p:cNvPicPr>
          <p:nvPr/>
        </p:nvPicPr>
        <p:blipFill rotWithShape="1">
          <a:blip r:embed="rId2"/>
          <a:srcRect r="51958" b="33194"/>
          <a:stretch/>
        </p:blipFill>
        <p:spPr>
          <a:xfrm>
            <a:off x="541032" y="1696814"/>
            <a:ext cx="3569958" cy="4048666"/>
          </a:xfrm>
          <a:prstGeom prst="rect">
            <a:avLst/>
          </a:prstGeom>
        </p:spPr>
      </p:pic>
      <p:sp>
        <p:nvSpPr>
          <p:cNvPr id="4" name="Rectangle 3"/>
          <p:cNvSpPr/>
          <p:nvPr/>
        </p:nvSpPr>
        <p:spPr>
          <a:xfrm>
            <a:off x="208137" y="6496169"/>
            <a:ext cx="3951466" cy="276999"/>
          </a:xfrm>
          <a:prstGeom prst="rect">
            <a:avLst/>
          </a:prstGeom>
        </p:spPr>
        <p:txBody>
          <a:bodyPr wrap="none">
            <a:spAutoFit/>
          </a:bodyPr>
          <a:lstStyle/>
          <a:p>
            <a:r>
              <a:rPr lang="en-US" sz="1200" dirty="0" smtClean="0">
                <a:latin typeface="JansonText-Roman"/>
              </a:rPr>
              <a:t>Modified from Houghton </a:t>
            </a:r>
            <a:r>
              <a:rPr lang="en-US" sz="1200" dirty="0" err="1"/>
              <a:t>Annu</a:t>
            </a:r>
            <a:r>
              <a:rPr lang="en-US" sz="1200" dirty="0"/>
              <a:t>. Rev. Earth Planet. Sci. 2007</a:t>
            </a:r>
          </a:p>
        </p:txBody>
      </p:sp>
      <p:sp>
        <p:nvSpPr>
          <p:cNvPr id="6" name="Rectangle 5"/>
          <p:cNvSpPr/>
          <p:nvPr/>
        </p:nvSpPr>
        <p:spPr>
          <a:xfrm>
            <a:off x="2125980" y="1788795"/>
            <a:ext cx="5955030" cy="782955"/>
          </a:xfrm>
          <a:prstGeom prst="rect">
            <a:avLst/>
          </a:prstGeom>
          <a:solidFill>
            <a:srgbClr val="C2E8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Atmosphere 780 </a:t>
            </a:r>
            <a:r>
              <a:rPr lang="en-US" dirty="0" err="1" smtClean="0">
                <a:solidFill>
                  <a:schemeClr val="tx1"/>
                </a:solidFill>
              </a:rPr>
              <a:t>GtC</a:t>
            </a:r>
            <a:endParaRPr lang="en-US" dirty="0" smtClean="0">
              <a:solidFill>
                <a:schemeClr val="tx1"/>
              </a:solidFill>
            </a:endParaRPr>
          </a:p>
          <a:p>
            <a:pPr algn="ctr"/>
            <a:r>
              <a:rPr lang="en-US" dirty="0" smtClean="0">
                <a:solidFill>
                  <a:schemeClr val="tx1"/>
                </a:solidFill>
              </a:rPr>
              <a:t>(</a:t>
            </a:r>
            <a:r>
              <a:rPr lang="en-US" dirty="0">
                <a:solidFill>
                  <a:schemeClr val="tx1"/>
                </a:solidFill>
              </a:rPr>
              <a:t>A</a:t>
            </a:r>
            <a:r>
              <a:rPr lang="en-US" dirty="0" smtClean="0">
                <a:solidFill>
                  <a:schemeClr val="tx1"/>
                </a:solidFill>
              </a:rPr>
              <a:t>nnual increase 3.2 </a:t>
            </a:r>
            <a:r>
              <a:rPr lang="en-US" dirty="0" err="1" smtClean="0">
                <a:solidFill>
                  <a:schemeClr val="tx1"/>
                </a:solidFill>
              </a:rPr>
              <a:t>GtC</a:t>
            </a:r>
            <a:r>
              <a:rPr lang="en-US" dirty="0" smtClean="0">
                <a:solidFill>
                  <a:schemeClr val="tx1"/>
                </a:solidFill>
              </a:rPr>
              <a:t>)</a:t>
            </a:r>
            <a:endParaRPr lang="en-US" dirty="0">
              <a:solidFill>
                <a:schemeClr val="tx1"/>
              </a:solidFill>
            </a:endParaRPr>
          </a:p>
        </p:txBody>
      </p:sp>
      <p:sp>
        <p:nvSpPr>
          <p:cNvPr id="41" name="TextBox 40"/>
          <p:cNvSpPr txBox="1"/>
          <p:nvPr/>
        </p:nvSpPr>
        <p:spPr>
          <a:xfrm>
            <a:off x="1950720" y="5795010"/>
            <a:ext cx="636713" cy="369332"/>
          </a:xfrm>
          <a:prstGeom prst="rect">
            <a:avLst/>
          </a:prstGeom>
          <a:noFill/>
        </p:spPr>
        <p:txBody>
          <a:bodyPr wrap="none" rtlCol="0">
            <a:spAutoFit/>
          </a:bodyPr>
          <a:lstStyle/>
          <a:p>
            <a:r>
              <a:rPr lang="en-US" dirty="0" smtClean="0"/>
              <a:t>Land</a:t>
            </a:r>
            <a:endParaRPr lang="en-US" dirty="0"/>
          </a:p>
        </p:txBody>
      </p:sp>
      <p:sp>
        <p:nvSpPr>
          <p:cNvPr id="42" name="TextBox 41"/>
          <p:cNvSpPr txBox="1"/>
          <p:nvPr/>
        </p:nvSpPr>
        <p:spPr>
          <a:xfrm>
            <a:off x="7292340" y="6404610"/>
            <a:ext cx="782587" cy="369332"/>
          </a:xfrm>
          <a:prstGeom prst="rect">
            <a:avLst/>
          </a:prstGeom>
          <a:noFill/>
        </p:spPr>
        <p:txBody>
          <a:bodyPr wrap="none" rtlCol="0">
            <a:spAutoFit/>
          </a:bodyPr>
          <a:lstStyle/>
          <a:p>
            <a:r>
              <a:rPr lang="en-US" dirty="0" smtClean="0"/>
              <a:t>Ocean</a:t>
            </a:r>
            <a:endParaRPr lang="en-US" dirty="0"/>
          </a:p>
        </p:txBody>
      </p:sp>
      <p:grpSp>
        <p:nvGrpSpPr>
          <p:cNvPr id="16" name="Group 15"/>
          <p:cNvGrpSpPr/>
          <p:nvPr/>
        </p:nvGrpSpPr>
        <p:grpSpPr>
          <a:xfrm>
            <a:off x="4680585" y="2566035"/>
            <a:ext cx="1350241" cy="3412391"/>
            <a:chOff x="4874895" y="2566035"/>
            <a:chExt cx="1350241" cy="3412391"/>
          </a:xfrm>
        </p:grpSpPr>
        <p:sp>
          <p:nvSpPr>
            <p:cNvPr id="7" name="TextBox 6"/>
            <p:cNvSpPr txBox="1"/>
            <p:nvPr/>
          </p:nvSpPr>
          <p:spPr>
            <a:xfrm>
              <a:off x="4874895" y="5332095"/>
              <a:ext cx="1350241" cy="646331"/>
            </a:xfrm>
            <a:prstGeom prst="rect">
              <a:avLst/>
            </a:prstGeom>
            <a:solidFill>
              <a:schemeClr val="bg1">
                <a:lumMod val="75000"/>
              </a:schemeClr>
            </a:solidFill>
          </p:spPr>
          <p:txBody>
            <a:bodyPr wrap="none" rtlCol="0">
              <a:spAutoFit/>
            </a:bodyPr>
            <a:lstStyle/>
            <a:p>
              <a:r>
                <a:rPr lang="en-US" dirty="0" smtClean="0"/>
                <a:t>Fossil fuels</a:t>
              </a:r>
            </a:p>
            <a:p>
              <a:r>
                <a:rPr lang="en-US" dirty="0" smtClean="0"/>
                <a:t>Oil, coal, gas</a:t>
              </a:r>
            </a:p>
          </p:txBody>
        </p:sp>
        <p:cxnSp>
          <p:nvCxnSpPr>
            <p:cNvPr id="9" name="Straight Arrow Connector 8"/>
            <p:cNvCxnSpPr/>
            <p:nvPr/>
          </p:nvCxnSpPr>
          <p:spPr>
            <a:xfrm flipH="1" flipV="1">
              <a:off x="5606415" y="2566035"/>
              <a:ext cx="17145" cy="27317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29275" y="2571750"/>
              <a:ext cx="354584" cy="369332"/>
            </a:xfrm>
            <a:prstGeom prst="rect">
              <a:avLst/>
            </a:prstGeom>
            <a:noFill/>
          </p:spPr>
          <p:txBody>
            <a:bodyPr wrap="none" rtlCol="0">
              <a:spAutoFit/>
            </a:bodyPr>
            <a:lstStyle/>
            <a:p>
              <a:r>
                <a:rPr lang="en-US" dirty="0" smtClean="0"/>
                <a:t>7 </a:t>
              </a:r>
              <a:endParaRPr lang="en-US" dirty="0"/>
            </a:p>
          </p:txBody>
        </p:sp>
      </p:grpSp>
    </p:spTree>
    <p:extLst>
      <p:ext uri="{BB962C8B-B14F-4D97-AF65-F5344CB8AC3E}">
        <p14:creationId xmlns:p14="http://schemas.microsoft.com/office/powerpoint/2010/main" val="109854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674995" y="2503169"/>
            <a:ext cx="3411855" cy="3914775"/>
            <a:chOff x="6503670" y="2543174"/>
            <a:chExt cx="3411855" cy="3914775"/>
          </a:xfrm>
        </p:grpSpPr>
        <p:pic>
          <p:nvPicPr>
            <p:cNvPr id="5" name="Picture 4"/>
            <p:cNvPicPr>
              <a:picLocks noChangeAspect="1"/>
            </p:cNvPicPr>
            <p:nvPr/>
          </p:nvPicPr>
          <p:blipFill rotWithShape="1">
            <a:blip r:embed="rId2"/>
            <a:srcRect l="51065" t="13463" r="3173" b="21943"/>
            <a:stretch/>
          </p:blipFill>
          <p:spPr>
            <a:xfrm>
              <a:off x="6515100" y="2543174"/>
              <a:ext cx="3400425" cy="3914775"/>
            </a:xfrm>
            <a:prstGeom prst="rect">
              <a:avLst/>
            </a:prstGeom>
          </p:spPr>
        </p:pic>
        <p:sp>
          <p:nvSpPr>
            <p:cNvPr id="11" name="Rectangle 10"/>
            <p:cNvSpPr/>
            <p:nvPr/>
          </p:nvSpPr>
          <p:spPr>
            <a:xfrm>
              <a:off x="6503670" y="2674620"/>
              <a:ext cx="32004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fontScale="90000"/>
          </a:bodyPr>
          <a:lstStyle/>
          <a:p>
            <a:r>
              <a:rPr lang="en-US" dirty="0">
                <a:latin typeface="+mn-lt"/>
              </a:rPr>
              <a:t>The global carbon </a:t>
            </a:r>
            <a:r>
              <a:rPr lang="en-US" dirty="0" smtClean="0">
                <a:latin typeface="+mn-lt"/>
              </a:rPr>
              <a:t>cycle</a:t>
            </a:r>
            <a:r>
              <a:rPr lang="en-US" dirty="0">
                <a:latin typeface="+mn-lt"/>
              </a:rPr>
              <a:t/>
            </a:r>
            <a:br>
              <a:rPr lang="en-US" dirty="0">
                <a:latin typeface="+mn-lt"/>
              </a:rPr>
            </a:br>
            <a:r>
              <a:rPr lang="en-US" sz="2700" dirty="0">
                <a:latin typeface="+mn-lt"/>
              </a:rPr>
              <a:t>Units are </a:t>
            </a:r>
            <a:r>
              <a:rPr lang="en-US" sz="2700" dirty="0" err="1"/>
              <a:t>GtC</a:t>
            </a:r>
            <a:r>
              <a:rPr lang="en-US" sz="2700" dirty="0"/>
              <a:t> or </a:t>
            </a:r>
            <a:r>
              <a:rPr lang="en-US" sz="2700" dirty="0" err="1"/>
              <a:t>GtC</a:t>
            </a:r>
            <a:r>
              <a:rPr lang="en-US" sz="2700" dirty="0"/>
              <a:t> year</a:t>
            </a:r>
            <a:r>
              <a:rPr lang="en-US" sz="2700" baseline="30000" dirty="0"/>
              <a:t>−1</a:t>
            </a:r>
            <a:r>
              <a:rPr lang="en-US" sz="2700" dirty="0">
                <a:latin typeface="JansonText-Roman"/>
              </a:rPr>
              <a:t>.</a:t>
            </a:r>
            <a:r>
              <a:rPr lang="en-US" sz="2700" dirty="0"/>
              <a:t/>
            </a:r>
            <a:br>
              <a:rPr lang="en-US" sz="2700" dirty="0"/>
            </a:br>
            <a:endParaRPr lang="en-US" sz="2700" dirty="0"/>
          </a:p>
        </p:txBody>
      </p:sp>
      <p:pic>
        <p:nvPicPr>
          <p:cNvPr id="3" name="Picture 2"/>
          <p:cNvPicPr>
            <a:picLocks noChangeAspect="1"/>
          </p:cNvPicPr>
          <p:nvPr/>
        </p:nvPicPr>
        <p:blipFill rotWithShape="1">
          <a:blip r:embed="rId2"/>
          <a:srcRect r="51958" b="33194"/>
          <a:stretch/>
        </p:blipFill>
        <p:spPr>
          <a:xfrm>
            <a:off x="541032" y="1696814"/>
            <a:ext cx="3569958" cy="4048666"/>
          </a:xfrm>
          <a:prstGeom prst="rect">
            <a:avLst/>
          </a:prstGeom>
        </p:spPr>
      </p:pic>
      <p:sp>
        <p:nvSpPr>
          <p:cNvPr id="4" name="Rectangle 3"/>
          <p:cNvSpPr/>
          <p:nvPr/>
        </p:nvSpPr>
        <p:spPr>
          <a:xfrm>
            <a:off x="208137" y="6496169"/>
            <a:ext cx="3951466" cy="276999"/>
          </a:xfrm>
          <a:prstGeom prst="rect">
            <a:avLst/>
          </a:prstGeom>
        </p:spPr>
        <p:txBody>
          <a:bodyPr wrap="none">
            <a:spAutoFit/>
          </a:bodyPr>
          <a:lstStyle/>
          <a:p>
            <a:r>
              <a:rPr lang="en-US" sz="1200" dirty="0" smtClean="0">
                <a:latin typeface="JansonText-Roman"/>
              </a:rPr>
              <a:t>Modified from Houghton </a:t>
            </a:r>
            <a:r>
              <a:rPr lang="en-US" sz="1200" dirty="0" err="1"/>
              <a:t>Annu</a:t>
            </a:r>
            <a:r>
              <a:rPr lang="en-US" sz="1200" dirty="0"/>
              <a:t>. Rev. Earth Planet. Sci. 2007</a:t>
            </a:r>
          </a:p>
        </p:txBody>
      </p:sp>
      <p:sp>
        <p:nvSpPr>
          <p:cNvPr id="6" name="Rectangle 5"/>
          <p:cNvSpPr/>
          <p:nvPr/>
        </p:nvSpPr>
        <p:spPr>
          <a:xfrm>
            <a:off x="2125980" y="1788795"/>
            <a:ext cx="5955030" cy="782955"/>
          </a:xfrm>
          <a:prstGeom prst="rect">
            <a:avLst/>
          </a:prstGeom>
          <a:solidFill>
            <a:srgbClr val="C2E8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Atmosphere 780</a:t>
            </a:r>
          </a:p>
          <a:p>
            <a:pPr algn="ctr"/>
            <a:r>
              <a:rPr lang="en-US" dirty="0" smtClean="0">
                <a:solidFill>
                  <a:schemeClr val="tx1"/>
                </a:solidFill>
              </a:rPr>
              <a:t>(</a:t>
            </a:r>
            <a:r>
              <a:rPr lang="en-US" dirty="0">
                <a:solidFill>
                  <a:schemeClr val="tx1"/>
                </a:solidFill>
              </a:rPr>
              <a:t>A</a:t>
            </a:r>
            <a:r>
              <a:rPr lang="en-US" dirty="0" smtClean="0">
                <a:solidFill>
                  <a:schemeClr val="tx1"/>
                </a:solidFill>
              </a:rPr>
              <a:t>nnual increase 3.2)</a:t>
            </a:r>
            <a:endParaRPr lang="en-US" dirty="0">
              <a:solidFill>
                <a:schemeClr val="tx1"/>
              </a:solidFill>
            </a:endParaRPr>
          </a:p>
        </p:txBody>
      </p:sp>
      <p:sp>
        <p:nvSpPr>
          <p:cNvPr id="41" name="TextBox 40"/>
          <p:cNvSpPr txBox="1"/>
          <p:nvPr/>
        </p:nvSpPr>
        <p:spPr>
          <a:xfrm>
            <a:off x="1950720" y="5795010"/>
            <a:ext cx="636713" cy="369332"/>
          </a:xfrm>
          <a:prstGeom prst="rect">
            <a:avLst/>
          </a:prstGeom>
          <a:noFill/>
        </p:spPr>
        <p:txBody>
          <a:bodyPr wrap="none" rtlCol="0">
            <a:spAutoFit/>
          </a:bodyPr>
          <a:lstStyle/>
          <a:p>
            <a:r>
              <a:rPr lang="en-US" dirty="0" smtClean="0"/>
              <a:t>Land</a:t>
            </a:r>
            <a:endParaRPr lang="en-US" dirty="0"/>
          </a:p>
        </p:txBody>
      </p:sp>
      <p:sp>
        <p:nvSpPr>
          <p:cNvPr id="42" name="TextBox 41"/>
          <p:cNvSpPr txBox="1"/>
          <p:nvPr/>
        </p:nvSpPr>
        <p:spPr>
          <a:xfrm>
            <a:off x="7292340" y="6404610"/>
            <a:ext cx="782587" cy="369332"/>
          </a:xfrm>
          <a:prstGeom prst="rect">
            <a:avLst/>
          </a:prstGeom>
          <a:noFill/>
        </p:spPr>
        <p:txBody>
          <a:bodyPr wrap="none" rtlCol="0">
            <a:spAutoFit/>
          </a:bodyPr>
          <a:lstStyle/>
          <a:p>
            <a:r>
              <a:rPr lang="en-US" dirty="0" smtClean="0"/>
              <a:t>Ocean</a:t>
            </a:r>
            <a:endParaRPr lang="en-US" dirty="0"/>
          </a:p>
        </p:txBody>
      </p:sp>
      <p:grpSp>
        <p:nvGrpSpPr>
          <p:cNvPr id="13" name="Group 12"/>
          <p:cNvGrpSpPr/>
          <p:nvPr/>
        </p:nvGrpSpPr>
        <p:grpSpPr>
          <a:xfrm>
            <a:off x="4110990" y="3052428"/>
            <a:ext cx="1786493" cy="1166396"/>
            <a:chOff x="4110990" y="3052428"/>
            <a:chExt cx="1786493" cy="1166396"/>
          </a:xfrm>
        </p:grpSpPr>
        <p:grpSp>
          <p:nvGrpSpPr>
            <p:cNvPr id="36" name="Group 35"/>
            <p:cNvGrpSpPr/>
            <p:nvPr/>
          </p:nvGrpSpPr>
          <p:grpSpPr>
            <a:xfrm>
              <a:off x="4110990" y="3404853"/>
              <a:ext cx="1786493" cy="813971"/>
              <a:chOff x="4120515" y="3358515"/>
              <a:chExt cx="1786493" cy="813971"/>
            </a:xfrm>
          </p:grpSpPr>
          <p:sp>
            <p:nvSpPr>
              <p:cNvPr id="31" name="TextBox 30"/>
              <p:cNvSpPr txBox="1"/>
              <p:nvPr/>
            </p:nvSpPr>
            <p:spPr>
              <a:xfrm>
                <a:off x="4120515" y="3526155"/>
                <a:ext cx="1220462" cy="646331"/>
              </a:xfrm>
              <a:prstGeom prst="rect">
                <a:avLst/>
              </a:prstGeom>
              <a:solidFill>
                <a:srgbClr val="8FF9B2"/>
              </a:solidFill>
            </p:spPr>
            <p:txBody>
              <a:bodyPr wrap="none" rtlCol="0">
                <a:spAutoFit/>
              </a:bodyPr>
              <a:lstStyle/>
              <a:p>
                <a:pPr algn="ctr"/>
                <a:r>
                  <a:rPr lang="en-US" dirty="0" smtClean="0"/>
                  <a:t>Renewable</a:t>
                </a:r>
              </a:p>
              <a:p>
                <a:pPr algn="ctr"/>
                <a:r>
                  <a:rPr lang="en-US" dirty="0" smtClean="0"/>
                  <a:t>Electricity</a:t>
                </a:r>
              </a:p>
            </p:txBody>
          </p:sp>
          <p:sp>
            <p:nvSpPr>
              <p:cNvPr id="35" name="TextBox 34"/>
              <p:cNvSpPr txBox="1"/>
              <p:nvPr/>
            </p:nvSpPr>
            <p:spPr>
              <a:xfrm>
                <a:off x="5494716" y="3358515"/>
                <a:ext cx="412292" cy="307777"/>
              </a:xfrm>
              <a:prstGeom prst="rect">
                <a:avLst/>
              </a:prstGeom>
              <a:solidFill>
                <a:schemeClr val="bg1">
                  <a:lumMod val="95000"/>
                </a:schemeClr>
              </a:solidFill>
            </p:spPr>
            <p:txBody>
              <a:bodyPr wrap="none" rtlCol="0">
                <a:spAutoFit/>
              </a:bodyPr>
              <a:lstStyle/>
              <a:p>
                <a:r>
                  <a:rPr lang="en-US" sz="1400" dirty="0" smtClean="0">
                    <a:solidFill>
                      <a:srgbClr val="FF0000"/>
                    </a:solidFill>
                  </a:rPr>
                  <a:t>3.5</a:t>
                </a:r>
                <a:endParaRPr lang="en-US" sz="1400" dirty="0">
                  <a:solidFill>
                    <a:srgbClr val="FF0000"/>
                  </a:solidFill>
                </a:endParaRPr>
              </a:p>
            </p:txBody>
          </p:sp>
        </p:grpSp>
        <p:sp>
          <p:nvSpPr>
            <p:cNvPr id="8" name="Down Arrow 7"/>
            <p:cNvSpPr/>
            <p:nvPr/>
          </p:nvSpPr>
          <p:spPr>
            <a:xfrm>
              <a:off x="5534025" y="3052428"/>
              <a:ext cx="131445" cy="2114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4680585" y="2566035"/>
            <a:ext cx="1423788" cy="3689390"/>
            <a:chOff x="4874895" y="2566035"/>
            <a:chExt cx="1423788" cy="3689390"/>
          </a:xfrm>
        </p:grpSpPr>
        <p:sp>
          <p:nvSpPr>
            <p:cNvPr id="7" name="TextBox 6"/>
            <p:cNvSpPr txBox="1"/>
            <p:nvPr/>
          </p:nvSpPr>
          <p:spPr>
            <a:xfrm>
              <a:off x="4874895" y="5332095"/>
              <a:ext cx="1423788" cy="923330"/>
            </a:xfrm>
            <a:prstGeom prst="rect">
              <a:avLst/>
            </a:prstGeom>
            <a:solidFill>
              <a:schemeClr val="bg1">
                <a:lumMod val="75000"/>
              </a:schemeClr>
            </a:solidFill>
          </p:spPr>
          <p:txBody>
            <a:bodyPr wrap="none" rtlCol="0">
              <a:spAutoFit/>
            </a:bodyPr>
            <a:lstStyle/>
            <a:p>
              <a:r>
                <a:rPr lang="en-US" dirty="0" smtClean="0"/>
                <a:t>Fossil fuels</a:t>
              </a:r>
            </a:p>
            <a:p>
              <a:r>
                <a:rPr lang="en-US" dirty="0" smtClean="0"/>
                <a:t>Oil, coal, gas</a:t>
              </a:r>
            </a:p>
            <a:p>
              <a:r>
                <a:rPr lang="en-US" dirty="0" smtClean="0"/>
                <a:t>5,000-10,000</a:t>
              </a:r>
              <a:endParaRPr lang="en-US" dirty="0"/>
            </a:p>
          </p:txBody>
        </p:sp>
        <p:cxnSp>
          <p:nvCxnSpPr>
            <p:cNvPr id="9" name="Straight Arrow Connector 8"/>
            <p:cNvCxnSpPr/>
            <p:nvPr/>
          </p:nvCxnSpPr>
          <p:spPr>
            <a:xfrm flipH="1" flipV="1">
              <a:off x="5606415" y="2566035"/>
              <a:ext cx="17145" cy="27317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29275" y="2571750"/>
              <a:ext cx="301686" cy="369332"/>
            </a:xfrm>
            <a:prstGeom prst="rect">
              <a:avLst/>
            </a:prstGeom>
            <a:noFill/>
          </p:spPr>
          <p:txBody>
            <a:bodyPr wrap="none" rtlCol="0">
              <a:spAutoFit/>
            </a:bodyPr>
            <a:lstStyle/>
            <a:p>
              <a:r>
                <a:rPr lang="en-US" dirty="0" smtClean="0"/>
                <a:t>7</a:t>
              </a:r>
              <a:endParaRPr lang="en-US" dirty="0"/>
            </a:p>
          </p:txBody>
        </p:sp>
      </p:grpSp>
    </p:spTree>
    <p:extLst>
      <p:ext uri="{BB962C8B-B14F-4D97-AF65-F5344CB8AC3E}">
        <p14:creationId xmlns:p14="http://schemas.microsoft.com/office/powerpoint/2010/main" val="40747709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651183" y="2498406"/>
            <a:ext cx="3411855" cy="3914775"/>
            <a:chOff x="6503670" y="2543174"/>
            <a:chExt cx="3411855" cy="3914775"/>
          </a:xfrm>
        </p:grpSpPr>
        <p:pic>
          <p:nvPicPr>
            <p:cNvPr id="5" name="Picture 4"/>
            <p:cNvPicPr>
              <a:picLocks noChangeAspect="1"/>
            </p:cNvPicPr>
            <p:nvPr/>
          </p:nvPicPr>
          <p:blipFill rotWithShape="1">
            <a:blip r:embed="rId2"/>
            <a:srcRect l="51065" t="13463" r="3173" b="21943"/>
            <a:stretch/>
          </p:blipFill>
          <p:spPr>
            <a:xfrm>
              <a:off x="6515100" y="2543174"/>
              <a:ext cx="3400425" cy="3914775"/>
            </a:xfrm>
            <a:prstGeom prst="rect">
              <a:avLst/>
            </a:prstGeom>
          </p:spPr>
        </p:pic>
        <p:sp>
          <p:nvSpPr>
            <p:cNvPr id="11" name="Rectangle 10"/>
            <p:cNvSpPr/>
            <p:nvPr/>
          </p:nvSpPr>
          <p:spPr>
            <a:xfrm>
              <a:off x="6503670" y="2674620"/>
              <a:ext cx="32004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fontScale="90000"/>
          </a:bodyPr>
          <a:lstStyle/>
          <a:p>
            <a:r>
              <a:rPr lang="en-US" dirty="0">
                <a:latin typeface="+mn-lt"/>
              </a:rPr>
              <a:t>The global carbon cycle in the 1990s. </a:t>
            </a:r>
            <a:br>
              <a:rPr lang="en-US" dirty="0">
                <a:latin typeface="+mn-lt"/>
              </a:rPr>
            </a:br>
            <a:r>
              <a:rPr lang="en-US" sz="2700" dirty="0">
                <a:latin typeface="+mn-lt"/>
              </a:rPr>
              <a:t>Units are </a:t>
            </a:r>
            <a:r>
              <a:rPr lang="en-US" sz="2700" dirty="0" err="1" smtClean="0">
                <a:latin typeface="+mn-lt"/>
              </a:rPr>
              <a:t>GtC</a:t>
            </a:r>
            <a:r>
              <a:rPr lang="en-US" sz="2700" dirty="0" smtClean="0">
                <a:latin typeface="+mn-lt"/>
              </a:rPr>
              <a:t> </a:t>
            </a:r>
            <a:r>
              <a:rPr lang="en-US" sz="2700" dirty="0">
                <a:latin typeface="+mn-lt"/>
              </a:rPr>
              <a:t>or </a:t>
            </a:r>
            <a:r>
              <a:rPr lang="en-US" sz="2700" dirty="0" err="1" smtClean="0">
                <a:latin typeface="+mn-lt"/>
              </a:rPr>
              <a:t>GtC</a:t>
            </a:r>
            <a:r>
              <a:rPr lang="en-US" sz="2700" dirty="0" smtClean="0">
                <a:latin typeface="+mn-lt"/>
              </a:rPr>
              <a:t> </a:t>
            </a:r>
            <a:r>
              <a:rPr lang="en-US" sz="2700" dirty="0">
                <a:latin typeface="+mn-lt"/>
              </a:rPr>
              <a:t>year</a:t>
            </a:r>
            <a:r>
              <a:rPr lang="en-US" sz="2700" baseline="30000" dirty="0">
                <a:latin typeface="+mn-lt"/>
              </a:rPr>
              <a:t>−1</a:t>
            </a:r>
            <a:r>
              <a:rPr lang="en-US" sz="2700" dirty="0">
                <a:latin typeface="JansonText-Roman"/>
              </a:rPr>
              <a:t>.</a:t>
            </a:r>
            <a:r>
              <a:rPr lang="en-US" sz="2700" dirty="0"/>
              <a:t/>
            </a:r>
            <a:br>
              <a:rPr lang="en-US" sz="2700" dirty="0"/>
            </a:br>
            <a:endParaRPr lang="en-US" sz="2700" dirty="0"/>
          </a:p>
        </p:txBody>
      </p:sp>
      <p:pic>
        <p:nvPicPr>
          <p:cNvPr id="3" name="Picture 2"/>
          <p:cNvPicPr>
            <a:picLocks noChangeAspect="1"/>
          </p:cNvPicPr>
          <p:nvPr/>
        </p:nvPicPr>
        <p:blipFill rotWithShape="1">
          <a:blip r:embed="rId2"/>
          <a:srcRect r="51958" b="33194"/>
          <a:stretch/>
        </p:blipFill>
        <p:spPr>
          <a:xfrm>
            <a:off x="541032" y="1696814"/>
            <a:ext cx="3569958" cy="4048666"/>
          </a:xfrm>
          <a:prstGeom prst="rect">
            <a:avLst/>
          </a:prstGeom>
        </p:spPr>
      </p:pic>
      <p:sp>
        <p:nvSpPr>
          <p:cNvPr id="4" name="Rectangle 3"/>
          <p:cNvSpPr/>
          <p:nvPr/>
        </p:nvSpPr>
        <p:spPr>
          <a:xfrm>
            <a:off x="208137" y="6496169"/>
            <a:ext cx="3951466" cy="276999"/>
          </a:xfrm>
          <a:prstGeom prst="rect">
            <a:avLst/>
          </a:prstGeom>
        </p:spPr>
        <p:txBody>
          <a:bodyPr wrap="none">
            <a:spAutoFit/>
          </a:bodyPr>
          <a:lstStyle/>
          <a:p>
            <a:r>
              <a:rPr lang="en-US" sz="1200" dirty="0" smtClean="0">
                <a:latin typeface="JansonText-Roman"/>
              </a:rPr>
              <a:t>Modified from Houghton </a:t>
            </a:r>
            <a:r>
              <a:rPr lang="en-US" sz="1200" dirty="0" err="1"/>
              <a:t>Annu</a:t>
            </a:r>
            <a:r>
              <a:rPr lang="en-US" sz="1200" dirty="0"/>
              <a:t>. Rev. Earth Planet. Sci. 2007</a:t>
            </a:r>
          </a:p>
        </p:txBody>
      </p:sp>
      <p:sp>
        <p:nvSpPr>
          <p:cNvPr id="6" name="Rectangle 5"/>
          <p:cNvSpPr/>
          <p:nvPr/>
        </p:nvSpPr>
        <p:spPr>
          <a:xfrm>
            <a:off x="2125980" y="1788795"/>
            <a:ext cx="5955030" cy="782955"/>
          </a:xfrm>
          <a:prstGeom prst="rect">
            <a:avLst/>
          </a:prstGeom>
          <a:solidFill>
            <a:srgbClr val="C2E8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Atmosphere 780</a:t>
            </a:r>
          </a:p>
          <a:p>
            <a:pPr algn="ctr"/>
            <a:r>
              <a:rPr lang="en-US" dirty="0" smtClean="0">
                <a:solidFill>
                  <a:schemeClr val="tx1"/>
                </a:solidFill>
              </a:rPr>
              <a:t>(</a:t>
            </a:r>
            <a:r>
              <a:rPr lang="en-US" dirty="0">
                <a:solidFill>
                  <a:schemeClr val="tx1"/>
                </a:solidFill>
              </a:rPr>
              <a:t>A</a:t>
            </a:r>
            <a:r>
              <a:rPr lang="en-US" dirty="0" smtClean="0">
                <a:solidFill>
                  <a:schemeClr val="tx1"/>
                </a:solidFill>
              </a:rPr>
              <a:t>nnual increase 3.2)</a:t>
            </a:r>
            <a:endParaRPr lang="en-US" dirty="0">
              <a:solidFill>
                <a:schemeClr val="tx1"/>
              </a:solidFill>
            </a:endParaRPr>
          </a:p>
        </p:txBody>
      </p:sp>
      <p:sp>
        <p:nvSpPr>
          <p:cNvPr id="41" name="TextBox 40"/>
          <p:cNvSpPr txBox="1"/>
          <p:nvPr/>
        </p:nvSpPr>
        <p:spPr>
          <a:xfrm>
            <a:off x="1950720" y="5795010"/>
            <a:ext cx="636713" cy="369332"/>
          </a:xfrm>
          <a:prstGeom prst="rect">
            <a:avLst/>
          </a:prstGeom>
          <a:noFill/>
        </p:spPr>
        <p:txBody>
          <a:bodyPr wrap="none" rtlCol="0">
            <a:spAutoFit/>
          </a:bodyPr>
          <a:lstStyle/>
          <a:p>
            <a:r>
              <a:rPr lang="en-US" dirty="0" smtClean="0"/>
              <a:t>Land</a:t>
            </a:r>
            <a:endParaRPr lang="en-US" dirty="0"/>
          </a:p>
        </p:txBody>
      </p:sp>
      <p:sp>
        <p:nvSpPr>
          <p:cNvPr id="42" name="TextBox 41"/>
          <p:cNvSpPr txBox="1"/>
          <p:nvPr/>
        </p:nvSpPr>
        <p:spPr>
          <a:xfrm>
            <a:off x="7292340" y="6404610"/>
            <a:ext cx="782587" cy="369332"/>
          </a:xfrm>
          <a:prstGeom prst="rect">
            <a:avLst/>
          </a:prstGeom>
          <a:noFill/>
        </p:spPr>
        <p:txBody>
          <a:bodyPr wrap="none" rtlCol="0">
            <a:spAutoFit/>
          </a:bodyPr>
          <a:lstStyle/>
          <a:p>
            <a:r>
              <a:rPr lang="en-US" dirty="0" smtClean="0"/>
              <a:t>Ocean</a:t>
            </a:r>
            <a:endParaRPr lang="en-US" dirty="0"/>
          </a:p>
        </p:txBody>
      </p:sp>
      <p:grpSp>
        <p:nvGrpSpPr>
          <p:cNvPr id="16" name="Group 15"/>
          <p:cNvGrpSpPr/>
          <p:nvPr/>
        </p:nvGrpSpPr>
        <p:grpSpPr>
          <a:xfrm>
            <a:off x="4680585" y="2566035"/>
            <a:ext cx="1423788" cy="3689390"/>
            <a:chOff x="4874895" y="2566035"/>
            <a:chExt cx="1423788" cy="3689390"/>
          </a:xfrm>
        </p:grpSpPr>
        <p:sp>
          <p:nvSpPr>
            <p:cNvPr id="7" name="TextBox 6"/>
            <p:cNvSpPr txBox="1"/>
            <p:nvPr/>
          </p:nvSpPr>
          <p:spPr>
            <a:xfrm>
              <a:off x="4874895" y="5332095"/>
              <a:ext cx="1423788" cy="923330"/>
            </a:xfrm>
            <a:prstGeom prst="rect">
              <a:avLst/>
            </a:prstGeom>
            <a:solidFill>
              <a:schemeClr val="bg1">
                <a:lumMod val="75000"/>
              </a:schemeClr>
            </a:solidFill>
          </p:spPr>
          <p:txBody>
            <a:bodyPr wrap="none" rtlCol="0">
              <a:spAutoFit/>
            </a:bodyPr>
            <a:lstStyle/>
            <a:p>
              <a:r>
                <a:rPr lang="en-US" dirty="0" smtClean="0"/>
                <a:t>Fossil fuels</a:t>
              </a:r>
            </a:p>
            <a:p>
              <a:r>
                <a:rPr lang="en-US" dirty="0" smtClean="0"/>
                <a:t>Oil, coal, gas</a:t>
              </a:r>
            </a:p>
            <a:p>
              <a:r>
                <a:rPr lang="en-US" dirty="0" smtClean="0"/>
                <a:t>5,000-10,000</a:t>
              </a:r>
              <a:endParaRPr lang="en-US" dirty="0"/>
            </a:p>
          </p:txBody>
        </p:sp>
        <p:cxnSp>
          <p:nvCxnSpPr>
            <p:cNvPr id="9" name="Straight Arrow Connector 8"/>
            <p:cNvCxnSpPr/>
            <p:nvPr/>
          </p:nvCxnSpPr>
          <p:spPr>
            <a:xfrm flipH="1" flipV="1">
              <a:off x="5606415" y="2566035"/>
              <a:ext cx="17145" cy="27317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29275" y="2571750"/>
              <a:ext cx="301686" cy="369332"/>
            </a:xfrm>
            <a:prstGeom prst="rect">
              <a:avLst/>
            </a:prstGeom>
            <a:noFill/>
          </p:spPr>
          <p:txBody>
            <a:bodyPr wrap="none" rtlCol="0">
              <a:spAutoFit/>
            </a:bodyPr>
            <a:lstStyle/>
            <a:p>
              <a:r>
                <a:rPr lang="en-US" dirty="0" smtClean="0"/>
                <a:t>8</a:t>
              </a:r>
              <a:endParaRPr lang="en-US" dirty="0"/>
            </a:p>
          </p:txBody>
        </p:sp>
      </p:grpSp>
      <p:grpSp>
        <p:nvGrpSpPr>
          <p:cNvPr id="15" name="Group 14"/>
          <p:cNvGrpSpPr/>
          <p:nvPr/>
        </p:nvGrpSpPr>
        <p:grpSpPr>
          <a:xfrm>
            <a:off x="4279582" y="2572677"/>
            <a:ext cx="1429516" cy="1837730"/>
            <a:chOff x="4274820" y="2588895"/>
            <a:chExt cx="1429516" cy="1837730"/>
          </a:xfrm>
        </p:grpSpPr>
        <p:grpSp>
          <p:nvGrpSpPr>
            <p:cNvPr id="17" name="Group 16"/>
            <p:cNvGrpSpPr/>
            <p:nvPr/>
          </p:nvGrpSpPr>
          <p:grpSpPr>
            <a:xfrm>
              <a:off x="4274820" y="2588895"/>
              <a:ext cx="1429516" cy="1837730"/>
              <a:chOff x="4274820" y="2588895"/>
              <a:chExt cx="1429516" cy="1837730"/>
            </a:xfrm>
          </p:grpSpPr>
          <p:grpSp>
            <p:nvGrpSpPr>
              <p:cNvPr id="19" name="Group 18"/>
              <p:cNvGrpSpPr/>
              <p:nvPr/>
            </p:nvGrpSpPr>
            <p:grpSpPr>
              <a:xfrm>
                <a:off x="4274820" y="2588895"/>
                <a:ext cx="1131720" cy="1837730"/>
                <a:chOff x="4274820" y="2588895"/>
                <a:chExt cx="1131720" cy="1837730"/>
              </a:xfrm>
            </p:grpSpPr>
            <p:cxnSp>
              <p:nvCxnSpPr>
                <p:cNvPr id="22" name="Straight Arrow Connector 21"/>
                <p:cNvCxnSpPr/>
                <p:nvPr/>
              </p:nvCxnSpPr>
              <p:spPr>
                <a:xfrm>
                  <a:off x="4568190" y="2613660"/>
                  <a:ext cx="0" cy="43053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734440" y="2588895"/>
                  <a:ext cx="0" cy="914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274820" y="3503295"/>
                  <a:ext cx="1131720" cy="923330"/>
                </a:xfrm>
                <a:prstGeom prst="rect">
                  <a:avLst/>
                </a:prstGeom>
                <a:solidFill>
                  <a:srgbClr val="8FF9B2"/>
                </a:solidFill>
              </p:spPr>
              <p:txBody>
                <a:bodyPr wrap="none" rtlCol="0">
                  <a:spAutoFit/>
                </a:bodyPr>
                <a:lstStyle/>
                <a:p>
                  <a:r>
                    <a:rPr lang="en-US" dirty="0" smtClean="0"/>
                    <a:t>Biofuel</a:t>
                  </a:r>
                </a:p>
                <a:p>
                  <a:r>
                    <a:rPr lang="en-US" dirty="0" smtClean="0"/>
                    <a:t>Chemicals</a:t>
                  </a:r>
                </a:p>
                <a:p>
                  <a:r>
                    <a:rPr lang="en-US" dirty="0" smtClean="0"/>
                    <a:t>Materials</a:t>
                  </a:r>
                  <a:endParaRPr lang="en-US" dirty="0"/>
                </a:p>
              </p:txBody>
            </p:sp>
          </p:grpSp>
          <p:sp>
            <p:nvSpPr>
              <p:cNvPr id="20" name="TextBox 19"/>
              <p:cNvSpPr txBox="1"/>
              <p:nvPr/>
            </p:nvSpPr>
            <p:spPr>
              <a:xfrm>
                <a:off x="4789170" y="2663190"/>
                <a:ext cx="276038" cy="307777"/>
              </a:xfrm>
              <a:prstGeom prst="rect">
                <a:avLst/>
              </a:prstGeom>
              <a:noFill/>
            </p:spPr>
            <p:txBody>
              <a:bodyPr wrap="none" rtlCol="0">
                <a:spAutoFit/>
              </a:bodyPr>
              <a:lstStyle/>
              <a:p>
                <a:r>
                  <a:rPr lang="en-US" sz="1400" dirty="0" smtClean="0">
                    <a:solidFill>
                      <a:srgbClr val="FF0000"/>
                    </a:solidFill>
                  </a:rPr>
                  <a:t>2</a:t>
                </a:r>
                <a:endParaRPr lang="en-US" sz="1400" dirty="0">
                  <a:solidFill>
                    <a:srgbClr val="FF0000"/>
                  </a:solidFill>
                </a:endParaRPr>
              </a:p>
            </p:txBody>
          </p:sp>
          <p:sp>
            <p:nvSpPr>
              <p:cNvPr id="21" name="TextBox 20"/>
              <p:cNvSpPr txBox="1"/>
              <p:nvPr/>
            </p:nvSpPr>
            <p:spPr>
              <a:xfrm>
                <a:off x="5428298" y="3114040"/>
                <a:ext cx="276038" cy="307777"/>
              </a:xfrm>
              <a:prstGeom prst="rect">
                <a:avLst/>
              </a:prstGeom>
              <a:solidFill>
                <a:schemeClr val="bg1">
                  <a:lumMod val="95000"/>
                </a:schemeClr>
              </a:solidFill>
            </p:spPr>
            <p:txBody>
              <a:bodyPr wrap="none" rtlCol="0">
                <a:spAutoFit/>
              </a:bodyPr>
              <a:lstStyle/>
              <a:p>
                <a:r>
                  <a:rPr lang="en-US" sz="1400" dirty="0" smtClean="0">
                    <a:solidFill>
                      <a:srgbClr val="FF0000"/>
                    </a:solidFill>
                  </a:rPr>
                  <a:t>6</a:t>
                </a:r>
                <a:endParaRPr lang="en-US" sz="1400" dirty="0">
                  <a:solidFill>
                    <a:srgbClr val="FF0000"/>
                  </a:solidFill>
                </a:endParaRPr>
              </a:p>
            </p:txBody>
          </p:sp>
        </p:grpSp>
        <p:cxnSp>
          <p:nvCxnSpPr>
            <p:cNvPr id="18" name="Straight Arrow Connector 17"/>
            <p:cNvCxnSpPr/>
            <p:nvPr/>
          </p:nvCxnSpPr>
          <p:spPr>
            <a:xfrm>
              <a:off x="4572000" y="3086100"/>
              <a:ext cx="0" cy="43053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Down Arrow 7"/>
          <p:cNvSpPr/>
          <p:nvPr/>
        </p:nvSpPr>
        <p:spPr>
          <a:xfrm>
            <a:off x="5567362" y="2914651"/>
            <a:ext cx="45719" cy="1619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21890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651183" y="2498406"/>
            <a:ext cx="3411855" cy="3914775"/>
            <a:chOff x="6503670" y="2543174"/>
            <a:chExt cx="3411855" cy="3914775"/>
          </a:xfrm>
        </p:grpSpPr>
        <p:pic>
          <p:nvPicPr>
            <p:cNvPr id="5" name="Picture 4"/>
            <p:cNvPicPr>
              <a:picLocks noChangeAspect="1"/>
            </p:cNvPicPr>
            <p:nvPr/>
          </p:nvPicPr>
          <p:blipFill rotWithShape="1">
            <a:blip r:embed="rId2"/>
            <a:srcRect l="51065" t="13463" r="3173" b="21943"/>
            <a:stretch/>
          </p:blipFill>
          <p:spPr>
            <a:xfrm>
              <a:off x="6515100" y="2543174"/>
              <a:ext cx="3400425" cy="3914775"/>
            </a:xfrm>
            <a:prstGeom prst="rect">
              <a:avLst/>
            </a:prstGeom>
          </p:spPr>
        </p:pic>
        <p:sp>
          <p:nvSpPr>
            <p:cNvPr id="11" name="Rectangle 10"/>
            <p:cNvSpPr/>
            <p:nvPr/>
          </p:nvSpPr>
          <p:spPr>
            <a:xfrm>
              <a:off x="6503670" y="2674620"/>
              <a:ext cx="32004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normAutofit fontScale="90000"/>
          </a:bodyPr>
          <a:lstStyle/>
          <a:p>
            <a:r>
              <a:rPr lang="en-US" dirty="0">
                <a:latin typeface="+mn-lt"/>
              </a:rPr>
              <a:t>The global carbon cycle in the 1990s. </a:t>
            </a:r>
            <a:br>
              <a:rPr lang="en-US" dirty="0">
                <a:latin typeface="+mn-lt"/>
              </a:rPr>
            </a:br>
            <a:r>
              <a:rPr lang="en-US" sz="2700" dirty="0">
                <a:latin typeface="+mn-lt"/>
              </a:rPr>
              <a:t>Units are </a:t>
            </a:r>
            <a:r>
              <a:rPr lang="en-US" sz="2700" dirty="0" err="1" smtClean="0">
                <a:latin typeface="+mn-lt"/>
              </a:rPr>
              <a:t>GtC</a:t>
            </a:r>
            <a:r>
              <a:rPr lang="en-US" sz="2700" dirty="0" smtClean="0">
                <a:latin typeface="+mn-lt"/>
              </a:rPr>
              <a:t> </a:t>
            </a:r>
            <a:r>
              <a:rPr lang="en-US" sz="2700" dirty="0">
                <a:latin typeface="+mn-lt"/>
              </a:rPr>
              <a:t>or </a:t>
            </a:r>
            <a:r>
              <a:rPr lang="en-US" sz="2700" dirty="0" err="1" smtClean="0">
                <a:latin typeface="+mn-lt"/>
              </a:rPr>
              <a:t>GtC</a:t>
            </a:r>
            <a:r>
              <a:rPr lang="en-US" sz="2700" dirty="0" smtClean="0">
                <a:latin typeface="+mn-lt"/>
              </a:rPr>
              <a:t> </a:t>
            </a:r>
            <a:r>
              <a:rPr lang="en-US" sz="2700" dirty="0">
                <a:latin typeface="+mn-lt"/>
              </a:rPr>
              <a:t>year</a:t>
            </a:r>
            <a:r>
              <a:rPr lang="en-US" sz="2700" baseline="30000" dirty="0">
                <a:latin typeface="+mn-lt"/>
              </a:rPr>
              <a:t>−1</a:t>
            </a:r>
            <a:r>
              <a:rPr lang="en-US" sz="2700" dirty="0">
                <a:latin typeface="JansonText-Roman"/>
              </a:rPr>
              <a:t>.</a:t>
            </a:r>
            <a:r>
              <a:rPr lang="en-US" sz="2700" dirty="0"/>
              <a:t/>
            </a:r>
            <a:br>
              <a:rPr lang="en-US" sz="2700" dirty="0"/>
            </a:br>
            <a:endParaRPr lang="en-US" sz="2700" dirty="0"/>
          </a:p>
        </p:txBody>
      </p:sp>
      <p:pic>
        <p:nvPicPr>
          <p:cNvPr id="3" name="Picture 2"/>
          <p:cNvPicPr>
            <a:picLocks noChangeAspect="1"/>
          </p:cNvPicPr>
          <p:nvPr/>
        </p:nvPicPr>
        <p:blipFill rotWithShape="1">
          <a:blip r:embed="rId2"/>
          <a:srcRect r="51958" b="33194"/>
          <a:stretch/>
        </p:blipFill>
        <p:spPr>
          <a:xfrm>
            <a:off x="541032" y="1696814"/>
            <a:ext cx="3569958" cy="4048666"/>
          </a:xfrm>
          <a:prstGeom prst="rect">
            <a:avLst/>
          </a:prstGeom>
        </p:spPr>
      </p:pic>
      <p:sp>
        <p:nvSpPr>
          <p:cNvPr id="4" name="Rectangle 3"/>
          <p:cNvSpPr/>
          <p:nvPr/>
        </p:nvSpPr>
        <p:spPr>
          <a:xfrm>
            <a:off x="208137" y="6496169"/>
            <a:ext cx="3951466" cy="276999"/>
          </a:xfrm>
          <a:prstGeom prst="rect">
            <a:avLst/>
          </a:prstGeom>
        </p:spPr>
        <p:txBody>
          <a:bodyPr wrap="none">
            <a:spAutoFit/>
          </a:bodyPr>
          <a:lstStyle/>
          <a:p>
            <a:r>
              <a:rPr lang="en-US" sz="1200" dirty="0" smtClean="0">
                <a:latin typeface="JansonText-Roman"/>
              </a:rPr>
              <a:t>Modified from Houghton </a:t>
            </a:r>
            <a:r>
              <a:rPr lang="en-US" sz="1200" dirty="0" err="1"/>
              <a:t>Annu</a:t>
            </a:r>
            <a:r>
              <a:rPr lang="en-US" sz="1200" dirty="0"/>
              <a:t>. Rev. Earth Planet. Sci. 2007</a:t>
            </a:r>
          </a:p>
        </p:txBody>
      </p:sp>
      <p:sp>
        <p:nvSpPr>
          <p:cNvPr id="6" name="Rectangle 5"/>
          <p:cNvSpPr/>
          <p:nvPr/>
        </p:nvSpPr>
        <p:spPr>
          <a:xfrm>
            <a:off x="2125980" y="1788795"/>
            <a:ext cx="5955030" cy="782955"/>
          </a:xfrm>
          <a:prstGeom prst="rect">
            <a:avLst/>
          </a:prstGeom>
          <a:solidFill>
            <a:srgbClr val="C2E8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Atmosphere 780</a:t>
            </a:r>
          </a:p>
          <a:p>
            <a:pPr algn="ctr"/>
            <a:r>
              <a:rPr lang="en-US" dirty="0" smtClean="0">
                <a:solidFill>
                  <a:schemeClr val="tx1"/>
                </a:solidFill>
              </a:rPr>
              <a:t>(</a:t>
            </a:r>
            <a:r>
              <a:rPr lang="en-US" dirty="0">
                <a:solidFill>
                  <a:schemeClr val="tx1"/>
                </a:solidFill>
              </a:rPr>
              <a:t>A</a:t>
            </a:r>
            <a:r>
              <a:rPr lang="en-US" dirty="0" smtClean="0">
                <a:solidFill>
                  <a:schemeClr val="tx1"/>
                </a:solidFill>
              </a:rPr>
              <a:t>nnual increase 3.2)</a:t>
            </a:r>
            <a:endParaRPr lang="en-US" dirty="0">
              <a:solidFill>
                <a:schemeClr val="tx1"/>
              </a:solidFill>
            </a:endParaRPr>
          </a:p>
        </p:txBody>
      </p:sp>
      <p:sp>
        <p:nvSpPr>
          <p:cNvPr id="41" name="TextBox 40"/>
          <p:cNvSpPr txBox="1"/>
          <p:nvPr/>
        </p:nvSpPr>
        <p:spPr>
          <a:xfrm>
            <a:off x="1950720" y="5795010"/>
            <a:ext cx="636713" cy="369332"/>
          </a:xfrm>
          <a:prstGeom prst="rect">
            <a:avLst/>
          </a:prstGeom>
          <a:noFill/>
        </p:spPr>
        <p:txBody>
          <a:bodyPr wrap="none" rtlCol="0">
            <a:spAutoFit/>
          </a:bodyPr>
          <a:lstStyle/>
          <a:p>
            <a:r>
              <a:rPr lang="en-US" dirty="0" smtClean="0"/>
              <a:t>Land</a:t>
            </a:r>
            <a:endParaRPr lang="en-US" dirty="0"/>
          </a:p>
        </p:txBody>
      </p:sp>
      <p:sp>
        <p:nvSpPr>
          <p:cNvPr id="42" name="TextBox 41"/>
          <p:cNvSpPr txBox="1"/>
          <p:nvPr/>
        </p:nvSpPr>
        <p:spPr>
          <a:xfrm>
            <a:off x="7292340" y="6404610"/>
            <a:ext cx="782587" cy="369332"/>
          </a:xfrm>
          <a:prstGeom prst="rect">
            <a:avLst/>
          </a:prstGeom>
          <a:noFill/>
        </p:spPr>
        <p:txBody>
          <a:bodyPr wrap="none" rtlCol="0">
            <a:spAutoFit/>
          </a:bodyPr>
          <a:lstStyle/>
          <a:p>
            <a:r>
              <a:rPr lang="en-US" dirty="0" smtClean="0"/>
              <a:t>Ocean</a:t>
            </a:r>
            <a:endParaRPr lang="en-US" dirty="0"/>
          </a:p>
        </p:txBody>
      </p:sp>
      <p:grpSp>
        <p:nvGrpSpPr>
          <p:cNvPr id="16" name="Group 15"/>
          <p:cNvGrpSpPr/>
          <p:nvPr/>
        </p:nvGrpSpPr>
        <p:grpSpPr>
          <a:xfrm>
            <a:off x="4680585" y="2566035"/>
            <a:ext cx="1423788" cy="3689390"/>
            <a:chOff x="4874895" y="2566035"/>
            <a:chExt cx="1423788" cy="3689390"/>
          </a:xfrm>
        </p:grpSpPr>
        <p:sp>
          <p:nvSpPr>
            <p:cNvPr id="7" name="TextBox 6"/>
            <p:cNvSpPr txBox="1"/>
            <p:nvPr/>
          </p:nvSpPr>
          <p:spPr>
            <a:xfrm>
              <a:off x="4874895" y="5332095"/>
              <a:ext cx="1423788" cy="923330"/>
            </a:xfrm>
            <a:prstGeom prst="rect">
              <a:avLst/>
            </a:prstGeom>
            <a:solidFill>
              <a:schemeClr val="bg1">
                <a:lumMod val="75000"/>
              </a:schemeClr>
            </a:solidFill>
          </p:spPr>
          <p:txBody>
            <a:bodyPr wrap="none" rtlCol="0">
              <a:spAutoFit/>
            </a:bodyPr>
            <a:lstStyle/>
            <a:p>
              <a:r>
                <a:rPr lang="en-US" dirty="0" smtClean="0"/>
                <a:t>Fossil fuels</a:t>
              </a:r>
            </a:p>
            <a:p>
              <a:r>
                <a:rPr lang="en-US" dirty="0" smtClean="0"/>
                <a:t>Oil, coal, gas</a:t>
              </a:r>
            </a:p>
            <a:p>
              <a:r>
                <a:rPr lang="en-US" dirty="0" smtClean="0"/>
                <a:t>5,000-10,000</a:t>
              </a:r>
              <a:endParaRPr lang="en-US" dirty="0"/>
            </a:p>
          </p:txBody>
        </p:sp>
        <p:cxnSp>
          <p:nvCxnSpPr>
            <p:cNvPr id="9" name="Straight Arrow Connector 8"/>
            <p:cNvCxnSpPr/>
            <p:nvPr/>
          </p:nvCxnSpPr>
          <p:spPr>
            <a:xfrm flipH="1" flipV="1">
              <a:off x="5606415" y="2566035"/>
              <a:ext cx="17145" cy="27317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29275" y="2571750"/>
              <a:ext cx="301686" cy="369332"/>
            </a:xfrm>
            <a:prstGeom prst="rect">
              <a:avLst/>
            </a:prstGeom>
            <a:noFill/>
          </p:spPr>
          <p:txBody>
            <a:bodyPr wrap="none" rtlCol="0">
              <a:spAutoFit/>
            </a:bodyPr>
            <a:lstStyle/>
            <a:p>
              <a:r>
                <a:rPr lang="en-US" dirty="0" smtClean="0"/>
                <a:t>8</a:t>
              </a:r>
              <a:endParaRPr lang="en-US" dirty="0"/>
            </a:p>
          </p:txBody>
        </p:sp>
      </p:grpSp>
      <p:grpSp>
        <p:nvGrpSpPr>
          <p:cNvPr id="19" name="Group 18"/>
          <p:cNvGrpSpPr/>
          <p:nvPr/>
        </p:nvGrpSpPr>
        <p:grpSpPr>
          <a:xfrm>
            <a:off x="4527237" y="2572677"/>
            <a:ext cx="1131720" cy="2269421"/>
            <a:chOff x="4274820" y="2588895"/>
            <a:chExt cx="1131720" cy="1541618"/>
          </a:xfrm>
        </p:grpSpPr>
        <p:cxnSp>
          <p:nvCxnSpPr>
            <p:cNvPr id="23" name="Straight Arrow Connector 22"/>
            <p:cNvCxnSpPr/>
            <p:nvPr/>
          </p:nvCxnSpPr>
          <p:spPr>
            <a:xfrm flipV="1">
              <a:off x="4734440" y="2588895"/>
              <a:ext cx="0" cy="914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274820" y="3503295"/>
              <a:ext cx="1131720" cy="627218"/>
            </a:xfrm>
            <a:prstGeom prst="rect">
              <a:avLst/>
            </a:prstGeom>
            <a:solidFill>
              <a:srgbClr val="8FF9B2"/>
            </a:solidFill>
          </p:spPr>
          <p:txBody>
            <a:bodyPr wrap="none" rtlCol="0">
              <a:spAutoFit/>
            </a:bodyPr>
            <a:lstStyle/>
            <a:p>
              <a:r>
                <a:rPr lang="en-US" dirty="0" smtClean="0"/>
                <a:t>Biofuel</a:t>
              </a:r>
            </a:p>
            <a:p>
              <a:r>
                <a:rPr lang="en-US" dirty="0" smtClean="0"/>
                <a:t>Chemicals</a:t>
              </a:r>
            </a:p>
            <a:p>
              <a:r>
                <a:rPr lang="en-US" dirty="0" smtClean="0"/>
                <a:t>Materials</a:t>
              </a:r>
              <a:endParaRPr lang="en-US" dirty="0"/>
            </a:p>
          </p:txBody>
        </p:sp>
      </p:grpSp>
      <p:cxnSp>
        <p:nvCxnSpPr>
          <p:cNvPr id="13" name="Straight Arrow Connector 12"/>
          <p:cNvCxnSpPr/>
          <p:nvPr/>
        </p:nvCxnSpPr>
        <p:spPr>
          <a:xfrm>
            <a:off x="4019549" y="4271963"/>
            <a:ext cx="548640" cy="0"/>
          </a:xfrm>
          <a:prstGeom prst="straightConnector1">
            <a:avLst/>
          </a:prstGeom>
          <a:ln w="28575">
            <a:solidFill>
              <a:srgbClr val="EC206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024313" y="3862388"/>
            <a:ext cx="530915" cy="369332"/>
          </a:xfrm>
          <a:prstGeom prst="rect">
            <a:avLst/>
          </a:prstGeom>
          <a:noFill/>
        </p:spPr>
        <p:txBody>
          <a:bodyPr wrap="none" rtlCol="0">
            <a:spAutoFit/>
          </a:bodyPr>
          <a:lstStyle/>
          <a:p>
            <a:r>
              <a:rPr lang="en-US" dirty="0" smtClean="0">
                <a:solidFill>
                  <a:srgbClr val="FF0000"/>
                </a:solidFill>
              </a:rPr>
              <a:t>CH</a:t>
            </a:r>
            <a:r>
              <a:rPr lang="en-US" baseline="-25000" dirty="0" smtClean="0">
                <a:solidFill>
                  <a:srgbClr val="FF0000"/>
                </a:solidFill>
              </a:rPr>
              <a:t>4</a:t>
            </a:r>
            <a:endParaRPr lang="en-US" baseline="-25000" dirty="0">
              <a:solidFill>
                <a:srgbClr val="FF0000"/>
              </a:solidFill>
            </a:endParaRPr>
          </a:p>
        </p:txBody>
      </p:sp>
    </p:spTree>
    <p:extLst>
      <p:ext uri="{BB962C8B-B14F-4D97-AF65-F5344CB8AC3E}">
        <p14:creationId xmlns:p14="http://schemas.microsoft.com/office/powerpoint/2010/main" val="31815258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A8AC2D-69A8-344A-B720-964A903A27B4}" type="slidenum">
              <a:rPr lang="en-US" smtClean="0"/>
              <a:t>20</a:t>
            </a:fld>
            <a:endParaRPr lang="en-US"/>
          </a:p>
        </p:txBody>
      </p:sp>
      <p:pic>
        <p:nvPicPr>
          <p:cNvPr id="5" name="Picture 4"/>
          <p:cNvPicPr>
            <a:picLocks noChangeAspect="1"/>
          </p:cNvPicPr>
          <p:nvPr/>
        </p:nvPicPr>
        <p:blipFill>
          <a:blip r:embed="rId2"/>
          <a:stretch>
            <a:fillRect/>
          </a:stretch>
        </p:blipFill>
        <p:spPr>
          <a:xfrm>
            <a:off x="245660" y="894524"/>
            <a:ext cx="8385134" cy="5355061"/>
          </a:xfrm>
          <a:prstGeom prst="rect">
            <a:avLst/>
          </a:prstGeom>
        </p:spPr>
      </p:pic>
    </p:spTree>
    <p:extLst>
      <p:ext uri="{BB962C8B-B14F-4D97-AF65-F5344CB8AC3E}">
        <p14:creationId xmlns:p14="http://schemas.microsoft.com/office/powerpoint/2010/main" val="9829799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A8AC2D-69A8-344A-B720-964A903A27B4}" type="slidenum">
              <a:rPr lang="en-US" smtClean="0"/>
              <a:t>21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838031206"/>
              </p:ext>
            </p:extLst>
          </p:nvPr>
        </p:nvGraphicFramePr>
        <p:xfrm>
          <a:off x="1452562" y="890592"/>
          <a:ext cx="5822732" cy="5253027"/>
        </p:xfrm>
        <a:graphic>
          <a:graphicData uri="http://schemas.openxmlformats.org/drawingml/2006/table">
            <a:tbl>
              <a:tblPr/>
              <a:tblGrid>
                <a:gridCol w="1455683">
                  <a:extLst>
                    <a:ext uri="{9D8B030D-6E8A-4147-A177-3AD203B41FA5}">
                      <a16:colId xmlns:a16="http://schemas.microsoft.com/office/drawing/2014/main" val="3040441485"/>
                    </a:ext>
                  </a:extLst>
                </a:gridCol>
                <a:gridCol w="1455683">
                  <a:extLst>
                    <a:ext uri="{9D8B030D-6E8A-4147-A177-3AD203B41FA5}">
                      <a16:colId xmlns:a16="http://schemas.microsoft.com/office/drawing/2014/main" val="1226921761"/>
                    </a:ext>
                  </a:extLst>
                </a:gridCol>
                <a:gridCol w="1455683">
                  <a:extLst>
                    <a:ext uri="{9D8B030D-6E8A-4147-A177-3AD203B41FA5}">
                      <a16:colId xmlns:a16="http://schemas.microsoft.com/office/drawing/2014/main" val="1496360263"/>
                    </a:ext>
                  </a:extLst>
                </a:gridCol>
                <a:gridCol w="1455683">
                  <a:extLst>
                    <a:ext uri="{9D8B030D-6E8A-4147-A177-3AD203B41FA5}">
                      <a16:colId xmlns:a16="http://schemas.microsoft.com/office/drawing/2014/main" val="2374188470"/>
                    </a:ext>
                  </a:extLst>
                </a:gridCol>
              </a:tblGrid>
              <a:tr h="473653">
                <a:tc>
                  <a:txBody>
                    <a:bodyPr/>
                    <a:lstStyle/>
                    <a:p>
                      <a:pPr algn="ctr"/>
                      <a:r>
                        <a:rPr lang="zh-TW" altLang="en-US" sz="900" b="1">
                          <a:effectLst/>
                        </a:rPr>
                        <a:t>國家或地區</a:t>
                      </a:r>
                      <a:endParaRPr lang="zh-TW" altLang="en-US" sz="900">
                        <a:effectLst/>
                      </a:endParaRPr>
                    </a:p>
                  </a:txBody>
                  <a:tcPr marL="4611" marR="48414"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EAECF0"/>
                    </a:solidFill>
                  </a:tcPr>
                </a:tc>
                <a:tc>
                  <a:txBody>
                    <a:bodyPr/>
                    <a:lstStyle/>
                    <a:p>
                      <a:pPr algn="ctr"/>
                      <a:r>
                        <a:rPr lang="zh-TW" altLang="en-US" sz="900" dirty="0">
                          <a:effectLst/>
                        </a:rPr>
                        <a:t>年二氧化碳排放量 </a:t>
                      </a:r>
                      <a:r>
                        <a:rPr lang="en-US" altLang="zh-TW" sz="900" dirty="0">
                          <a:effectLst/>
                        </a:rPr>
                        <a:t>(</a:t>
                      </a:r>
                      <a:r>
                        <a:rPr lang="zh-TW" altLang="en-US" sz="900" dirty="0">
                          <a:effectLst/>
                        </a:rPr>
                        <a:t>千噸</a:t>
                      </a:r>
                      <a:r>
                        <a:rPr lang="en-US" altLang="zh-TW" sz="900" dirty="0">
                          <a:effectLst/>
                        </a:rPr>
                        <a:t>)</a:t>
                      </a:r>
                      <a:br>
                        <a:rPr lang="en-US" altLang="zh-TW" sz="900" dirty="0">
                          <a:effectLst/>
                        </a:rPr>
                      </a:br>
                      <a:r>
                        <a:rPr lang="en-US" altLang="zh-TW" sz="900" dirty="0">
                          <a:effectLst/>
                        </a:rPr>
                        <a:t>2015</a:t>
                      </a:r>
                      <a:r>
                        <a:rPr lang="en-US" altLang="zh-TW" sz="900" u="none" strike="noStrike" baseline="30000" dirty="0">
                          <a:solidFill>
                            <a:srgbClr val="0B0080"/>
                          </a:solidFill>
                          <a:effectLst/>
                          <a:hlinkClick r:id="rId2"/>
                        </a:rPr>
                        <a:t>[7]</a:t>
                      </a:r>
                      <a:endParaRPr lang="zh-TW" altLang="en-US" sz="900" dirty="0">
                        <a:effectLst/>
                      </a:endParaRPr>
                    </a:p>
                  </a:txBody>
                  <a:tcPr marL="4611" marR="48414"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EAECF0"/>
                    </a:solidFill>
                  </a:tcPr>
                </a:tc>
                <a:tc>
                  <a:txBody>
                    <a:bodyPr/>
                    <a:lstStyle/>
                    <a:p>
                      <a:pPr algn="ctr"/>
                      <a:r>
                        <a:rPr lang="zh-TW" altLang="en-US" sz="900">
                          <a:effectLst/>
                        </a:rPr>
                        <a:t>占全球總數的百分比</a:t>
                      </a:r>
                      <a:r>
                        <a:rPr lang="en-US" altLang="zh-TW" sz="900">
                          <a:effectLst/>
                        </a:rPr>
                        <a:t>(%)</a:t>
                      </a:r>
                    </a:p>
                  </a:txBody>
                  <a:tcPr marL="4611" marR="48414"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EAECF0"/>
                    </a:solidFill>
                  </a:tcPr>
                </a:tc>
                <a:tc>
                  <a:txBody>
                    <a:bodyPr/>
                    <a:lstStyle/>
                    <a:p>
                      <a:pPr algn="ctr"/>
                      <a:r>
                        <a:rPr lang="zh-TW" altLang="en-US" sz="900">
                          <a:effectLst/>
                        </a:rPr>
                        <a:t>人均排放量</a:t>
                      </a:r>
                      <a:r>
                        <a:rPr lang="en-US" altLang="zh-TW" sz="900">
                          <a:effectLst/>
                        </a:rPr>
                        <a:t>(</a:t>
                      </a:r>
                      <a:r>
                        <a:rPr lang="zh-TW" altLang="en-US" sz="900">
                          <a:effectLst/>
                        </a:rPr>
                        <a:t>噸</a:t>
                      </a:r>
                      <a:r>
                        <a:rPr lang="en-US" altLang="zh-TW" sz="900">
                          <a:effectLst/>
                        </a:rPr>
                        <a:t>)</a:t>
                      </a:r>
                      <a:br>
                        <a:rPr lang="en-US" altLang="zh-TW" sz="900">
                          <a:effectLst/>
                        </a:rPr>
                      </a:br>
                      <a:r>
                        <a:rPr lang="en-US" altLang="zh-TW" sz="900">
                          <a:effectLst/>
                        </a:rPr>
                        <a:t>2015</a:t>
                      </a:r>
                      <a:r>
                        <a:rPr lang="en-US" altLang="zh-TW" sz="900" u="none" strike="noStrike" baseline="30000">
                          <a:solidFill>
                            <a:srgbClr val="0B0080"/>
                          </a:solidFill>
                          <a:effectLst/>
                          <a:hlinkClick r:id="rId3"/>
                        </a:rPr>
                        <a:t>[8]</a:t>
                      </a:r>
                      <a:endParaRPr lang="zh-TW" altLang="en-US" sz="900">
                        <a:effectLst/>
                      </a:endParaRPr>
                    </a:p>
                  </a:txBody>
                  <a:tcPr marL="4611" marR="48414"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3234690411"/>
                  </a:ext>
                </a:extLst>
              </a:tr>
              <a:tr h="164806">
                <a:tc>
                  <a:txBody>
                    <a:bodyPr/>
                    <a:lstStyle/>
                    <a:p>
                      <a:r>
                        <a:rPr lang="zh-TW" altLang="en-US" sz="900">
                          <a:effectLst/>
                        </a:rPr>
                        <a:t> </a:t>
                      </a:r>
                      <a:r>
                        <a:rPr lang="zh-TW" altLang="en-US" sz="900" i="1">
                          <a:effectLst/>
                        </a:rPr>
                        <a:t>世界</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36,061,710</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100%</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endParaRPr 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787937464"/>
                  </a:ext>
                </a:extLst>
              </a:tr>
              <a:tr h="164806">
                <a:tc>
                  <a:txBody>
                    <a:bodyPr/>
                    <a:lstStyle/>
                    <a:p>
                      <a:r>
                        <a:rPr lang="zh-TW" altLang="en-US" sz="900" dirty="0">
                          <a:effectLst/>
                        </a:rPr>
                        <a:t> </a:t>
                      </a:r>
                      <a:r>
                        <a:rPr lang="zh-TW" altLang="en-US" sz="900" u="none" strike="noStrike" dirty="0">
                          <a:solidFill>
                            <a:srgbClr val="0B0080"/>
                          </a:solidFill>
                          <a:effectLst/>
                          <a:hlinkClick r:id="rId4" tooltip="中華人民共和國"/>
                        </a:rPr>
                        <a:t>中國</a:t>
                      </a:r>
                      <a:endParaRPr lang="zh-TW" altLang="en-US" sz="900" dirty="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accent6">
                        <a:lumMod val="40000"/>
                        <a:lumOff val="60000"/>
                      </a:schemeClr>
                    </a:solidFill>
                  </a:tcPr>
                </a:tc>
                <a:tc>
                  <a:txBody>
                    <a:bodyPr/>
                    <a:lstStyle/>
                    <a:p>
                      <a:r>
                        <a:rPr lang="en-US" sz="900" dirty="0">
                          <a:effectLst/>
                        </a:rPr>
                        <a:t>10,641,789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accent6">
                        <a:lumMod val="40000"/>
                        <a:lumOff val="60000"/>
                      </a:schemeClr>
                    </a:solidFill>
                  </a:tcPr>
                </a:tc>
                <a:tc>
                  <a:txBody>
                    <a:bodyPr/>
                    <a:lstStyle/>
                    <a:p>
                      <a:r>
                        <a:rPr lang="en-US" sz="900" dirty="0">
                          <a:effectLst/>
                        </a:rPr>
                        <a:t>29.51%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accent6">
                        <a:lumMod val="40000"/>
                        <a:lumOff val="60000"/>
                      </a:schemeClr>
                    </a:solidFill>
                  </a:tcPr>
                </a:tc>
                <a:tc>
                  <a:txBody>
                    <a:bodyPr/>
                    <a:lstStyle/>
                    <a:p>
                      <a:r>
                        <a:rPr lang="en-US" sz="900" dirty="0">
                          <a:effectLst/>
                        </a:rPr>
                        <a:t>7.7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300912446"/>
                  </a:ext>
                </a:extLst>
              </a:tr>
              <a:tr h="164806">
                <a:tc>
                  <a:txBody>
                    <a:bodyPr/>
                    <a:lstStyle/>
                    <a:p>
                      <a:r>
                        <a:rPr lang="zh-TW" altLang="en-US" sz="900" dirty="0">
                          <a:effectLst/>
                        </a:rPr>
                        <a:t> </a:t>
                      </a:r>
                      <a:r>
                        <a:rPr lang="zh-TW" altLang="en-US" sz="900" u="none" strike="noStrike" dirty="0">
                          <a:solidFill>
                            <a:srgbClr val="0B0080"/>
                          </a:solidFill>
                          <a:effectLst/>
                          <a:hlinkClick r:id="rId5" tooltip="美國"/>
                        </a:rPr>
                        <a:t>美國</a:t>
                      </a:r>
                      <a:endParaRPr lang="zh-TW" altLang="en-US" sz="900" dirty="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accent2">
                        <a:lumMod val="40000"/>
                        <a:lumOff val="60000"/>
                      </a:schemeClr>
                    </a:solidFill>
                  </a:tcPr>
                </a:tc>
                <a:tc>
                  <a:txBody>
                    <a:bodyPr/>
                    <a:lstStyle/>
                    <a:p>
                      <a:r>
                        <a:rPr lang="en-US" sz="900" dirty="0">
                          <a:effectLst/>
                        </a:rPr>
                        <a:t>5,172,338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accent2">
                        <a:lumMod val="40000"/>
                        <a:lumOff val="60000"/>
                      </a:schemeClr>
                    </a:solidFill>
                  </a:tcPr>
                </a:tc>
                <a:tc>
                  <a:txBody>
                    <a:bodyPr/>
                    <a:lstStyle/>
                    <a:p>
                      <a:r>
                        <a:rPr lang="en-US" sz="900">
                          <a:effectLst/>
                        </a:rPr>
                        <a:t>14.34%</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accent2">
                        <a:lumMod val="40000"/>
                        <a:lumOff val="60000"/>
                      </a:schemeClr>
                    </a:solidFill>
                  </a:tcPr>
                </a:tc>
                <a:tc>
                  <a:txBody>
                    <a:bodyPr/>
                    <a:lstStyle/>
                    <a:p>
                      <a:r>
                        <a:rPr lang="en-US" sz="900" dirty="0">
                          <a:effectLst/>
                        </a:rPr>
                        <a:t>16.1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129563424"/>
                  </a:ext>
                </a:extLst>
              </a:tr>
              <a:tr h="164806">
                <a:tc>
                  <a:txBody>
                    <a:bodyPr/>
                    <a:lstStyle/>
                    <a:p>
                      <a:r>
                        <a:rPr lang="zh-TW" altLang="en-US" sz="900" dirty="0">
                          <a:effectLst/>
                        </a:rPr>
                        <a:t> </a:t>
                      </a:r>
                      <a:r>
                        <a:rPr lang="zh-TW" altLang="en-US" sz="900" u="none" strike="noStrike" dirty="0">
                          <a:solidFill>
                            <a:srgbClr val="0B0080"/>
                          </a:solidFill>
                          <a:effectLst/>
                          <a:hlinkClick r:id="rId6" tooltip="歐洲聯盟"/>
                        </a:rPr>
                        <a:t>歐盟</a:t>
                      </a:r>
                      <a:endParaRPr lang="zh-TW" altLang="en-US" sz="900" dirty="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3,469,671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9.62%</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6.9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189491594"/>
                  </a:ext>
                </a:extLst>
              </a:tr>
              <a:tr h="164806">
                <a:tc>
                  <a:txBody>
                    <a:bodyPr/>
                    <a:lstStyle/>
                    <a:p>
                      <a:r>
                        <a:rPr lang="zh-TW" altLang="en-US" sz="900">
                          <a:effectLst/>
                        </a:rPr>
                        <a:t> </a:t>
                      </a:r>
                      <a:r>
                        <a:rPr lang="zh-TW" altLang="en-US" sz="900" u="none" strike="noStrike">
                          <a:solidFill>
                            <a:srgbClr val="0B0080"/>
                          </a:solidFill>
                          <a:effectLst/>
                          <a:hlinkClick r:id="rId7" tooltip="印度"/>
                        </a:rPr>
                        <a:t>印度</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2,454,968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6.81%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568209653"/>
                  </a:ext>
                </a:extLst>
              </a:tr>
              <a:tr h="164806">
                <a:tc>
                  <a:txBody>
                    <a:bodyPr/>
                    <a:lstStyle/>
                    <a:p>
                      <a:r>
                        <a:rPr lang="zh-TW" altLang="en-US" sz="900">
                          <a:effectLst/>
                        </a:rPr>
                        <a:t> </a:t>
                      </a:r>
                      <a:r>
                        <a:rPr lang="zh-TW" altLang="en-US" sz="900" u="none" strike="noStrike">
                          <a:solidFill>
                            <a:srgbClr val="0B0080"/>
                          </a:solidFill>
                          <a:effectLst/>
                          <a:hlinkClick r:id="rId8" tooltip="俄羅斯"/>
                        </a:rPr>
                        <a:t>俄羅斯</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1,760,895</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4.88%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12.3</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683584375"/>
                  </a:ext>
                </a:extLst>
              </a:tr>
              <a:tr h="164806">
                <a:tc>
                  <a:txBody>
                    <a:bodyPr/>
                    <a:lstStyle/>
                    <a:p>
                      <a:r>
                        <a:rPr lang="zh-TW" altLang="en-US" sz="900" dirty="0">
                          <a:effectLst/>
                        </a:rPr>
                        <a:t> </a:t>
                      </a:r>
                      <a:r>
                        <a:rPr lang="zh-TW" altLang="en-US" sz="900" u="none" strike="noStrike" dirty="0">
                          <a:solidFill>
                            <a:srgbClr val="0B0080"/>
                          </a:solidFill>
                          <a:effectLst/>
                          <a:hlinkClick r:id="rId9" tooltip="日本"/>
                        </a:rPr>
                        <a:t>日本</a:t>
                      </a:r>
                      <a:endParaRPr lang="zh-TW" altLang="en-US" sz="900" dirty="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tx2">
                        <a:lumMod val="20000"/>
                        <a:lumOff val="80000"/>
                      </a:schemeClr>
                    </a:solidFill>
                  </a:tcPr>
                </a:tc>
                <a:tc>
                  <a:txBody>
                    <a:bodyPr/>
                    <a:lstStyle/>
                    <a:p>
                      <a:r>
                        <a:rPr lang="en-US" sz="900" dirty="0">
                          <a:effectLst/>
                        </a:rPr>
                        <a:t>1,252,890</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tx2">
                        <a:lumMod val="20000"/>
                        <a:lumOff val="80000"/>
                      </a:schemeClr>
                    </a:solidFill>
                  </a:tcPr>
                </a:tc>
                <a:tc>
                  <a:txBody>
                    <a:bodyPr/>
                    <a:lstStyle/>
                    <a:p>
                      <a:r>
                        <a:rPr lang="en-US" sz="900" dirty="0">
                          <a:effectLst/>
                        </a:rPr>
                        <a:t>3.47%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tx2">
                        <a:lumMod val="20000"/>
                        <a:lumOff val="80000"/>
                      </a:schemeClr>
                    </a:solidFill>
                  </a:tcPr>
                </a:tc>
                <a:tc>
                  <a:txBody>
                    <a:bodyPr/>
                    <a:lstStyle/>
                    <a:p>
                      <a:r>
                        <a:rPr lang="en-US" sz="900" dirty="0">
                          <a:effectLst/>
                        </a:rPr>
                        <a:t>9.9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016613631"/>
                  </a:ext>
                </a:extLst>
              </a:tr>
              <a:tr h="164806">
                <a:tc>
                  <a:txBody>
                    <a:bodyPr/>
                    <a:lstStyle/>
                    <a:p>
                      <a:r>
                        <a:rPr lang="zh-TW" altLang="en-US" sz="900">
                          <a:effectLst/>
                        </a:rPr>
                        <a:t> </a:t>
                      </a:r>
                      <a:r>
                        <a:rPr lang="zh-TW" altLang="en-US" sz="900" u="none" strike="noStrike">
                          <a:solidFill>
                            <a:srgbClr val="0B0080"/>
                          </a:solidFill>
                          <a:effectLst/>
                          <a:hlinkClick r:id="rId10" tooltip="德國"/>
                        </a:rPr>
                        <a:t>德國</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777,905</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2.16%</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9.6</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466256641"/>
                  </a:ext>
                </a:extLst>
              </a:tr>
              <a:tr h="164806">
                <a:tc>
                  <a:txBody>
                    <a:bodyPr/>
                    <a:lstStyle/>
                    <a:p>
                      <a:r>
                        <a:rPr lang="zh-TW" altLang="en-US" sz="900">
                          <a:effectLst/>
                        </a:rPr>
                        <a:t>全球船運</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642,024</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1.78%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493067731"/>
                  </a:ext>
                </a:extLst>
              </a:tr>
              <a:tr h="164806">
                <a:tc>
                  <a:txBody>
                    <a:bodyPr/>
                    <a:lstStyle/>
                    <a:p>
                      <a:r>
                        <a:rPr lang="zh-TW" altLang="en-US" sz="900">
                          <a:effectLst/>
                        </a:rPr>
                        <a:t> </a:t>
                      </a:r>
                      <a:r>
                        <a:rPr lang="zh-TW" altLang="en-US" sz="900" u="none" strike="noStrike">
                          <a:solidFill>
                            <a:srgbClr val="0B0080"/>
                          </a:solidFill>
                          <a:effectLst/>
                          <a:hlinkClick r:id="rId11" tooltip="伊朗"/>
                        </a:rPr>
                        <a:t>伊朗</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633,750</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1.76%</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8.0</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166878253"/>
                  </a:ext>
                </a:extLst>
              </a:tr>
              <a:tr h="164806">
                <a:tc>
                  <a:txBody>
                    <a:bodyPr/>
                    <a:lstStyle/>
                    <a:p>
                      <a:r>
                        <a:rPr lang="zh-TW" altLang="en-US" sz="900" dirty="0">
                          <a:effectLst/>
                        </a:rPr>
                        <a:t> </a:t>
                      </a:r>
                      <a:r>
                        <a:rPr lang="zh-TW" altLang="en-US" sz="900" u="none" strike="noStrike" dirty="0">
                          <a:solidFill>
                            <a:srgbClr val="0B0080"/>
                          </a:solidFill>
                          <a:effectLst/>
                          <a:hlinkClick r:id="rId12" tooltip="大韓民國"/>
                        </a:rPr>
                        <a:t>韓國</a:t>
                      </a:r>
                      <a:endParaRPr lang="zh-TW" altLang="en-US" sz="900" dirty="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617,285</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1.71%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12.3</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961991791"/>
                  </a:ext>
                </a:extLst>
              </a:tr>
              <a:tr h="164806">
                <a:tc>
                  <a:txBody>
                    <a:bodyPr/>
                    <a:lstStyle/>
                    <a:p>
                      <a:r>
                        <a:rPr lang="zh-TW" altLang="en-US" sz="900" dirty="0">
                          <a:effectLst/>
                        </a:rPr>
                        <a:t> </a:t>
                      </a:r>
                      <a:r>
                        <a:rPr lang="zh-TW" altLang="en-US" sz="900" u="none" strike="noStrike" dirty="0">
                          <a:solidFill>
                            <a:srgbClr val="0B0080"/>
                          </a:solidFill>
                          <a:effectLst/>
                          <a:hlinkClick r:id="rId13" tooltip="加拿大"/>
                        </a:rPr>
                        <a:t>加拿大</a:t>
                      </a:r>
                      <a:endParaRPr lang="zh-TW" altLang="en-US" sz="900" dirty="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555,401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1.54%</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15.5</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524673373"/>
                  </a:ext>
                </a:extLst>
              </a:tr>
              <a:tr h="164806">
                <a:tc>
                  <a:txBody>
                    <a:bodyPr/>
                    <a:lstStyle/>
                    <a:p>
                      <a:r>
                        <a:rPr lang="zh-TW" altLang="en-US" sz="900">
                          <a:effectLst/>
                        </a:rPr>
                        <a:t> </a:t>
                      </a:r>
                      <a:r>
                        <a:rPr lang="zh-TW" altLang="en-US" sz="900" u="none" strike="noStrike">
                          <a:solidFill>
                            <a:srgbClr val="0B0080"/>
                          </a:solidFill>
                          <a:effectLst/>
                          <a:hlinkClick r:id="rId14" tooltip="沙烏地阿拉伯"/>
                        </a:rPr>
                        <a:t>沙烏地阿拉伯</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505,565</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1.40%</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16.0</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122204438"/>
                  </a:ext>
                </a:extLst>
              </a:tr>
              <a:tr h="164806">
                <a:tc>
                  <a:txBody>
                    <a:bodyPr/>
                    <a:lstStyle/>
                    <a:p>
                      <a:r>
                        <a:rPr lang="zh-TW" altLang="en-US" sz="900">
                          <a:effectLst/>
                        </a:rPr>
                        <a:t> </a:t>
                      </a:r>
                      <a:r>
                        <a:rPr lang="zh-TW" altLang="en-US" sz="900" u="none" strike="noStrike">
                          <a:solidFill>
                            <a:srgbClr val="0B0080"/>
                          </a:solidFill>
                          <a:effectLst/>
                          <a:hlinkClick r:id="rId15" tooltip="印度尼西亞"/>
                        </a:rPr>
                        <a:t>印尼</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502,961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1.39%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2.0</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945970714"/>
                  </a:ext>
                </a:extLst>
              </a:tr>
              <a:tr h="164806">
                <a:tc>
                  <a:txBody>
                    <a:bodyPr/>
                    <a:lstStyle/>
                    <a:p>
                      <a:r>
                        <a:rPr lang="zh-TW" altLang="en-US" sz="900">
                          <a:effectLst/>
                        </a:rPr>
                        <a:t>全球空運</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502,936</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1.39%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518311127"/>
                  </a:ext>
                </a:extLst>
              </a:tr>
              <a:tr h="164806">
                <a:tc>
                  <a:txBody>
                    <a:bodyPr/>
                    <a:lstStyle/>
                    <a:p>
                      <a:r>
                        <a:rPr lang="zh-TW" altLang="en-US" sz="900">
                          <a:effectLst/>
                        </a:rPr>
                        <a:t> </a:t>
                      </a:r>
                      <a:r>
                        <a:rPr lang="zh-TW" altLang="en-US" sz="900" u="none" strike="noStrike">
                          <a:solidFill>
                            <a:srgbClr val="0B0080"/>
                          </a:solidFill>
                          <a:effectLst/>
                          <a:hlinkClick r:id="rId16" tooltip="巴西"/>
                        </a:rPr>
                        <a:t>巴西</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486,229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1.35%</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2.3</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136660116"/>
                  </a:ext>
                </a:extLst>
              </a:tr>
              <a:tr h="164806">
                <a:tc>
                  <a:txBody>
                    <a:bodyPr/>
                    <a:lstStyle/>
                    <a:p>
                      <a:r>
                        <a:rPr lang="zh-TW" altLang="en-US" sz="900">
                          <a:effectLst/>
                        </a:rPr>
                        <a:t> </a:t>
                      </a:r>
                      <a:r>
                        <a:rPr lang="zh-TW" altLang="en-US" sz="900" u="none" strike="noStrike">
                          <a:solidFill>
                            <a:srgbClr val="0B0080"/>
                          </a:solidFill>
                          <a:effectLst/>
                          <a:hlinkClick r:id="rId17" tooltip="墨西哥"/>
                        </a:rPr>
                        <a:t>墨西哥</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472,018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1.31%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3.7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586800255"/>
                  </a:ext>
                </a:extLst>
              </a:tr>
              <a:tr h="164806">
                <a:tc>
                  <a:txBody>
                    <a:bodyPr/>
                    <a:lstStyle/>
                    <a:p>
                      <a:r>
                        <a:rPr lang="zh-TW" altLang="en-US" sz="900">
                          <a:effectLst/>
                        </a:rPr>
                        <a:t> </a:t>
                      </a:r>
                      <a:r>
                        <a:rPr lang="zh-TW" altLang="en-US" sz="900" u="none" strike="noStrike">
                          <a:solidFill>
                            <a:srgbClr val="0B0080"/>
                          </a:solidFill>
                          <a:effectLst/>
                          <a:hlinkClick r:id="rId18" tooltip="澳大利亞"/>
                        </a:rPr>
                        <a:t>澳大利亞</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446,348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1.24%</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18.6</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805190809"/>
                  </a:ext>
                </a:extLst>
              </a:tr>
              <a:tr h="164806">
                <a:tc>
                  <a:txBody>
                    <a:bodyPr/>
                    <a:lstStyle/>
                    <a:p>
                      <a:r>
                        <a:rPr lang="zh-TW" altLang="en-US" sz="900">
                          <a:effectLst/>
                        </a:rPr>
                        <a:t> </a:t>
                      </a:r>
                      <a:r>
                        <a:rPr lang="zh-TW" altLang="en-US" sz="900" u="none" strike="noStrike">
                          <a:solidFill>
                            <a:srgbClr val="0B0080"/>
                          </a:solidFill>
                          <a:effectLst/>
                          <a:hlinkClick r:id="rId19" tooltip="南非"/>
                        </a:rPr>
                        <a:t>南非</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417,161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1.16%</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7.7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431999789"/>
                  </a:ext>
                </a:extLst>
              </a:tr>
              <a:tr h="164806">
                <a:tc>
                  <a:txBody>
                    <a:bodyPr/>
                    <a:lstStyle/>
                    <a:p>
                      <a:r>
                        <a:rPr lang="zh-TW" altLang="en-US" sz="900" dirty="0">
                          <a:effectLst/>
                        </a:rPr>
                        <a:t> </a:t>
                      </a:r>
                      <a:r>
                        <a:rPr lang="zh-TW" altLang="en-US" sz="900" u="none" strike="noStrike" dirty="0">
                          <a:solidFill>
                            <a:srgbClr val="0B0080"/>
                          </a:solidFill>
                          <a:effectLst/>
                          <a:hlinkClick r:id="rId20" tooltip="英國"/>
                        </a:rPr>
                        <a:t>英國</a:t>
                      </a:r>
                      <a:endParaRPr lang="zh-TW" altLang="en-US" sz="900" dirty="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92D050"/>
                    </a:solidFill>
                  </a:tcPr>
                </a:tc>
                <a:tc>
                  <a:txBody>
                    <a:bodyPr/>
                    <a:lstStyle/>
                    <a:p>
                      <a:r>
                        <a:rPr lang="en-US" sz="900" dirty="0">
                          <a:effectLst/>
                        </a:rPr>
                        <a:t>398,524</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92D050"/>
                    </a:solidFill>
                  </a:tcPr>
                </a:tc>
                <a:tc>
                  <a:txBody>
                    <a:bodyPr/>
                    <a:lstStyle/>
                    <a:p>
                      <a:r>
                        <a:rPr lang="en-US" sz="900" dirty="0">
                          <a:effectLst/>
                        </a:rPr>
                        <a:t>1.11%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92D050"/>
                    </a:solidFill>
                  </a:tcPr>
                </a:tc>
                <a:tc>
                  <a:txBody>
                    <a:bodyPr/>
                    <a:lstStyle/>
                    <a:p>
                      <a:r>
                        <a:rPr lang="en-US" sz="900" dirty="0">
                          <a:effectLst/>
                        </a:rPr>
                        <a:t>6.2</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92D050"/>
                    </a:solidFill>
                  </a:tcPr>
                </a:tc>
                <a:extLst>
                  <a:ext uri="{0D108BD9-81ED-4DB2-BD59-A6C34878D82A}">
                    <a16:rowId xmlns:a16="http://schemas.microsoft.com/office/drawing/2014/main" val="4183764150"/>
                  </a:ext>
                </a:extLst>
              </a:tr>
              <a:tr h="164806">
                <a:tc>
                  <a:txBody>
                    <a:bodyPr/>
                    <a:lstStyle/>
                    <a:p>
                      <a:r>
                        <a:rPr lang="zh-TW" altLang="en-US" sz="900">
                          <a:effectLst/>
                        </a:rPr>
                        <a:t> </a:t>
                      </a:r>
                      <a:r>
                        <a:rPr lang="zh-TW" altLang="en-US" sz="900" u="none" strike="noStrike">
                          <a:solidFill>
                            <a:srgbClr val="0B0080"/>
                          </a:solidFill>
                          <a:effectLst/>
                          <a:hlinkClick r:id="rId21" tooltip="土耳其"/>
                        </a:rPr>
                        <a:t>土耳其</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357,157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0.99%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4.5</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495408395"/>
                  </a:ext>
                </a:extLst>
              </a:tr>
              <a:tr h="164806">
                <a:tc>
                  <a:txBody>
                    <a:bodyPr/>
                    <a:lstStyle/>
                    <a:p>
                      <a:r>
                        <a:rPr lang="zh-TW" altLang="en-US" sz="900">
                          <a:effectLst/>
                        </a:rPr>
                        <a:t> </a:t>
                      </a:r>
                      <a:r>
                        <a:rPr lang="zh-TW" altLang="en-US" sz="900" u="none" strike="noStrike">
                          <a:solidFill>
                            <a:srgbClr val="0B0080"/>
                          </a:solidFill>
                          <a:effectLst/>
                          <a:hlinkClick r:id="rId22" tooltip="義大利"/>
                        </a:rPr>
                        <a:t>義大利</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352,886</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0.98%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5.9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994085428"/>
                  </a:ext>
                </a:extLst>
              </a:tr>
              <a:tr h="164806">
                <a:tc>
                  <a:txBody>
                    <a:bodyPr/>
                    <a:lstStyle/>
                    <a:p>
                      <a:r>
                        <a:rPr lang="zh-TW" altLang="en-US" sz="900">
                          <a:effectLst/>
                        </a:rPr>
                        <a:t> </a:t>
                      </a:r>
                      <a:r>
                        <a:rPr lang="zh-TW" altLang="en-US" sz="900" u="none" strike="noStrike">
                          <a:solidFill>
                            <a:srgbClr val="0B0080"/>
                          </a:solidFill>
                          <a:effectLst/>
                          <a:hlinkClick r:id="rId23" tooltip="法國"/>
                        </a:rPr>
                        <a:t>法國</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327,787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0.91%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5.1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90969018"/>
                  </a:ext>
                </a:extLst>
              </a:tr>
              <a:tr h="164806">
                <a:tc>
                  <a:txBody>
                    <a:bodyPr/>
                    <a:lstStyle/>
                    <a:p>
                      <a:r>
                        <a:rPr lang="zh-TW" altLang="en-US" sz="900">
                          <a:effectLst/>
                        </a:rPr>
                        <a:t> </a:t>
                      </a:r>
                      <a:r>
                        <a:rPr lang="zh-TW" altLang="en-US" sz="900" u="none" strike="noStrike">
                          <a:solidFill>
                            <a:srgbClr val="0B0080"/>
                          </a:solidFill>
                          <a:effectLst/>
                          <a:hlinkClick r:id="rId24" tooltip="波蘭"/>
                        </a:rPr>
                        <a:t>波蘭</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294,879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0.82%</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7.6</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311495722"/>
                  </a:ext>
                </a:extLst>
              </a:tr>
              <a:tr h="164806">
                <a:tc>
                  <a:txBody>
                    <a:bodyPr/>
                    <a:lstStyle/>
                    <a:p>
                      <a:r>
                        <a:rPr lang="zh-TW" altLang="en-US" sz="900">
                          <a:effectLst/>
                        </a:rPr>
                        <a:t> </a:t>
                      </a:r>
                      <a:r>
                        <a:rPr lang="zh-TW" altLang="en-US" sz="900" u="none" strike="noStrike">
                          <a:solidFill>
                            <a:srgbClr val="0B0080"/>
                          </a:solidFill>
                          <a:effectLst/>
                          <a:hlinkClick r:id="rId25" tooltip="泰國"/>
                        </a:rPr>
                        <a:t>泰國</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279,253</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0.77%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4.1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460990565"/>
                  </a:ext>
                </a:extLst>
              </a:tr>
              <a:tr h="164806">
                <a:tc>
                  <a:txBody>
                    <a:bodyPr/>
                    <a:lstStyle/>
                    <a:p>
                      <a:r>
                        <a:rPr lang="zh-TW" altLang="en-US" sz="900" dirty="0">
                          <a:solidFill>
                            <a:srgbClr val="FF0000"/>
                          </a:solidFill>
                          <a:effectLst/>
                        </a:rPr>
                        <a:t> </a:t>
                      </a:r>
                      <a:r>
                        <a:rPr lang="zh-TW" altLang="en-US" sz="900" u="none" strike="noStrike" dirty="0">
                          <a:solidFill>
                            <a:srgbClr val="FF0000"/>
                          </a:solidFill>
                          <a:effectLst/>
                          <a:hlinkClick r:id="rId26" tooltip="臺灣"/>
                        </a:rPr>
                        <a:t>臺灣</a:t>
                      </a:r>
                      <a:endParaRPr lang="zh-TW" altLang="en-US" sz="900" dirty="0">
                        <a:solidFill>
                          <a:srgbClr val="FF0000"/>
                        </a:solidFill>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FFF00"/>
                    </a:solidFill>
                  </a:tcPr>
                </a:tc>
                <a:tc>
                  <a:txBody>
                    <a:bodyPr/>
                    <a:lstStyle/>
                    <a:p>
                      <a:r>
                        <a:rPr lang="en-US" sz="900" dirty="0">
                          <a:solidFill>
                            <a:srgbClr val="FF0000"/>
                          </a:solidFill>
                          <a:effectLst/>
                        </a:rPr>
                        <a:t>279,174</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FFF00"/>
                    </a:solidFill>
                  </a:tcPr>
                </a:tc>
                <a:tc>
                  <a:txBody>
                    <a:bodyPr/>
                    <a:lstStyle/>
                    <a:p>
                      <a:r>
                        <a:rPr lang="en-US" sz="900" dirty="0">
                          <a:solidFill>
                            <a:srgbClr val="FF0000"/>
                          </a:solidFill>
                          <a:effectLst/>
                        </a:rPr>
                        <a:t>0.77%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FFF00"/>
                    </a:solidFill>
                  </a:tcPr>
                </a:tc>
                <a:tc>
                  <a:txBody>
                    <a:bodyPr/>
                    <a:lstStyle/>
                    <a:p>
                      <a:r>
                        <a:rPr lang="en-US" sz="900" dirty="0">
                          <a:solidFill>
                            <a:srgbClr val="FF0000"/>
                          </a:solidFill>
                          <a:effectLst/>
                        </a:rPr>
                        <a:t>11.9</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FFF00"/>
                    </a:solidFill>
                  </a:tcPr>
                </a:tc>
                <a:extLst>
                  <a:ext uri="{0D108BD9-81ED-4DB2-BD59-A6C34878D82A}">
                    <a16:rowId xmlns:a16="http://schemas.microsoft.com/office/drawing/2014/main" val="2535234114"/>
                  </a:ext>
                </a:extLst>
              </a:tr>
              <a:tr h="164806">
                <a:tc>
                  <a:txBody>
                    <a:bodyPr/>
                    <a:lstStyle/>
                    <a:p>
                      <a:r>
                        <a:rPr lang="zh-TW" altLang="en-US" sz="900">
                          <a:effectLst/>
                        </a:rPr>
                        <a:t> </a:t>
                      </a:r>
                      <a:r>
                        <a:rPr lang="zh-TW" altLang="en-US" sz="900" u="none" strike="noStrike">
                          <a:solidFill>
                            <a:srgbClr val="0B0080"/>
                          </a:solidFill>
                          <a:effectLst/>
                          <a:hlinkClick r:id="rId27" tooltip="哈薩克"/>
                        </a:rPr>
                        <a:t>哈薩克</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267,978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0.74%</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15.2</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779194879"/>
                  </a:ext>
                </a:extLst>
              </a:tr>
              <a:tr h="164806">
                <a:tc>
                  <a:txBody>
                    <a:bodyPr/>
                    <a:lstStyle/>
                    <a:p>
                      <a:r>
                        <a:rPr lang="zh-TW" altLang="en-US" sz="900">
                          <a:effectLst/>
                        </a:rPr>
                        <a:t> </a:t>
                      </a:r>
                      <a:r>
                        <a:rPr lang="zh-TW" altLang="en-US" sz="900" u="none" strike="noStrike">
                          <a:solidFill>
                            <a:srgbClr val="0B0080"/>
                          </a:solidFill>
                          <a:effectLst/>
                          <a:hlinkClick r:id="rId28" tooltip="西班牙"/>
                        </a:rPr>
                        <a:t>西班牙</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262,683</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0.73%</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5.7</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44542519"/>
                  </a:ext>
                </a:extLst>
              </a:tr>
              <a:tr h="164806">
                <a:tc>
                  <a:txBody>
                    <a:bodyPr/>
                    <a:lstStyle/>
                    <a:p>
                      <a:r>
                        <a:rPr lang="zh-TW" altLang="en-US" sz="900">
                          <a:effectLst/>
                        </a:rPr>
                        <a:t> </a:t>
                      </a:r>
                      <a:r>
                        <a:rPr lang="zh-TW" altLang="en-US" sz="900" u="none" strike="noStrike">
                          <a:solidFill>
                            <a:srgbClr val="0B0080"/>
                          </a:solidFill>
                          <a:effectLst/>
                          <a:hlinkClick r:id="rId29" tooltip="馬來西亞"/>
                        </a:rPr>
                        <a:t>馬來西亞</a:t>
                      </a:r>
                      <a:endParaRPr lang="zh-TW" altLang="en-US" sz="900">
                        <a:effectLst/>
                      </a:endParaRP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245,371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a:effectLst/>
                        </a:rPr>
                        <a:t>0.68%</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tc>
                  <a:txBody>
                    <a:bodyPr/>
                    <a:lstStyle/>
                    <a:p>
                      <a:r>
                        <a:rPr lang="en-US" sz="900" dirty="0">
                          <a:effectLst/>
                        </a:rPr>
                        <a:t>8.1</a:t>
                      </a:r>
                    </a:p>
                  </a:txBody>
                  <a:tcPr marL="4611" marR="4611" marT="4611" marB="4611" anchor="ctr">
                    <a:lnL w="4763" cap="flat" cmpd="sng" algn="ctr">
                      <a:solidFill>
                        <a:srgbClr val="A2A9B1"/>
                      </a:solidFill>
                      <a:prstDash val="solid"/>
                      <a:round/>
                      <a:headEnd type="none" w="med" len="med"/>
                      <a:tailEnd type="none" w="med" len="med"/>
                    </a:lnL>
                    <a:lnR w="4763" cap="flat" cmpd="sng" algn="ctr">
                      <a:solidFill>
                        <a:srgbClr val="A2A9B1"/>
                      </a:solidFill>
                      <a:prstDash val="solid"/>
                      <a:round/>
                      <a:headEnd type="none" w="med" len="med"/>
                      <a:tailEnd type="none" w="med" len="med"/>
                    </a:lnR>
                    <a:lnT w="4763" cap="flat" cmpd="sng" algn="ctr">
                      <a:solidFill>
                        <a:srgbClr val="A2A9B1"/>
                      </a:solidFill>
                      <a:prstDash val="solid"/>
                      <a:round/>
                      <a:headEnd type="none" w="med" len="med"/>
                      <a:tailEnd type="none" w="med" len="med"/>
                    </a:lnT>
                    <a:lnB w="4763"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262936662"/>
                  </a:ext>
                </a:extLst>
              </a:tr>
            </a:tbl>
          </a:graphicData>
        </a:graphic>
      </p:graphicFrame>
      <p:sp>
        <p:nvSpPr>
          <p:cNvPr id="7" name="TextBox 6"/>
          <p:cNvSpPr txBox="1"/>
          <p:nvPr/>
        </p:nvSpPr>
        <p:spPr>
          <a:xfrm>
            <a:off x="943173" y="5363647"/>
            <a:ext cx="418704" cy="369332"/>
          </a:xfrm>
          <a:prstGeom prst="rect">
            <a:avLst/>
          </a:prstGeom>
          <a:noFill/>
        </p:spPr>
        <p:txBody>
          <a:bodyPr wrap="none" rtlCol="0">
            <a:spAutoFit/>
          </a:bodyPr>
          <a:lstStyle/>
          <a:p>
            <a:r>
              <a:rPr lang="en-US" dirty="0" smtClean="0"/>
              <a:t>23</a:t>
            </a:r>
            <a:endParaRPr lang="en-US" dirty="0"/>
          </a:p>
        </p:txBody>
      </p:sp>
      <p:sp>
        <p:nvSpPr>
          <p:cNvPr id="8" name="Rectangle 7"/>
          <p:cNvSpPr/>
          <p:nvPr/>
        </p:nvSpPr>
        <p:spPr>
          <a:xfrm>
            <a:off x="2975567" y="386834"/>
            <a:ext cx="2776722" cy="369332"/>
          </a:xfrm>
          <a:prstGeom prst="rect">
            <a:avLst/>
          </a:prstGeom>
          <a:solidFill>
            <a:schemeClr val="accent4">
              <a:lumMod val="40000"/>
              <a:lumOff val="60000"/>
            </a:schemeClr>
          </a:solidFill>
        </p:spPr>
        <p:txBody>
          <a:bodyPr wrap="none">
            <a:spAutoFit/>
          </a:bodyPr>
          <a:lstStyle/>
          <a:p>
            <a:r>
              <a:rPr lang="zh-TW" altLang="en-US" dirty="0"/>
              <a:t>各國二氧化碳排放量列</a:t>
            </a:r>
            <a:r>
              <a:rPr lang="zh-TW" altLang="en-US" dirty="0" smtClean="0"/>
              <a:t>表 </a:t>
            </a:r>
            <a:endParaRPr lang="en-US" dirty="0"/>
          </a:p>
        </p:txBody>
      </p:sp>
    </p:spTree>
    <p:extLst>
      <p:ext uri="{BB962C8B-B14F-4D97-AF65-F5344CB8AC3E}">
        <p14:creationId xmlns:p14="http://schemas.microsoft.com/office/powerpoint/2010/main" val="32586012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16A8AC2D-69A8-344A-B720-964A903A27B4}" type="slidenum">
              <a:rPr lang="en-US" smtClean="0"/>
              <a:t>22</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937" y="274638"/>
            <a:ext cx="8861290" cy="5661380"/>
          </a:xfrm>
          <a:prstGeom prst="rect">
            <a:avLst/>
          </a:prstGeom>
        </p:spPr>
      </p:pic>
      <p:sp>
        <p:nvSpPr>
          <p:cNvPr id="5" name="TextBox 4"/>
          <p:cNvSpPr txBox="1"/>
          <p:nvPr/>
        </p:nvSpPr>
        <p:spPr>
          <a:xfrm>
            <a:off x="6050340" y="6363095"/>
            <a:ext cx="1569660" cy="369332"/>
          </a:xfrm>
          <a:prstGeom prst="rect">
            <a:avLst/>
          </a:prstGeom>
          <a:noFill/>
        </p:spPr>
        <p:txBody>
          <a:bodyPr wrap="none" rtlCol="0">
            <a:spAutoFit/>
          </a:bodyPr>
          <a:lstStyle/>
          <a:p>
            <a:r>
              <a:rPr lang="zh-TW" altLang="en-US" dirty="0" smtClean="0"/>
              <a:t>經濟部能源局</a:t>
            </a:r>
            <a:endParaRPr lang="en-US" dirty="0"/>
          </a:p>
        </p:txBody>
      </p:sp>
    </p:spTree>
    <p:extLst>
      <p:ext uri="{BB962C8B-B14F-4D97-AF65-F5344CB8AC3E}">
        <p14:creationId xmlns:p14="http://schemas.microsoft.com/office/powerpoint/2010/main" val="19310807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6A8AC2D-69A8-344A-B720-964A903A27B4}" type="slidenum">
              <a:rPr lang="en-US" smtClean="0"/>
              <a:t>23</a:t>
            </a:fld>
            <a:endParaRPr lang="en-US"/>
          </a:p>
        </p:txBody>
      </p:sp>
      <p:pic>
        <p:nvPicPr>
          <p:cNvPr id="4" name="Picture 3"/>
          <p:cNvPicPr>
            <a:picLocks noChangeAspect="1"/>
          </p:cNvPicPr>
          <p:nvPr/>
        </p:nvPicPr>
        <p:blipFill>
          <a:blip r:embed="rId2"/>
          <a:stretch>
            <a:fillRect/>
          </a:stretch>
        </p:blipFill>
        <p:spPr>
          <a:xfrm>
            <a:off x="249362" y="705111"/>
            <a:ext cx="8639223" cy="5272608"/>
          </a:xfrm>
          <a:prstGeom prst="rect">
            <a:avLst/>
          </a:prstGeom>
        </p:spPr>
      </p:pic>
      <p:sp>
        <p:nvSpPr>
          <p:cNvPr id="5" name="TextBox 4"/>
          <p:cNvSpPr txBox="1"/>
          <p:nvPr/>
        </p:nvSpPr>
        <p:spPr>
          <a:xfrm>
            <a:off x="6409899" y="6247979"/>
            <a:ext cx="1569660" cy="369332"/>
          </a:xfrm>
          <a:prstGeom prst="rect">
            <a:avLst/>
          </a:prstGeom>
          <a:noFill/>
        </p:spPr>
        <p:txBody>
          <a:bodyPr wrap="none" rtlCol="0">
            <a:spAutoFit/>
          </a:bodyPr>
          <a:lstStyle/>
          <a:p>
            <a:r>
              <a:rPr lang="zh-TW" altLang="en-US" dirty="0" smtClean="0"/>
              <a:t>經濟部能源局</a:t>
            </a:r>
            <a:endParaRPr lang="en-US" dirty="0"/>
          </a:p>
        </p:txBody>
      </p:sp>
      <p:sp>
        <p:nvSpPr>
          <p:cNvPr id="2" name="TextBox 1"/>
          <p:cNvSpPr txBox="1"/>
          <p:nvPr/>
        </p:nvSpPr>
        <p:spPr>
          <a:xfrm>
            <a:off x="7681789" y="3545958"/>
            <a:ext cx="646331" cy="369332"/>
          </a:xfrm>
          <a:prstGeom prst="rect">
            <a:avLst/>
          </a:prstGeom>
          <a:solidFill>
            <a:schemeClr val="bg1"/>
          </a:solidFill>
        </p:spPr>
        <p:txBody>
          <a:bodyPr wrap="none" rtlCol="0">
            <a:spAutoFit/>
          </a:bodyPr>
          <a:lstStyle/>
          <a:p>
            <a:r>
              <a:rPr lang="zh-TW" altLang="en-US" dirty="0" smtClean="0"/>
              <a:t>石油</a:t>
            </a:r>
            <a:endParaRPr lang="en-US" dirty="0"/>
          </a:p>
        </p:txBody>
      </p:sp>
      <p:sp>
        <p:nvSpPr>
          <p:cNvPr id="6" name="TextBox 5"/>
          <p:cNvSpPr txBox="1"/>
          <p:nvPr/>
        </p:nvSpPr>
        <p:spPr>
          <a:xfrm>
            <a:off x="7681789" y="4632250"/>
            <a:ext cx="415498" cy="369332"/>
          </a:xfrm>
          <a:prstGeom prst="rect">
            <a:avLst/>
          </a:prstGeom>
          <a:solidFill>
            <a:schemeClr val="bg1"/>
          </a:solidFill>
        </p:spPr>
        <p:txBody>
          <a:bodyPr wrap="none" rtlCol="0">
            <a:spAutoFit/>
          </a:bodyPr>
          <a:lstStyle/>
          <a:p>
            <a:r>
              <a:rPr lang="zh-TW" altLang="en-US" dirty="0"/>
              <a:t>煤</a:t>
            </a:r>
            <a:endParaRPr lang="en-US" dirty="0"/>
          </a:p>
        </p:txBody>
      </p:sp>
      <p:sp>
        <p:nvSpPr>
          <p:cNvPr id="7" name="TextBox 6"/>
          <p:cNvSpPr txBox="1"/>
          <p:nvPr/>
        </p:nvSpPr>
        <p:spPr>
          <a:xfrm>
            <a:off x="7658705" y="2731844"/>
            <a:ext cx="877163" cy="369332"/>
          </a:xfrm>
          <a:prstGeom prst="rect">
            <a:avLst/>
          </a:prstGeom>
          <a:solidFill>
            <a:schemeClr val="bg1"/>
          </a:solidFill>
        </p:spPr>
        <p:txBody>
          <a:bodyPr wrap="none" rtlCol="0">
            <a:spAutoFit/>
          </a:bodyPr>
          <a:lstStyle/>
          <a:p>
            <a:r>
              <a:rPr lang="zh-TW" altLang="en-US" dirty="0" smtClean="0"/>
              <a:t>天然氣</a:t>
            </a:r>
            <a:endParaRPr lang="en-US" dirty="0"/>
          </a:p>
        </p:txBody>
      </p:sp>
      <p:sp>
        <p:nvSpPr>
          <p:cNvPr id="8" name="TextBox 7"/>
          <p:cNvSpPr txBox="1"/>
          <p:nvPr/>
        </p:nvSpPr>
        <p:spPr>
          <a:xfrm>
            <a:off x="7644505" y="2362512"/>
            <a:ext cx="646331" cy="369332"/>
          </a:xfrm>
          <a:prstGeom prst="rect">
            <a:avLst/>
          </a:prstGeom>
          <a:solidFill>
            <a:schemeClr val="bg1"/>
          </a:solidFill>
        </p:spPr>
        <p:txBody>
          <a:bodyPr wrap="none" rtlCol="0">
            <a:spAutoFit/>
          </a:bodyPr>
          <a:lstStyle/>
          <a:p>
            <a:r>
              <a:rPr lang="zh-TW" altLang="en-US" smtClean="0"/>
              <a:t>核能</a:t>
            </a:r>
            <a:endParaRPr lang="en-US" dirty="0"/>
          </a:p>
        </p:txBody>
      </p:sp>
    </p:spTree>
    <p:extLst>
      <p:ext uri="{BB962C8B-B14F-4D97-AF65-F5344CB8AC3E}">
        <p14:creationId xmlns:p14="http://schemas.microsoft.com/office/powerpoint/2010/main" val="33515046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2"/>
          </p:nvPr>
        </p:nvSpPr>
        <p:spPr/>
        <p:txBody>
          <a:bodyPr/>
          <a:lstStyle/>
          <a:p>
            <a:fld id="{16A8AC2D-69A8-344A-B720-964A903A27B4}" type="slidenum">
              <a:rPr lang="en-US" smtClean="0"/>
              <a:t>24</a:t>
            </a:fld>
            <a:endParaRPr lang="en-US"/>
          </a:p>
        </p:txBody>
      </p:sp>
      <p:pic>
        <p:nvPicPr>
          <p:cNvPr id="4" name="Picture 3"/>
          <p:cNvPicPr>
            <a:picLocks noChangeAspect="1"/>
          </p:cNvPicPr>
          <p:nvPr/>
        </p:nvPicPr>
        <p:blipFill>
          <a:blip r:embed="rId2"/>
          <a:stretch>
            <a:fillRect/>
          </a:stretch>
        </p:blipFill>
        <p:spPr>
          <a:xfrm>
            <a:off x="62608" y="1091821"/>
            <a:ext cx="8786026" cy="4908645"/>
          </a:xfrm>
          <a:prstGeom prst="rect">
            <a:avLst/>
          </a:prstGeom>
        </p:spPr>
      </p:pic>
      <p:sp>
        <p:nvSpPr>
          <p:cNvPr id="5" name="TextBox 4"/>
          <p:cNvSpPr txBox="1"/>
          <p:nvPr/>
        </p:nvSpPr>
        <p:spPr>
          <a:xfrm>
            <a:off x="6146042" y="6352143"/>
            <a:ext cx="1569660" cy="369332"/>
          </a:xfrm>
          <a:prstGeom prst="rect">
            <a:avLst/>
          </a:prstGeom>
          <a:noFill/>
        </p:spPr>
        <p:txBody>
          <a:bodyPr wrap="none" rtlCol="0">
            <a:spAutoFit/>
          </a:bodyPr>
          <a:lstStyle/>
          <a:p>
            <a:r>
              <a:rPr lang="zh-TW" altLang="en-US" dirty="0" smtClean="0"/>
              <a:t>經濟部能源局</a:t>
            </a:r>
            <a:endParaRPr lang="en-US" dirty="0"/>
          </a:p>
        </p:txBody>
      </p:sp>
      <p:sp>
        <p:nvSpPr>
          <p:cNvPr id="6" name="TextBox 5"/>
          <p:cNvSpPr txBox="1"/>
          <p:nvPr/>
        </p:nvSpPr>
        <p:spPr>
          <a:xfrm>
            <a:off x="7619355" y="4338083"/>
            <a:ext cx="737835" cy="369332"/>
          </a:xfrm>
          <a:prstGeom prst="rect">
            <a:avLst/>
          </a:prstGeom>
          <a:solidFill>
            <a:schemeClr val="bg1"/>
          </a:solidFill>
        </p:spPr>
        <p:txBody>
          <a:bodyPr wrap="square" rtlCol="0">
            <a:spAutoFit/>
          </a:bodyPr>
          <a:lstStyle/>
          <a:p>
            <a:r>
              <a:rPr lang="zh-TW" altLang="en-US" dirty="0" smtClean="0"/>
              <a:t>工業</a:t>
            </a:r>
            <a:endParaRPr lang="en-US" dirty="0"/>
          </a:p>
        </p:txBody>
      </p:sp>
      <p:sp>
        <p:nvSpPr>
          <p:cNvPr id="7" name="TextBox 6"/>
          <p:cNvSpPr txBox="1"/>
          <p:nvPr/>
        </p:nvSpPr>
        <p:spPr>
          <a:xfrm>
            <a:off x="7603405" y="3769634"/>
            <a:ext cx="737835" cy="369332"/>
          </a:xfrm>
          <a:prstGeom prst="rect">
            <a:avLst/>
          </a:prstGeom>
          <a:solidFill>
            <a:schemeClr val="bg1"/>
          </a:solidFill>
        </p:spPr>
        <p:txBody>
          <a:bodyPr wrap="square" rtlCol="0">
            <a:spAutoFit/>
          </a:bodyPr>
          <a:lstStyle/>
          <a:p>
            <a:r>
              <a:rPr lang="zh-TW" altLang="en-US" dirty="0" smtClean="0"/>
              <a:t>運輸</a:t>
            </a:r>
            <a:endParaRPr lang="en-US" dirty="0"/>
          </a:p>
        </p:txBody>
      </p:sp>
      <p:sp>
        <p:nvSpPr>
          <p:cNvPr id="9" name="TextBox 8"/>
          <p:cNvSpPr txBox="1"/>
          <p:nvPr/>
        </p:nvSpPr>
        <p:spPr>
          <a:xfrm>
            <a:off x="7619355" y="4917165"/>
            <a:ext cx="1569660" cy="369332"/>
          </a:xfrm>
          <a:prstGeom prst="rect">
            <a:avLst/>
          </a:prstGeom>
          <a:solidFill>
            <a:schemeClr val="bg1"/>
          </a:solidFill>
        </p:spPr>
        <p:txBody>
          <a:bodyPr wrap="none" rtlCol="0">
            <a:spAutoFit/>
          </a:bodyPr>
          <a:lstStyle/>
          <a:p>
            <a:r>
              <a:rPr lang="zh-TW" altLang="en-US" dirty="0" smtClean="0"/>
              <a:t>能源部門自用</a:t>
            </a:r>
            <a:endParaRPr lang="en-US" dirty="0"/>
          </a:p>
        </p:txBody>
      </p:sp>
      <p:sp>
        <p:nvSpPr>
          <p:cNvPr id="10" name="TextBox 9"/>
          <p:cNvSpPr txBox="1"/>
          <p:nvPr/>
        </p:nvSpPr>
        <p:spPr>
          <a:xfrm>
            <a:off x="7586604" y="3400302"/>
            <a:ext cx="1100196" cy="369332"/>
          </a:xfrm>
          <a:prstGeom prst="rect">
            <a:avLst/>
          </a:prstGeom>
          <a:solidFill>
            <a:schemeClr val="bg1"/>
          </a:solidFill>
        </p:spPr>
        <p:txBody>
          <a:bodyPr wrap="square" rtlCol="0">
            <a:spAutoFit/>
          </a:bodyPr>
          <a:lstStyle/>
          <a:p>
            <a:r>
              <a:rPr lang="zh-TW" altLang="en-US" smtClean="0"/>
              <a:t>服務業</a:t>
            </a:r>
            <a:endParaRPr lang="en-US" dirty="0"/>
          </a:p>
        </p:txBody>
      </p:sp>
      <p:sp>
        <p:nvSpPr>
          <p:cNvPr id="11" name="TextBox 10"/>
          <p:cNvSpPr txBox="1"/>
          <p:nvPr/>
        </p:nvSpPr>
        <p:spPr>
          <a:xfrm>
            <a:off x="7586604" y="3047783"/>
            <a:ext cx="1100196" cy="369332"/>
          </a:xfrm>
          <a:prstGeom prst="rect">
            <a:avLst/>
          </a:prstGeom>
          <a:solidFill>
            <a:schemeClr val="bg1"/>
          </a:solidFill>
        </p:spPr>
        <p:txBody>
          <a:bodyPr wrap="square" rtlCol="0">
            <a:spAutoFit/>
          </a:bodyPr>
          <a:lstStyle/>
          <a:p>
            <a:r>
              <a:rPr lang="zh-TW" altLang="en-US" dirty="0" smtClean="0"/>
              <a:t>住宅</a:t>
            </a:r>
            <a:endParaRPr lang="en-US" dirty="0"/>
          </a:p>
        </p:txBody>
      </p:sp>
      <p:sp>
        <p:nvSpPr>
          <p:cNvPr id="12" name="TextBox 11"/>
          <p:cNvSpPr txBox="1"/>
          <p:nvPr/>
        </p:nvSpPr>
        <p:spPr>
          <a:xfrm>
            <a:off x="7603405" y="2664000"/>
            <a:ext cx="1338828" cy="369332"/>
          </a:xfrm>
          <a:prstGeom prst="rect">
            <a:avLst/>
          </a:prstGeom>
          <a:solidFill>
            <a:schemeClr val="bg1"/>
          </a:solidFill>
        </p:spPr>
        <p:txBody>
          <a:bodyPr wrap="none" rtlCol="0">
            <a:spAutoFit/>
          </a:bodyPr>
          <a:lstStyle/>
          <a:p>
            <a:r>
              <a:rPr lang="zh-TW" altLang="en-US" dirty="0" smtClean="0"/>
              <a:t>非能源消費</a:t>
            </a:r>
            <a:endParaRPr lang="en-US" dirty="0"/>
          </a:p>
        </p:txBody>
      </p:sp>
    </p:spTree>
    <p:extLst>
      <p:ext uri="{BB962C8B-B14F-4D97-AF65-F5344CB8AC3E}">
        <p14:creationId xmlns:p14="http://schemas.microsoft.com/office/powerpoint/2010/main" val="26656613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endParaRPr lang="en-US" dirty="0"/>
          </a:p>
        </p:txBody>
      </p:sp>
      <p:sp>
        <p:nvSpPr>
          <p:cNvPr id="3" name="Slide Number Placeholder 2"/>
          <p:cNvSpPr>
            <a:spLocks noGrp="1"/>
          </p:cNvSpPr>
          <p:nvPr>
            <p:ph type="sldNum" sz="quarter" idx="12"/>
          </p:nvPr>
        </p:nvSpPr>
        <p:spPr/>
        <p:txBody>
          <a:bodyPr/>
          <a:lstStyle/>
          <a:p>
            <a:fld id="{16A8AC2D-69A8-344A-B720-964A903A27B4}" type="slidenum">
              <a:rPr lang="en-US" smtClean="0"/>
              <a:t>25</a:t>
            </a:fld>
            <a:endParaRPr lang="en-US"/>
          </a:p>
        </p:txBody>
      </p:sp>
      <p:pic>
        <p:nvPicPr>
          <p:cNvPr id="5" name="Picture 4"/>
          <p:cNvPicPr>
            <a:picLocks noChangeAspect="1"/>
          </p:cNvPicPr>
          <p:nvPr/>
        </p:nvPicPr>
        <p:blipFill>
          <a:blip r:embed="rId2"/>
          <a:stretch>
            <a:fillRect/>
          </a:stretch>
        </p:blipFill>
        <p:spPr>
          <a:xfrm>
            <a:off x="532264" y="455423"/>
            <a:ext cx="8297838" cy="6107888"/>
          </a:xfrm>
          <a:prstGeom prst="rect">
            <a:avLst/>
          </a:prstGeom>
        </p:spPr>
      </p:pic>
    </p:spTree>
    <p:extLst>
      <p:ext uri="{BB962C8B-B14F-4D97-AF65-F5344CB8AC3E}">
        <p14:creationId xmlns:p14="http://schemas.microsoft.com/office/powerpoint/2010/main" val="27139751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16A8AC2D-69A8-344A-B720-964A903A27B4}" type="slidenum">
              <a:rPr lang="en-US" smtClean="0"/>
              <a:t>26</a:t>
            </a:fld>
            <a:endParaRPr lang="en-US"/>
          </a:p>
        </p:txBody>
      </p:sp>
      <p:pic>
        <p:nvPicPr>
          <p:cNvPr id="4" name="Picture 3"/>
          <p:cNvPicPr>
            <a:picLocks noChangeAspect="1"/>
          </p:cNvPicPr>
          <p:nvPr/>
        </p:nvPicPr>
        <p:blipFill>
          <a:blip r:embed="rId2"/>
          <a:stretch>
            <a:fillRect/>
          </a:stretch>
        </p:blipFill>
        <p:spPr>
          <a:xfrm>
            <a:off x="40287" y="527713"/>
            <a:ext cx="8992775" cy="6106734"/>
          </a:xfrm>
          <a:prstGeom prst="rect">
            <a:avLst/>
          </a:prstGeom>
        </p:spPr>
      </p:pic>
      <p:sp>
        <p:nvSpPr>
          <p:cNvPr id="5" name="Rectangle 4"/>
          <p:cNvSpPr/>
          <p:nvPr/>
        </p:nvSpPr>
        <p:spPr>
          <a:xfrm>
            <a:off x="4046483" y="2259724"/>
            <a:ext cx="1114096" cy="4056993"/>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07972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00767"/>
            <a:ext cx="8229600" cy="1143000"/>
          </a:xfrm>
          <a:solidFill>
            <a:srgbClr val="232C12"/>
          </a:solidFill>
        </p:spPr>
        <p:txBody>
          <a:bodyPr/>
          <a:lstStyle/>
          <a:p>
            <a:r>
              <a:rPr lang="en-US" dirty="0" smtClean="0">
                <a:solidFill>
                  <a:srgbClr val="FFFF00"/>
                </a:solidFill>
              </a:rPr>
              <a:t>Solar</a:t>
            </a:r>
            <a:endParaRPr lang="en-US" dirty="0">
              <a:solidFill>
                <a:srgbClr val="FFFF00"/>
              </a:solidFill>
            </a:endParaRPr>
          </a:p>
        </p:txBody>
      </p:sp>
      <p:sp>
        <p:nvSpPr>
          <p:cNvPr id="3" name="Slide Number Placeholder 2"/>
          <p:cNvSpPr>
            <a:spLocks noGrp="1"/>
          </p:cNvSpPr>
          <p:nvPr>
            <p:ph type="sldNum" sz="quarter" idx="12"/>
          </p:nvPr>
        </p:nvSpPr>
        <p:spPr/>
        <p:txBody>
          <a:bodyPr/>
          <a:lstStyle/>
          <a:p>
            <a:fld id="{16A8AC2D-69A8-344A-B720-964A903A27B4}" type="slidenum">
              <a:rPr lang="en-US" smtClean="0"/>
              <a:t>27</a:t>
            </a:fld>
            <a:endParaRPr lang="en-US"/>
          </a:p>
        </p:txBody>
      </p:sp>
    </p:spTree>
    <p:extLst>
      <p:ext uri="{BB962C8B-B14F-4D97-AF65-F5344CB8AC3E}">
        <p14:creationId xmlns:p14="http://schemas.microsoft.com/office/powerpoint/2010/main" val="14797050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97205" y="257175"/>
            <a:ext cx="7898130" cy="1085850"/>
          </a:xfrm>
          <a:solidFill>
            <a:srgbClr val="232C12"/>
          </a:solidFill>
        </p:spPr>
        <p:txBody>
          <a:bodyPr>
            <a:noAutofit/>
          </a:bodyPr>
          <a:lstStyle/>
          <a:p>
            <a:r>
              <a:rPr lang="en-US" altLang="zh-TW" sz="3200" dirty="0">
                <a:solidFill>
                  <a:srgbClr val="FFFF00"/>
                </a:solidFill>
                <a:cs typeface="Times New Roman" pitchFamily="18" charset="0"/>
              </a:rPr>
              <a:t>Solar energy is far more than current human usage</a:t>
            </a:r>
            <a:endParaRPr lang="zh-TW" altLang="en-US" sz="3200" dirty="0">
              <a:solidFill>
                <a:srgbClr val="FFFF00"/>
              </a:solidFill>
              <a:cs typeface="Times New Roman" pitchFamily="18" charset="0"/>
            </a:endParaRPr>
          </a:p>
        </p:txBody>
      </p:sp>
      <p:sp>
        <p:nvSpPr>
          <p:cNvPr id="3" name="內容版面配置區 2"/>
          <p:cNvSpPr>
            <a:spLocks noGrp="1"/>
          </p:cNvSpPr>
          <p:nvPr>
            <p:ph idx="1"/>
          </p:nvPr>
        </p:nvSpPr>
        <p:spPr>
          <a:xfrm>
            <a:off x="697231" y="1486782"/>
            <a:ext cx="7503795" cy="972108"/>
          </a:xfrm>
          <a:ln>
            <a:noFill/>
          </a:ln>
        </p:spPr>
        <p:txBody>
          <a:bodyPr>
            <a:normAutofit fontScale="62500" lnSpcReduction="20000"/>
          </a:bodyPr>
          <a:lstStyle/>
          <a:p>
            <a:pPr>
              <a:buFont typeface="Wingdings" panose="05000000000000000000" pitchFamily="2" charset="2"/>
              <a:buChar char="§"/>
            </a:pPr>
            <a:r>
              <a:rPr lang="en-US" altLang="zh-TW" sz="2600" dirty="0">
                <a:cs typeface="Times New Roman" panose="02020603050405020304" pitchFamily="18" charset="0"/>
              </a:rPr>
              <a:t>The total solar power absorbed by Earth's atmosphere, oceans and land masses is approximately 122,180 TW.</a:t>
            </a:r>
          </a:p>
          <a:p>
            <a:pPr>
              <a:buFont typeface="Wingdings" panose="05000000000000000000" pitchFamily="2" charset="2"/>
              <a:buChar char="§"/>
            </a:pPr>
            <a:r>
              <a:rPr lang="en-US" altLang="zh-TW" sz="2600" dirty="0">
                <a:cs typeface="Times New Roman" panose="02020603050405020304" pitchFamily="18" charset="0"/>
              </a:rPr>
              <a:t>Solar power provides electricity exactly when we need it most-in the daytime</a:t>
            </a:r>
            <a:r>
              <a:rPr lang="en-US" altLang="zh-TW" sz="1500" dirty="0">
                <a:cs typeface="Times New Roman" panose="02020603050405020304" pitchFamily="18" charset="0"/>
              </a:rPr>
              <a:t>.</a:t>
            </a:r>
            <a:endParaRPr lang="zh-TW" altLang="en-US" sz="1500" dirty="0">
              <a:cs typeface="Times New Roman" pitchFamily="18" charset="0"/>
            </a:endParaRPr>
          </a:p>
        </p:txBody>
      </p:sp>
      <p:pic>
        <p:nvPicPr>
          <p:cNvPr id="5" name="Picture 9" descr="global energy flows-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231" y="2627961"/>
            <a:ext cx="3874770" cy="2864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976197" y="5894685"/>
            <a:ext cx="2857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sz="2400">
                <a:solidFill>
                  <a:schemeClr val="tx1"/>
                </a:solidFill>
                <a:latin typeface="Arial" charset="0"/>
                <a:ea typeface="ＭＳ Ｐゴシック" pitchFamily="34" charset="-128"/>
              </a:defRPr>
            </a:lvl1pPr>
            <a:lvl2pPr marL="37931725" indent="-37474525" algn="l" eaLnBrk="0" hangingPunct="0">
              <a:defRPr sz="2400">
                <a:solidFill>
                  <a:schemeClr val="tx1"/>
                </a:solidFill>
                <a:latin typeface="Arial" charset="0"/>
                <a:ea typeface="ＭＳ Ｐゴシック" pitchFamily="34" charset="-128"/>
              </a:defRPr>
            </a:lvl2pPr>
            <a:lvl3pPr eaLnBrk="0" hangingPunct="0">
              <a:defRPr sz="2400">
                <a:solidFill>
                  <a:schemeClr val="tx1"/>
                </a:solidFill>
                <a:latin typeface="Arial" charset="0"/>
                <a:ea typeface="ＭＳ Ｐゴシック" pitchFamily="34" charset="-128"/>
              </a:defRPr>
            </a:lvl3pPr>
            <a:lvl4pPr eaLnBrk="0" hangingPunct="0">
              <a:defRPr sz="2400">
                <a:solidFill>
                  <a:schemeClr val="tx1"/>
                </a:solidFill>
                <a:latin typeface="Arial" charset="0"/>
                <a:ea typeface="ＭＳ Ｐゴシック" pitchFamily="34" charset="-128"/>
              </a:defRPr>
            </a:lvl4pPr>
            <a:lvl5pPr eaLnBrk="0" hangingPunct="0">
              <a:defRPr sz="2400">
                <a:solidFill>
                  <a:schemeClr val="tx1"/>
                </a:solidFill>
                <a:latin typeface="Arial" charset="0"/>
                <a:ea typeface="ＭＳ Ｐゴシック" pitchFamily="34" charset="-128"/>
              </a:defRPr>
            </a:lvl5pPr>
            <a:lvl6pPr marL="457200" eaLnBrk="0" fontAlgn="base" hangingPunct="0">
              <a:spcBef>
                <a:spcPct val="0"/>
              </a:spcBef>
              <a:spcAft>
                <a:spcPct val="0"/>
              </a:spcAft>
              <a:defRPr sz="2400">
                <a:solidFill>
                  <a:schemeClr val="tx1"/>
                </a:solidFill>
                <a:latin typeface="Arial" charset="0"/>
                <a:ea typeface="ＭＳ Ｐゴシック" pitchFamily="34" charset="-128"/>
              </a:defRPr>
            </a:lvl6pPr>
            <a:lvl7pPr marL="914400" eaLnBrk="0" fontAlgn="base" hangingPunct="0">
              <a:spcBef>
                <a:spcPct val="0"/>
              </a:spcBef>
              <a:spcAft>
                <a:spcPct val="0"/>
              </a:spcAft>
              <a:defRPr sz="2400">
                <a:solidFill>
                  <a:schemeClr val="tx1"/>
                </a:solidFill>
                <a:latin typeface="Arial" charset="0"/>
                <a:ea typeface="ＭＳ Ｐゴシック" pitchFamily="34" charset="-128"/>
              </a:defRPr>
            </a:lvl7pPr>
            <a:lvl8pPr marL="1371600" eaLnBrk="0" fontAlgn="base" hangingPunct="0">
              <a:spcBef>
                <a:spcPct val="0"/>
              </a:spcBef>
              <a:spcAft>
                <a:spcPct val="0"/>
              </a:spcAft>
              <a:defRPr sz="2400">
                <a:solidFill>
                  <a:schemeClr val="tx1"/>
                </a:solidFill>
                <a:latin typeface="Arial" charset="0"/>
                <a:ea typeface="ＭＳ Ｐゴシック" pitchFamily="34" charset="-128"/>
              </a:defRPr>
            </a:lvl8pPr>
            <a:lvl9pPr marL="18288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US" altLang="zh-TW" sz="1200" dirty="0">
                <a:latin typeface="+mj-lt"/>
                <a:cs typeface="Times New Roman" panose="02020603050405020304" pitchFamily="18" charset="0"/>
              </a:rPr>
              <a:t>Kevin Trenberth</a:t>
            </a:r>
          </a:p>
          <a:p>
            <a:pPr algn="ctr" eaLnBrk="1" hangingPunct="1"/>
            <a:r>
              <a:rPr lang="en-US" altLang="zh-TW" sz="1200" dirty="0">
                <a:latin typeface="+mj-lt"/>
                <a:cs typeface="Times New Roman" panose="02020603050405020304" pitchFamily="18" charset="0"/>
              </a:rPr>
              <a:t>National Centre for Atmospheric Research</a:t>
            </a:r>
          </a:p>
        </p:txBody>
      </p:sp>
      <p:sp>
        <p:nvSpPr>
          <p:cNvPr id="4" name="矩形 3"/>
          <p:cNvSpPr/>
          <p:nvPr/>
        </p:nvSpPr>
        <p:spPr>
          <a:xfrm>
            <a:off x="4900442" y="6006187"/>
            <a:ext cx="2885983" cy="276999"/>
          </a:xfrm>
          <a:prstGeom prst="rect">
            <a:avLst/>
          </a:prstGeom>
        </p:spPr>
        <p:txBody>
          <a:bodyPr wrap="none">
            <a:spAutoFit/>
          </a:bodyPr>
          <a:lstStyle/>
          <a:p>
            <a:r>
              <a:rPr lang="en-US" altLang="zh-TW" sz="1200" dirty="0">
                <a:latin typeface="+mj-lt"/>
                <a:cs typeface="Times New Roman" panose="02020603050405020304" pitchFamily="18" charset="0"/>
              </a:rPr>
              <a:t>https://en.wikipedia.org/wiki/Solar_energy</a:t>
            </a:r>
            <a:endParaRPr lang="zh-TW" altLang="en-US" sz="1200" dirty="0">
              <a:latin typeface="+mj-lt"/>
              <a:cs typeface="Times New Roman" panose="02020603050405020304" pitchFamily="18" charset="0"/>
            </a:endParaRPr>
          </a:p>
        </p:txBody>
      </p:sp>
      <p:sp>
        <p:nvSpPr>
          <p:cNvPr id="8" name="Slide Number Placeholder 7"/>
          <p:cNvSpPr>
            <a:spLocks noGrp="1"/>
          </p:cNvSpPr>
          <p:nvPr>
            <p:ph type="sldNum" sz="quarter" idx="12"/>
          </p:nvPr>
        </p:nvSpPr>
        <p:spPr/>
        <p:txBody>
          <a:bodyPr/>
          <a:lstStyle/>
          <a:p>
            <a:fld id="{B819122D-0845-48D9-BC0F-D92F22C6F46F}" type="slidenum">
              <a:rPr lang="zh-TW" altLang="en-US" smtClean="0"/>
              <a:t>28</a:t>
            </a:fld>
            <a:endParaRPr lang="zh-TW" altLang="en-US"/>
          </a:p>
        </p:txBody>
      </p:sp>
      <p:graphicFrame>
        <p:nvGraphicFramePr>
          <p:cNvPr id="9" name="表格 8"/>
          <p:cNvGraphicFramePr>
            <a:graphicFrameLocks noGrp="1"/>
          </p:cNvGraphicFramePr>
          <p:nvPr>
            <p:extLst>
              <p:ext uri="{D42A27DB-BD31-4B8C-83A1-F6EECF244321}">
                <p14:modId xmlns:p14="http://schemas.microsoft.com/office/powerpoint/2010/main" val="1384849087"/>
              </p:ext>
            </p:extLst>
          </p:nvPr>
        </p:nvGraphicFramePr>
        <p:xfrm>
          <a:off x="4792837" y="2611755"/>
          <a:ext cx="4093988" cy="2980216"/>
        </p:xfrm>
        <a:graphic>
          <a:graphicData uri="http://schemas.openxmlformats.org/drawingml/2006/table">
            <a:tbl>
              <a:tblPr firstRow="1" bandRow="1">
                <a:tableStyleId>{5C22544A-7EE6-4342-B048-85BDC9FD1C3A}</a:tableStyleId>
              </a:tblPr>
              <a:tblGrid>
                <a:gridCol w="2616096">
                  <a:extLst>
                    <a:ext uri="{9D8B030D-6E8A-4147-A177-3AD203B41FA5}">
                      <a16:colId xmlns:a16="http://schemas.microsoft.com/office/drawing/2014/main" val="20000"/>
                    </a:ext>
                  </a:extLst>
                </a:gridCol>
                <a:gridCol w="1477892">
                  <a:extLst>
                    <a:ext uri="{9D8B030D-6E8A-4147-A177-3AD203B41FA5}">
                      <a16:colId xmlns:a16="http://schemas.microsoft.com/office/drawing/2014/main" val="20001"/>
                    </a:ext>
                  </a:extLst>
                </a:gridCol>
              </a:tblGrid>
              <a:tr h="315233">
                <a:tc gridSpan="2">
                  <a:txBody>
                    <a:bodyPr/>
                    <a:lstStyle/>
                    <a:p>
                      <a:pPr algn="ctr"/>
                      <a:r>
                        <a:rPr lang="en-US" altLang="zh-TW" sz="1800" b="0" dirty="0" smtClean="0"/>
                        <a:t>Solar power and human consumption (TW)</a:t>
                      </a:r>
                      <a:endParaRPr lang="zh-TW" altLang="en-US" sz="1800" b="0" dirty="0"/>
                    </a:p>
                  </a:txBody>
                  <a:tcPr marL="68580" marR="68580" marT="34290" marB="34290"/>
                </a:tc>
                <a:tc hMerge="1">
                  <a:txBody>
                    <a:bodyPr/>
                    <a:lstStyle/>
                    <a:p>
                      <a:endParaRPr lang="zh-TW" altLang="en-US" dirty="0"/>
                    </a:p>
                  </a:txBody>
                  <a:tcPr/>
                </a:tc>
                <a:extLst>
                  <a:ext uri="{0D108BD9-81ED-4DB2-BD59-A6C34878D82A}">
                    <a16:rowId xmlns:a16="http://schemas.microsoft.com/office/drawing/2014/main" val="10000"/>
                  </a:ext>
                </a:extLst>
              </a:tr>
              <a:tr h="505024">
                <a:tc>
                  <a:txBody>
                    <a:bodyPr/>
                    <a:lstStyle/>
                    <a:p>
                      <a:r>
                        <a:rPr lang="en-US" altLang="zh-TW" sz="1800" dirty="0" smtClean="0"/>
                        <a:t>Solar</a:t>
                      </a:r>
                      <a:endParaRPr lang="zh-TW" altLang="en-US" sz="1800" dirty="0"/>
                    </a:p>
                  </a:txBody>
                  <a:tcPr marL="68580" marR="68580" marT="34290" marB="34290">
                    <a:solidFill>
                      <a:schemeClr val="accent3">
                        <a:lumMod val="40000"/>
                        <a:lumOff val="60000"/>
                      </a:schemeClr>
                    </a:solidFill>
                  </a:tcPr>
                </a:tc>
                <a:tc>
                  <a:txBody>
                    <a:bodyPr/>
                    <a:lstStyle/>
                    <a:p>
                      <a:pPr algn="ctr"/>
                      <a:r>
                        <a:rPr lang="en-US" altLang="zh-TW" sz="1800" dirty="0" smtClean="0"/>
                        <a:t>122,180</a:t>
                      </a:r>
                      <a:endParaRPr lang="zh-TW" altLang="en-US" sz="1800" dirty="0"/>
                    </a:p>
                  </a:txBody>
                  <a:tcPr marL="68580" marR="68580" marT="34290" marB="34290">
                    <a:solidFill>
                      <a:schemeClr val="accent3">
                        <a:lumMod val="40000"/>
                        <a:lumOff val="60000"/>
                      </a:schemeClr>
                    </a:solidFill>
                  </a:tcPr>
                </a:tc>
                <a:extLst>
                  <a:ext uri="{0D108BD9-81ED-4DB2-BD59-A6C34878D82A}">
                    <a16:rowId xmlns:a16="http://schemas.microsoft.com/office/drawing/2014/main" val="10001"/>
                  </a:ext>
                </a:extLst>
              </a:tr>
              <a:tr h="505024">
                <a:tc>
                  <a:txBody>
                    <a:bodyPr/>
                    <a:lstStyle/>
                    <a:p>
                      <a:r>
                        <a:rPr lang="en-US" altLang="zh-TW" sz="1800" dirty="0" smtClean="0"/>
                        <a:t>Wind</a:t>
                      </a:r>
                      <a:endParaRPr lang="zh-TW" altLang="en-US" sz="1800" dirty="0"/>
                    </a:p>
                  </a:txBody>
                  <a:tcPr marL="68580" marR="68580" marT="34290" marB="34290">
                    <a:solidFill>
                      <a:schemeClr val="accent3">
                        <a:lumMod val="40000"/>
                        <a:lumOff val="60000"/>
                      </a:schemeClr>
                    </a:solidFill>
                  </a:tcPr>
                </a:tc>
                <a:tc>
                  <a:txBody>
                    <a:bodyPr/>
                    <a:lstStyle/>
                    <a:p>
                      <a:pPr algn="ctr"/>
                      <a:r>
                        <a:rPr lang="en-US" altLang="zh-TW" sz="1800" dirty="0" smtClean="0"/>
                        <a:t>71.4</a:t>
                      </a:r>
                    </a:p>
                  </a:txBody>
                  <a:tcPr marL="68580" marR="68580" marT="34290" marB="34290">
                    <a:solidFill>
                      <a:schemeClr val="accent3">
                        <a:lumMod val="40000"/>
                        <a:lumOff val="60000"/>
                      </a:schemeClr>
                    </a:solidFill>
                  </a:tcPr>
                </a:tc>
                <a:extLst>
                  <a:ext uri="{0D108BD9-81ED-4DB2-BD59-A6C34878D82A}">
                    <a16:rowId xmlns:a16="http://schemas.microsoft.com/office/drawing/2014/main" val="10002"/>
                  </a:ext>
                </a:extLst>
              </a:tr>
              <a:tr h="505024">
                <a:tc>
                  <a:txBody>
                    <a:bodyPr/>
                    <a:lstStyle/>
                    <a:p>
                      <a:r>
                        <a:rPr lang="en-US" altLang="zh-TW" sz="1800" dirty="0" smtClean="0"/>
                        <a:t>Biomass potential</a:t>
                      </a:r>
                      <a:endParaRPr lang="zh-TW" altLang="en-US" sz="1800" dirty="0"/>
                    </a:p>
                  </a:txBody>
                  <a:tcPr marL="68580" marR="68580" marT="34290" marB="34290">
                    <a:solidFill>
                      <a:schemeClr val="accent3">
                        <a:lumMod val="40000"/>
                        <a:lumOff val="60000"/>
                      </a:schemeClr>
                    </a:solidFill>
                  </a:tcPr>
                </a:tc>
                <a:tc>
                  <a:txBody>
                    <a:bodyPr/>
                    <a:lstStyle/>
                    <a:p>
                      <a:pPr algn="ctr"/>
                      <a:r>
                        <a:rPr lang="en-US" altLang="zh-TW" sz="1800" dirty="0" smtClean="0"/>
                        <a:t>~6.3</a:t>
                      </a:r>
                    </a:p>
                  </a:txBody>
                  <a:tcPr marL="68580" marR="68580" marT="34290" marB="34290">
                    <a:solidFill>
                      <a:schemeClr val="accent3">
                        <a:lumMod val="40000"/>
                        <a:lumOff val="60000"/>
                      </a:schemeClr>
                    </a:solidFill>
                  </a:tcPr>
                </a:tc>
                <a:extLst>
                  <a:ext uri="{0D108BD9-81ED-4DB2-BD59-A6C34878D82A}">
                    <a16:rowId xmlns:a16="http://schemas.microsoft.com/office/drawing/2014/main" val="10003"/>
                  </a:ext>
                </a:extLst>
              </a:tr>
              <a:tr h="505024">
                <a:tc>
                  <a:txBody>
                    <a:bodyPr/>
                    <a:lstStyle/>
                    <a:p>
                      <a:r>
                        <a:rPr lang="en-US" altLang="zh-TW" sz="1800" dirty="0" smtClean="0"/>
                        <a:t>Current primary energy use (year 2015)</a:t>
                      </a:r>
                      <a:endParaRPr lang="zh-TW" altLang="en-US" sz="1800" dirty="0"/>
                    </a:p>
                  </a:txBody>
                  <a:tcPr marL="68580" marR="68580" marT="34290" marB="34290">
                    <a:solidFill>
                      <a:schemeClr val="accent4">
                        <a:lumMod val="40000"/>
                        <a:lumOff val="60000"/>
                      </a:schemeClr>
                    </a:solidFill>
                  </a:tcPr>
                </a:tc>
                <a:tc>
                  <a:txBody>
                    <a:bodyPr/>
                    <a:lstStyle/>
                    <a:p>
                      <a:pPr algn="ctr"/>
                      <a:r>
                        <a:rPr lang="en-US" altLang="zh-TW" sz="1800" dirty="0" smtClean="0"/>
                        <a:t>18</a:t>
                      </a:r>
                      <a:endParaRPr lang="zh-TW" altLang="en-US" sz="1800" dirty="0"/>
                    </a:p>
                  </a:txBody>
                  <a:tcPr marL="68580" marR="68580" marT="34290" marB="34290">
                    <a:solidFill>
                      <a:schemeClr val="accent4">
                        <a:lumMod val="40000"/>
                        <a:lumOff val="60000"/>
                      </a:schemeClr>
                    </a:solidFill>
                  </a:tcPr>
                </a:tc>
                <a:extLst>
                  <a:ext uri="{0D108BD9-81ED-4DB2-BD59-A6C34878D82A}">
                    <a16:rowId xmlns:a16="http://schemas.microsoft.com/office/drawing/2014/main" val="10004"/>
                  </a:ext>
                </a:extLst>
              </a:tr>
              <a:tr h="505024">
                <a:tc>
                  <a:txBody>
                    <a:bodyPr/>
                    <a:lstStyle/>
                    <a:p>
                      <a:r>
                        <a:rPr lang="en-US" altLang="zh-TW" sz="1800" dirty="0" smtClean="0"/>
                        <a:t>Electricity (year 2010)</a:t>
                      </a:r>
                      <a:endParaRPr lang="zh-TW" altLang="en-US" sz="1800" dirty="0"/>
                    </a:p>
                  </a:txBody>
                  <a:tcPr marL="68580" marR="68580" marT="34290" marB="34290">
                    <a:solidFill>
                      <a:schemeClr val="accent4">
                        <a:lumMod val="40000"/>
                        <a:lumOff val="60000"/>
                      </a:schemeClr>
                    </a:solidFill>
                  </a:tcPr>
                </a:tc>
                <a:tc>
                  <a:txBody>
                    <a:bodyPr/>
                    <a:lstStyle/>
                    <a:p>
                      <a:pPr algn="ctr"/>
                      <a:r>
                        <a:rPr lang="en-US" altLang="zh-TW" sz="1800" dirty="0" smtClean="0"/>
                        <a:t>~2.1</a:t>
                      </a:r>
                      <a:endParaRPr lang="zh-TW" altLang="en-US" sz="1800" dirty="0"/>
                    </a:p>
                  </a:txBody>
                  <a:tcPr marL="68580" marR="68580" marT="34290" marB="34290">
                    <a:solidFill>
                      <a:schemeClr val="accent4">
                        <a:lumMod val="40000"/>
                        <a:lumOff val="60000"/>
                      </a:schemeClr>
                    </a:solidFill>
                  </a:tcPr>
                </a:tc>
                <a:extLst>
                  <a:ext uri="{0D108BD9-81ED-4DB2-BD59-A6C34878D82A}">
                    <a16:rowId xmlns:a16="http://schemas.microsoft.com/office/drawing/2014/main" val="10005"/>
                  </a:ext>
                </a:extLst>
              </a:tr>
            </a:tbl>
          </a:graphicData>
        </a:graphic>
      </p:graphicFrame>
      <p:sp>
        <p:nvSpPr>
          <p:cNvPr id="7" name="Rectangle 6"/>
          <p:cNvSpPr/>
          <p:nvPr/>
        </p:nvSpPr>
        <p:spPr>
          <a:xfrm>
            <a:off x="6553200" y="2219981"/>
            <a:ext cx="2241960" cy="369332"/>
          </a:xfrm>
          <a:prstGeom prst="rect">
            <a:avLst/>
          </a:prstGeom>
        </p:spPr>
        <p:txBody>
          <a:bodyPr wrap="none">
            <a:spAutoFit/>
          </a:bodyPr>
          <a:lstStyle/>
          <a:p>
            <a:r>
              <a:rPr lang="en-US" dirty="0">
                <a:solidFill>
                  <a:srgbClr val="222222"/>
                </a:solidFill>
                <a:latin typeface="arial" panose="020B0604020202020204" pitchFamily="34" charset="0"/>
              </a:rPr>
              <a:t> </a:t>
            </a:r>
            <a:r>
              <a:rPr lang="en-US" dirty="0" smtClean="0">
                <a:solidFill>
                  <a:srgbClr val="222222"/>
                </a:solidFill>
                <a:latin typeface="arial" panose="020B0604020202020204" pitchFamily="34" charset="0"/>
              </a:rPr>
              <a:t>1 TW = (10</a:t>
            </a:r>
            <a:r>
              <a:rPr lang="en-US" baseline="30000" dirty="0" smtClean="0">
                <a:solidFill>
                  <a:srgbClr val="222222"/>
                </a:solidFill>
                <a:latin typeface="arial" panose="020B0604020202020204" pitchFamily="34" charset="0"/>
              </a:rPr>
              <a:t>12</a:t>
            </a:r>
            <a:r>
              <a:rPr lang="en-US" dirty="0">
                <a:solidFill>
                  <a:srgbClr val="222222"/>
                </a:solidFill>
                <a:latin typeface="arial" panose="020B0604020202020204" pitchFamily="34" charset="0"/>
              </a:rPr>
              <a:t>) watts</a:t>
            </a:r>
            <a:endParaRPr lang="en-US" dirty="0"/>
          </a:p>
        </p:txBody>
      </p:sp>
    </p:spTree>
    <p:extLst>
      <p:ext uri="{BB962C8B-B14F-4D97-AF65-F5344CB8AC3E}">
        <p14:creationId xmlns:p14="http://schemas.microsoft.com/office/powerpoint/2010/main" val="37274029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76" y="2264651"/>
            <a:ext cx="3935363" cy="2108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文字方塊 2"/>
          <p:cNvSpPr txBox="1"/>
          <p:nvPr/>
        </p:nvSpPr>
        <p:spPr>
          <a:xfrm>
            <a:off x="57150" y="152400"/>
            <a:ext cx="8991600" cy="523220"/>
          </a:xfrm>
          <a:prstGeom prst="rect">
            <a:avLst/>
          </a:prstGeom>
          <a:solidFill>
            <a:srgbClr val="232C12"/>
          </a:solidFill>
        </p:spPr>
        <p:txBody>
          <a:bodyPr wrap="square" rtlCol="0">
            <a:spAutoFit/>
          </a:bodyPr>
          <a:lstStyle/>
          <a:p>
            <a:pPr algn="ctr"/>
            <a:r>
              <a:rPr lang="en-US" altLang="zh-TW" sz="2800" b="1" dirty="0" smtClean="0">
                <a:solidFill>
                  <a:srgbClr val="FFFF00"/>
                </a:solidFill>
                <a:latin typeface="+mj-lt"/>
                <a:ea typeface="標楷體" panose="03000509000000000000" pitchFamily="65" charset="-120"/>
                <a:cs typeface="Times New Roman" panose="02020603050405020304" pitchFamily="18" charset="0"/>
              </a:rPr>
              <a:t>Converting solar power to electricity: </a:t>
            </a:r>
            <a:r>
              <a:rPr lang="en-US" altLang="zh-TW" sz="2800" b="1" smtClean="0">
                <a:solidFill>
                  <a:srgbClr val="FFFF00"/>
                </a:solidFill>
                <a:latin typeface="+mj-lt"/>
                <a:ea typeface="標楷體" panose="03000509000000000000" pitchFamily="65" charset="-120"/>
                <a:cs typeface="Times New Roman" panose="02020603050405020304" pitchFamily="18" charset="0"/>
              </a:rPr>
              <a:t>Photovoltaic Panels</a:t>
            </a:r>
            <a:endParaRPr lang="zh-TW" altLang="en-US" sz="2800" b="1" dirty="0">
              <a:solidFill>
                <a:srgbClr val="FFFF00"/>
              </a:solidFill>
              <a:latin typeface="+mj-lt"/>
              <a:ea typeface="標楷體" panose="03000509000000000000" pitchFamily="65" charset="-120"/>
              <a:cs typeface="Times New Roman" panose="02020603050405020304" pitchFamily="18" charset="0"/>
            </a:endParaRPr>
          </a:p>
        </p:txBody>
      </p:sp>
      <p:sp>
        <p:nvSpPr>
          <p:cNvPr id="4" name="文字方塊 3"/>
          <p:cNvSpPr txBox="1"/>
          <p:nvPr/>
        </p:nvSpPr>
        <p:spPr>
          <a:xfrm>
            <a:off x="971600" y="4567908"/>
            <a:ext cx="2433167" cy="707886"/>
          </a:xfrm>
          <a:prstGeom prst="rect">
            <a:avLst/>
          </a:prstGeom>
          <a:noFill/>
        </p:spPr>
        <p:txBody>
          <a:bodyPr wrap="none" rtlCol="0">
            <a:spAutoFit/>
          </a:bodyPr>
          <a:lstStyle/>
          <a:p>
            <a:r>
              <a:rPr lang="en-US" altLang="zh-TW" sz="2000" dirty="0" smtClean="0">
                <a:cs typeface="Times New Roman" panose="02020603050405020304" pitchFamily="18" charset="0"/>
              </a:rPr>
              <a:t>Pros: Easy installation</a:t>
            </a:r>
            <a:endParaRPr lang="zh-TW" altLang="en-US" sz="2000" dirty="0">
              <a:cs typeface="Times New Roman" panose="02020603050405020304" pitchFamily="18" charset="0"/>
            </a:endParaRPr>
          </a:p>
          <a:p>
            <a:r>
              <a:rPr lang="en-US" altLang="zh-TW" sz="2000" dirty="0" smtClean="0">
                <a:cs typeface="Times New Roman" panose="02020603050405020304" pitchFamily="18" charset="0"/>
              </a:rPr>
              <a:t>Cons: Low efficiency</a:t>
            </a:r>
            <a:endParaRPr lang="zh-TW" altLang="en-US" sz="2000" dirty="0">
              <a:cs typeface="Times New Roman" panose="02020603050405020304" pitchFamily="18"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851929"/>
            <a:ext cx="4176464" cy="2849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文字方塊 5"/>
          <p:cNvSpPr txBox="1"/>
          <p:nvPr/>
        </p:nvSpPr>
        <p:spPr>
          <a:xfrm>
            <a:off x="4896067" y="907187"/>
            <a:ext cx="3490229" cy="369332"/>
          </a:xfrm>
          <a:prstGeom prst="rect">
            <a:avLst/>
          </a:prstGeom>
          <a:noFill/>
        </p:spPr>
        <p:txBody>
          <a:bodyPr wrap="square" rtlCol="0">
            <a:spAutoFit/>
          </a:bodyPr>
          <a:lstStyle/>
          <a:p>
            <a:pPr algn="ctr"/>
            <a:r>
              <a:rPr lang="en-US" altLang="zh-TW" dirty="0" smtClean="0">
                <a:latin typeface="+mj-lt"/>
                <a:ea typeface="Arial Unicode MS" panose="020B0604020202020204" pitchFamily="34" charset="-120"/>
                <a:cs typeface="Times New Roman" panose="02020603050405020304" pitchFamily="18" charset="0"/>
              </a:rPr>
              <a:t>Concentrated Photovoltaic Panels</a:t>
            </a:r>
            <a:endParaRPr lang="zh-TW" altLang="en-US" dirty="0">
              <a:latin typeface="+mj-lt"/>
              <a:ea typeface="Arial Unicode MS" panose="020B0604020202020204" pitchFamily="34" charset="-120"/>
              <a:cs typeface="Times New Roman" panose="02020603050405020304" pitchFamily="18" charset="0"/>
            </a:endParaRPr>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8293" y="3849394"/>
            <a:ext cx="4161121" cy="2852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文字方塊 7"/>
          <p:cNvSpPr txBox="1"/>
          <p:nvPr/>
        </p:nvSpPr>
        <p:spPr>
          <a:xfrm>
            <a:off x="4644008" y="3788891"/>
            <a:ext cx="4085405" cy="369332"/>
          </a:xfrm>
          <a:prstGeom prst="rect">
            <a:avLst/>
          </a:prstGeom>
          <a:noFill/>
        </p:spPr>
        <p:txBody>
          <a:bodyPr wrap="square" rtlCol="0">
            <a:spAutoFit/>
          </a:bodyPr>
          <a:lstStyle/>
          <a:p>
            <a:pPr algn="ctr"/>
            <a:r>
              <a:rPr lang="en-US" altLang="zh-TW" dirty="0" smtClean="0">
                <a:latin typeface="+mj-lt"/>
                <a:ea typeface="Arial Unicode MS" panose="020B0604020202020204" pitchFamily="34" charset="-120"/>
                <a:cs typeface="Times New Roman" panose="02020603050405020304" pitchFamily="18" charset="0"/>
              </a:rPr>
              <a:t>Solar Farm in Academia Sinica</a:t>
            </a:r>
            <a:endParaRPr lang="zh-TW" altLang="en-US" dirty="0">
              <a:latin typeface="+mj-lt"/>
              <a:ea typeface="Arial Unicode MS" panose="020B0604020202020204" pitchFamily="34" charset="-120"/>
              <a:cs typeface="Times New Roman" panose="02020603050405020304" pitchFamily="18" charset="0"/>
            </a:endParaRPr>
          </a:p>
        </p:txBody>
      </p:sp>
    </p:spTree>
    <p:extLst>
      <p:ext uri="{BB962C8B-B14F-4D97-AF65-F5344CB8AC3E}">
        <p14:creationId xmlns:p14="http://schemas.microsoft.com/office/powerpoint/2010/main" val="30668572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99053"/>
            <a:ext cx="8229600" cy="1143000"/>
          </a:xfrm>
          <a:solidFill>
            <a:srgbClr val="232C12"/>
          </a:solidFill>
        </p:spPr>
        <p:txBody>
          <a:bodyPr>
            <a:normAutofit/>
          </a:bodyPr>
          <a:lstStyle/>
          <a:p>
            <a:r>
              <a:rPr lang="en-US" altLang="zh-TW" sz="3600" dirty="0">
                <a:solidFill>
                  <a:srgbClr val="FFFF00"/>
                </a:solidFill>
                <a:latin typeface="+mn-lt"/>
                <a:cs typeface="Times New Roman" panose="02020603050405020304" pitchFamily="18" charset="0"/>
              </a:rPr>
              <a:t>The </a:t>
            </a:r>
            <a:r>
              <a:rPr lang="en-US" altLang="zh-TW" sz="3600" dirty="0" smtClean="0">
                <a:solidFill>
                  <a:srgbClr val="FFFF00"/>
                </a:solidFill>
                <a:latin typeface="+mn-lt"/>
                <a:cs typeface="Times New Roman" panose="02020603050405020304" pitchFamily="18" charset="0"/>
              </a:rPr>
              <a:t>Shockley-</a:t>
            </a:r>
            <a:r>
              <a:rPr lang="en-US" altLang="zh-TW" sz="3600" dirty="0" err="1" smtClean="0">
                <a:solidFill>
                  <a:srgbClr val="FFFF00"/>
                </a:solidFill>
                <a:latin typeface="+mn-lt"/>
                <a:cs typeface="Times New Roman" panose="02020603050405020304" pitchFamily="18" charset="0"/>
              </a:rPr>
              <a:t>Queisser</a:t>
            </a:r>
            <a:r>
              <a:rPr lang="en-US" altLang="zh-TW" sz="3600" dirty="0" smtClean="0">
                <a:solidFill>
                  <a:srgbClr val="FFFF00"/>
                </a:solidFill>
                <a:latin typeface="+mn-lt"/>
                <a:cs typeface="Times New Roman" panose="02020603050405020304" pitchFamily="18" charset="0"/>
              </a:rPr>
              <a:t> efficiency limit</a:t>
            </a:r>
            <a:endParaRPr lang="zh-TW" altLang="en-US" sz="3600" dirty="0">
              <a:solidFill>
                <a:srgbClr val="FFFF00"/>
              </a:solidFill>
              <a:latin typeface="+mn-lt"/>
              <a:cs typeface="Times New Roman" panose="02020603050405020304" pitchFamily="18" charset="0"/>
            </a:endParaRPr>
          </a:p>
        </p:txBody>
      </p:sp>
      <p:sp>
        <p:nvSpPr>
          <p:cNvPr id="4" name="矩形 3"/>
          <p:cNvSpPr/>
          <p:nvPr/>
        </p:nvSpPr>
        <p:spPr>
          <a:xfrm>
            <a:off x="597171" y="5809634"/>
            <a:ext cx="8208912" cy="923330"/>
          </a:xfrm>
          <a:prstGeom prst="rect">
            <a:avLst/>
          </a:prstGeom>
        </p:spPr>
        <p:txBody>
          <a:bodyPr wrap="square">
            <a:spAutoFit/>
          </a:bodyPr>
          <a:lstStyle/>
          <a:p>
            <a:pPr algn="just"/>
            <a:r>
              <a:rPr lang="en-US" altLang="zh-TW" dirty="0">
                <a:cs typeface="Times New Roman" panose="02020603050405020304" pitchFamily="18" charset="0"/>
              </a:rPr>
              <a:t>The Shockley-</a:t>
            </a:r>
            <a:r>
              <a:rPr lang="en-US" altLang="zh-TW" dirty="0" err="1">
                <a:cs typeface="Times New Roman" panose="02020603050405020304" pitchFamily="18" charset="0"/>
              </a:rPr>
              <a:t>Queisser</a:t>
            </a:r>
            <a:r>
              <a:rPr lang="en-US" altLang="zh-TW" dirty="0">
                <a:cs typeface="Times New Roman" panose="02020603050405020304" pitchFamily="18" charset="0"/>
              </a:rPr>
              <a:t> limit defines the maximum theoretical efficiency of a solar cell with </a:t>
            </a:r>
            <a:r>
              <a:rPr lang="en-US" altLang="zh-TW" dirty="0">
                <a:solidFill>
                  <a:srgbClr val="0000CC"/>
                </a:solidFill>
                <a:cs typeface="Times New Roman" panose="02020603050405020304" pitchFamily="18" charset="0"/>
              </a:rPr>
              <a:t>a single </a:t>
            </a:r>
            <a:r>
              <a:rPr lang="en-US" altLang="zh-TW" i="1" dirty="0">
                <a:solidFill>
                  <a:srgbClr val="0000CC"/>
                </a:solidFill>
                <a:cs typeface="Times New Roman" panose="02020603050405020304" pitchFamily="18" charset="0"/>
              </a:rPr>
              <a:t>p</a:t>
            </a:r>
            <a:r>
              <a:rPr lang="en-US" altLang="zh-TW" dirty="0">
                <a:solidFill>
                  <a:srgbClr val="0000CC"/>
                </a:solidFill>
                <a:cs typeface="Times New Roman" panose="02020603050405020304" pitchFamily="18" charset="0"/>
              </a:rPr>
              <a:t>-</a:t>
            </a:r>
            <a:r>
              <a:rPr lang="en-US" altLang="zh-TW" i="1" dirty="0">
                <a:solidFill>
                  <a:srgbClr val="0000CC"/>
                </a:solidFill>
                <a:cs typeface="Times New Roman" panose="02020603050405020304" pitchFamily="18" charset="0"/>
              </a:rPr>
              <a:t>n</a:t>
            </a:r>
            <a:r>
              <a:rPr lang="en-US" altLang="zh-TW" dirty="0">
                <a:solidFill>
                  <a:srgbClr val="0000CC"/>
                </a:solidFill>
                <a:cs typeface="Times New Roman" panose="02020603050405020304" pitchFamily="18" charset="0"/>
              </a:rPr>
              <a:t> junction</a:t>
            </a:r>
            <a:r>
              <a:rPr lang="en-US" altLang="zh-TW" dirty="0">
                <a:cs typeface="Times New Roman" panose="02020603050405020304" pitchFamily="18" charset="0"/>
              </a:rPr>
              <a:t>, according to the bandgap of the material. </a:t>
            </a:r>
            <a:endParaRPr lang="en-US" altLang="zh-TW" dirty="0" smtClean="0">
              <a:cs typeface="Times New Roman" panose="02020603050405020304" pitchFamily="18" charset="0"/>
            </a:endParaRPr>
          </a:p>
          <a:p>
            <a:pPr algn="just"/>
            <a:r>
              <a:rPr lang="en-US" altLang="zh-TW" dirty="0" smtClean="0">
                <a:cs typeface="Times New Roman" panose="02020603050405020304" pitchFamily="18" charset="0"/>
              </a:rPr>
              <a:t>Image courtesy: </a:t>
            </a:r>
            <a:r>
              <a:rPr lang="en-US" altLang="zh-TW" dirty="0">
                <a:cs typeface="Times New Roman" panose="02020603050405020304" pitchFamily="18" charset="0"/>
              </a:rPr>
              <a:t>S. </a:t>
            </a:r>
            <a:r>
              <a:rPr lang="en-US" altLang="zh-TW" dirty="0" smtClean="0">
                <a:cs typeface="Times New Roman" panose="02020603050405020304" pitchFamily="18" charset="0"/>
              </a:rPr>
              <a:t>Byrnes, Harvard </a:t>
            </a:r>
            <a:r>
              <a:rPr lang="en-US" altLang="zh-TW" dirty="0">
                <a:cs typeface="Times New Roman" panose="02020603050405020304" pitchFamily="18" charset="0"/>
              </a:rPr>
              <a:t>University. </a:t>
            </a:r>
            <a:endParaRPr lang="zh-TW" altLang="en-US" dirty="0">
              <a:cs typeface="Times New Roman" panose="02020603050405020304"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357108"/>
            <a:ext cx="6217975" cy="44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3194" y="3284984"/>
            <a:ext cx="2983485" cy="1890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82197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08635" y="230754"/>
            <a:ext cx="7886700" cy="994172"/>
          </a:xfrm>
          <a:solidFill>
            <a:srgbClr val="232C12"/>
          </a:solidFill>
        </p:spPr>
        <p:txBody>
          <a:bodyPr>
            <a:normAutofit/>
          </a:bodyPr>
          <a:lstStyle/>
          <a:p>
            <a:pPr algn="ctr"/>
            <a:r>
              <a:rPr lang="en-US" altLang="zh-TW" sz="2800" dirty="0">
                <a:solidFill>
                  <a:srgbClr val="FFFF00"/>
                </a:solidFill>
              </a:rPr>
              <a:t>Current trends for “good” photovoltaic solar cells</a:t>
            </a:r>
            <a:endParaRPr lang="zh-TW" altLang="en-US" sz="2800" dirty="0">
              <a:solidFill>
                <a:srgbClr val="FFFF00"/>
              </a:solidFill>
            </a:endParaRPr>
          </a:p>
        </p:txBody>
      </p:sp>
      <p:sp>
        <p:nvSpPr>
          <p:cNvPr id="5" name="文字方塊 4"/>
          <p:cNvSpPr txBox="1"/>
          <p:nvPr/>
        </p:nvSpPr>
        <p:spPr>
          <a:xfrm>
            <a:off x="144143" y="1832851"/>
            <a:ext cx="2867217" cy="4247317"/>
          </a:xfrm>
          <a:prstGeom prst="rect">
            <a:avLst/>
          </a:prstGeom>
          <a:noFill/>
        </p:spPr>
        <p:txBody>
          <a:bodyPr wrap="square" rtlCol="0">
            <a:spAutoFit/>
          </a:bodyPr>
          <a:lstStyle/>
          <a:p>
            <a:pPr marL="285750" indent="-285750">
              <a:buFont typeface="Wingdings" panose="05000000000000000000" pitchFamily="2" charset="2"/>
              <a:buChar char="§"/>
            </a:pPr>
            <a:r>
              <a:rPr lang="en-US" altLang="zh-TW" dirty="0">
                <a:cs typeface="Sakkal Majalla" panose="02000000000000000000" pitchFamily="2" charset="-78"/>
              </a:rPr>
              <a:t>High efficiency </a:t>
            </a:r>
          </a:p>
          <a:p>
            <a:pPr marL="285750" indent="-285750">
              <a:buFont typeface="Wingdings" panose="05000000000000000000" pitchFamily="2" charset="2"/>
              <a:buChar char="§"/>
            </a:pPr>
            <a:r>
              <a:rPr lang="en-US" altLang="zh-TW" dirty="0">
                <a:solidFill>
                  <a:srgbClr val="FF0000"/>
                </a:solidFill>
                <a:cs typeface="Sakkal Majalla" panose="02000000000000000000" pitchFamily="2" charset="-78"/>
              </a:rPr>
              <a:t>Earth abundant </a:t>
            </a:r>
            <a:r>
              <a:rPr lang="en-US" altLang="zh-TW" dirty="0" smtClean="0">
                <a:solidFill>
                  <a:srgbClr val="FF0000"/>
                </a:solidFill>
                <a:cs typeface="Sakkal Majalla" panose="02000000000000000000" pitchFamily="2" charset="-78"/>
              </a:rPr>
              <a:t>materials</a:t>
            </a:r>
            <a:endParaRPr lang="en-US" altLang="zh-TW" dirty="0">
              <a:solidFill>
                <a:srgbClr val="FF0000"/>
              </a:solidFill>
              <a:cs typeface="Sakkal Majalla" panose="02000000000000000000" pitchFamily="2" charset="-78"/>
            </a:endParaRPr>
          </a:p>
          <a:p>
            <a:pPr marL="285750" indent="-285750">
              <a:buFont typeface="Wingdings" panose="05000000000000000000" pitchFamily="2" charset="2"/>
              <a:buChar char="§"/>
            </a:pPr>
            <a:r>
              <a:rPr lang="en-US" altLang="zh-TW" dirty="0">
                <a:cs typeface="Sakkal Majalla" panose="02000000000000000000" pitchFamily="2" charset="-78"/>
              </a:rPr>
              <a:t>Inexpensive and low-contamination fabrication</a:t>
            </a:r>
          </a:p>
          <a:p>
            <a:pPr marL="628650" lvl="1" indent="-285750">
              <a:buFont typeface="Wingdings" panose="05000000000000000000" pitchFamily="2" charset="2"/>
              <a:buChar char="§"/>
            </a:pPr>
            <a:r>
              <a:rPr lang="en-US" altLang="zh-TW" dirty="0">
                <a:solidFill>
                  <a:srgbClr val="00B050"/>
                </a:solidFill>
                <a:cs typeface="Sakkal Majalla" panose="02000000000000000000" pitchFamily="2" charset="-78"/>
              </a:rPr>
              <a:t>Solution-based processing</a:t>
            </a:r>
          </a:p>
          <a:p>
            <a:pPr marL="628650" lvl="1" indent="-285750">
              <a:buFont typeface="Wingdings" panose="05000000000000000000" pitchFamily="2" charset="2"/>
              <a:buChar char="§"/>
            </a:pPr>
            <a:r>
              <a:rPr lang="en-US" altLang="zh-TW" dirty="0">
                <a:solidFill>
                  <a:srgbClr val="00B050"/>
                </a:solidFill>
                <a:cs typeface="Sakkal Majalla" panose="02000000000000000000" pitchFamily="2" charset="-78"/>
              </a:rPr>
              <a:t>Low-temperature processing</a:t>
            </a:r>
          </a:p>
          <a:p>
            <a:pPr marL="628650" lvl="1" indent="-285750">
              <a:buFont typeface="Wingdings" panose="05000000000000000000" pitchFamily="2" charset="2"/>
              <a:buChar char="§"/>
            </a:pPr>
            <a:r>
              <a:rPr lang="en-US" altLang="zh-TW" dirty="0">
                <a:cs typeface="Sakkal Majalla" panose="02000000000000000000" pitchFamily="2" charset="-78"/>
              </a:rPr>
              <a:t>Roll-to-roll </a:t>
            </a:r>
            <a:r>
              <a:rPr lang="en-US" altLang="zh-TW" dirty="0" smtClean="0">
                <a:cs typeface="Sakkal Majalla" panose="02000000000000000000" pitchFamily="2" charset="-78"/>
              </a:rPr>
              <a:t>manufacturing</a:t>
            </a:r>
            <a:endParaRPr lang="en-US" altLang="zh-TW" dirty="0">
              <a:cs typeface="Sakkal Majalla" panose="02000000000000000000" pitchFamily="2" charset="-78"/>
            </a:endParaRPr>
          </a:p>
          <a:p>
            <a:pPr marL="285750" indent="-285750">
              <a:buFont typeface="Wingdings" panose="05000000000000000000" pitchFamily="2" charset="2"/>
              <a:buChar char="§"/>
            </a:pPr>
            <a:r>
              <a:rPr lang="en-US" altLang="zh-TW" dirty="0">
                <a:solidFill>
                  <a:schemeClr val="accent6">
                    <a:lumMod val="75000"/>
                  </a:schemeClr>
                </a:solidFill>
                <a:cs typeface="Sakkal Majalla" panose="02000000000000000000" pitchFamily="2" charset="-78"/>
              </a:rPr>
              <a:t>Easy installation and removal</a:t>
            </a:r>
          </a:p>
          <a:p>
            <a:pPr marL="628650" lvl="1" indent="-285750">
              <a:buFont typeface="Wingdings" panose="05000000000000000000" pitchFamily="2" charset="2"/>
              <a:buChar char="§"/>
            </a:pPr>
            <a:r>
              <a:rPr lang="en-US" altLang="zh-TW" dirty="0">
                <a:cs typeface="Sakkal Majalla" panose="02000000000000000000" pitchFamily="2" charset="-78"/>
              </a:rPr>
              <a:t>Flexibility</a:t>
            </a:r>
          </a:p>
          <a:p>
            <a:pPr marL="628650" lvl="1" indent="-285750">
              <a:buFont typeface="Wingdings" panose="05000000000000000000" pitchFamily="2" charset="2"/>
              <a:buChar char="§"/>
            </a:pPr>
            <a:r>
              <a:rPr lang="en-US" altLang="zh-TW" dirty="0">
                <a:cs typeface="Sakkal Majalla" panose="02000000000000000000" pitchFamily="2" charset="-78"/>
              </a:rPr>
              <a:t>Light weight</a:t>
            </a:r>
            <a:endParaRPr lang="zh-TW" altLang="en-US" dirty="0">
              <a:cs typeface="Sakkal Majalla" panose="02000000000000000000" pitchFamily="2" charset="-78"/>
            </a:endParaRPr>
          </a:p>
        </p:txBody>
      </p:sp>
      <p:pic>
        <p:nvPicPr>
          <p:cNvPr id="8" name="Picture 3"/>
          <p:cNvPicPr>
            <a:picLocks noChangeAspect="1" noChangeArrowheads="1"/>
          </p:cNvPicPr>
          <p:nvPr/>
        </p:nvPicPr>
        <p:blipFill>
          <a:blip r:embed="rId2"/>
          <a:srcRect/>
          <a:stretch>
            <a:fillRect/>
          </a:stretch>
        </p:blipFill>
        <p:spPr bwMode="auto">
          <a:xfrm>
            <a:off x="3507878" y="3616399"/>
            <a:ext cx="1332284" cy="1993234"/>
          </a:xfrm>
          <a:prstGeom prst="rect">
            <a:avLst/>
          </a:prstGeom>
          <a:noFill/>
          <a:ln w="9525">
            <a:noFill/>
            <a:miter lim="800000"/>
            <a:headEnd/>
            <a:tailEnd/>
          </a:ln>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249" y="3712096"/>
            <a:ext cx="2993759" cy="1993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矩形 8"/>
          <p:cNvSpPr>
            <a:spLocks noChangeArrowheads="1"/>
          </p:cNvSpPr>
          <p:nvPr/>
        </p:nvSpPr>
        <p:spPr bwMode="auto">
          <a:xfrm>
            <a:off x="3364190" y="5609633"/>
            <a:ext cx="1819182" cy="415498"/>
          </a:xfrm>
          <a:prstGeom prst="rect">
            <a:avLst/>
          </a:prstGeom>
          <a:noFill/>
          <a:ln w="9525">
            <a:noFill/>
            <a:miter lim="800000"/>
            <a:headEnd/>
            <a:tailEnd/>
          </a:ln>
        </p:spPr>
        <p:txBody>
          <a:bodyPr wrap="square">
            <a:spAutoFit/>
          </a:bodyPr>
          <a:lstStyle/>
          <a:p>
            <a:pPr algn="ctr"/>
            <a:r>
              <a:rPr lang="en-US" altLang="zh-TW" sz="1050" i="1" dirty="0">
                <a:cs typeface="Sakkal Majalla" panose="02000000000000000000" pitchFamily="2" charset="-78"/>
              </a:rPr>
              <a:t>Nature Photonics </a:t>
            </a:r>
            <a:r>
              <a:rPr lang="en-US" altLang="zh-TW" sz="1050" b="1" dirty="0">
                <a:cs typeface="Sakkal Majalla" panose="02000000000000000000" pitchFamily="2" charset="-78"/>
              </a:rPr>
              <a:t>2,</a:t>
            </a:r>
            <a:r>
              <a:rPr lang="en-US" altLang="zh-TW" sz="1050" dirty="0">
                <a:cs typeface="Sakkal Majalla" panose="02000000000000000000" pitchFamily="2" charset="-78"/>
              </a:rPr>
              <a:t> 287 (2008)</a:t>
            </a:r>
            <a:endParaRPr lang="zh-TW" altLang="en-US" sz="1050" dirty="0">
              <a:cs typeface="Sakkal Majalla" panose="02000000000000000000" pitchFamily="2" charset="-78"/>
            </a:endParaRPr>
          </a:p>
        </p:txBody>
      </p:sp>
      <p:pic>
        <p:nvPicPr>
          <p:cNvPr id="14" name="Picture 2" descr="http://www.printedelectronicsworld.com/images/v5/articles/800wim/main870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1522" y="1832851"/>
            <a:ext cx="2136643" cy="142353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http://cdn.ubergizmo.com/photos/2009/2/konarka-sola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11360" y="1884789"/>
            <a:ext cx="1828802"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http://assets.inhabitat.com/wp-content/blogs.dir/1/files/2012/08/polymer-based-organic-solar-cell-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4945" y="1860062"/>
            <a:ext cx="2069056" cy="1421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8844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rgbClr val="232C12"/>
          </a:solidFill>
        </p:spPr>
        <p:txBody>
          <a:bodyPr/>
          <a:lstStyle/>
          <a:p>
            <a:r>
              <a:rPr lang="en-US" dirty="0">
                <a:solidFill>
                  <a:srgbClr val="FFFF00"/>
                </a:solidFill>
                <a:cs typeface="Times New Roman" panose="02020603050405020304" pitchFamily="18" charset="0"/>
              </a:rPr>
              <a:t>Perovskite solar cells</a:t>
            </a:r>
            <a:endParaRPr lang="en-US" dirty="0"/>
          </a:p>
        </p:txBody>
      </p:sp>
      <p:sp>
        <p:nvSpPr>
          <p:cNvPr id="3" name="Content Placeholder 2"/>
          <p:cNvSpPr>
            <a:spLocks noGrp="1"/>
          </p:cNvSpPr>
          <p:nvPr>
            <p:ph idx="4294967295"/>
          </p:nvPr>
        </p:nvSpPr>
        <p:spPr>
          <a:xfrm>
            <a:off x="4619625" y="1785938"/>
            <a:ext cx="4524375" cy="1193800"/>
          </a:xfrm>
        </p:spPr>
        <p:txBody>
          <a:bodyPr>
            <a:noAutofit/>
          </a:bodyPr>
          <a:lstStyle/>
          <a:p>
            <a:pPr algn="just"/>
            <a:r>
              <a:rPr lang="en-US" sz="1350" dirty="0">
                <a:cs typeface="Times New Roman" panose="02020603050405020304" pitchFamily="18" charset="0"/>
              </a:rPr>
              <a:t>Efficiency jumps </a:t>
            </a:r>
            <a:r>
              <a:rPr lang="en-US" sz="1350" dirty="0">
                <a:solidFill>
                  <a:srgbClr val="0000CC"/>
                </a:solidFill>
                <a:cs typeface="Times New Roman" panose="02020603050405020304" pitchFamily="18" charset="0"/>
              </a:rPr>
              <a:t>from 3.8 % (2009) to 20.1 % (2015) </a:t>
            </a:r>
            <a:r>
              <a:rPr lang="en-US" altLang="zh-TW" sz="1350" dirty="0">
                <a:cs typeface="Times New Roman" panose="02020603050405020304" pitchFamily="18" charset="0"/>
              </a:rPr>
              <a:t>in photovoltaics research.</a:t>
            </a:r>
            <a:endParaRPr lang="en-US" sz="1350" dirty="0">
              <a:cs typeface="Times New Roman" panose="02020603050405020304" pitchFamily="18" charset="0"/>
            </a:endParaRPr>
          </a:p>
          <a:p>
            <a:pPr algn="just"/>
            <a:r>
              <a:rPr lang="en-US" sz="1350" dirty="0">
                <a:cs typeface="Times New Roman" panose="02020603050405020304" pitchFamily="18" charset="0"/>
              </a:rPr>
              <a:t>Perovskite solar cells are expected to have </a:t>
            </a:r>
            <a:r>
              <a:rPr lang="en-US" sz="1350" dirty="0">
                <a:solidFill>
                  <a:srgbClr val="0000CC"/>
                </a:solidFill>
                <a:cs typeface="Times New Roman" panose="02020603050405020304" pitchFamily="18" charset="0"/>
              </a:rPr>
              <a:t>short EPBT and lower CO</a:t>
            </a:r>
            <a:r>
              <a:rPr lang="en-US" sz="1350" baseline="-25000" dirty="0">
                <a:solidFill>
                  <a:srgbClr val="0000CC"/>
                </a:solidFill>
                <a:cs typeface="Times New Roman" panose="02020603050405020304" pitchFamily="18" charset="0"/>
              </a:rPr>
              <a:t>2 </a:t>
            </a:r>
            <a:r>
              <a:rPr lang="en-US" sz="1350" dirty="0">
                <a:solidFill>
                  <a:srgbClr val="0000CC"/>
                </a:solidFill>
                <a:cs typeface="Times New Roman" panose="02020603050405020304" pitchFamily="18" charset="0"/>
              </a:rPr>
              <a:t>emission factor</a:t>
            </a:r>
            <a:r>
              <a:rPr lang="en-US" sz="1350" dirty="0">
                <a:cs typeface="Times New Roman" panose="02020603050405020304" pitchFamily="18" charset="0"/>
              </a:rPr>
              <a:t> compared to other emerging solar cell technologies. </a:t>
            </a:r>
          </a:p>
          <a:p>
            <a:pPr algn="just"/>
            <a:endParaRPr lang="en-US" sz="1350" dirty="0">
              <a:cs typeface="Times New Roman" panose="02020603050405020304" pitchFamily="18" charset="0"/>
            </a:endParaRPr>
          </a:p>
        </p:txBody>
      </p:sp>
      <p:pic>
        <p:nvPicPr>
          <p:cNvPr id="11" name="Picture 2" descr="http://www.nature.com/nnano/journal/v10/n7/images/nnano.2015.139-f1.jpg"/>
          <p:cNvPicPr/>
          <p:nvPr/>
        </p:nvPicPr>
        <p:blipFill>
          <a:blip r:embed="rId3" cstate="print"/>
          <a:srcRect/>
          <a:stretch>
            <a:fillRect/>
          </a:stretch>
        </p:blipFill>
        <p:spPr bwMode="auto">
          <a:xfrm>
            <a:off x="4716194" y="3009612"/>
            <a:ext cx="3903785" cy="2553286"/>
          </a:xfrm>
          <a:prstGeom prst="rect">
            <a:avLst/>
          </a:prstGeom>
          <a:noFill/>
          <a:ln w="9525">
            <a:noFill/>
            <a:miter lim="800000"/>
            <a:headEnd/>
            <a:tailEnd/>
          </a:ln>
        </p:spPr>
      </p:pic>
      <p:sp>
        <p:nvSpPr>
          <p:cNvPr id="12" name="Rectangle 1"/>
          <p:cNvSpPr>
            <a:spLocks noChangeArrowheads="1"/>
          </p:cNvSpPr>
          <p:nvPr/>
        </p:nvSpPr>
        <p:spPr bwMode="auto">
          <a:xfrm>
            <a:off x="5380852" y="5562898"/>
            <a:ext cx="2924519" cy="230832"/>
          </a:xfrm>
          <a:prstGeom prst="rect">
            <a:avLst/>
          </a:prstGeom>
          <a:noFill/>
          <a:ln w="9525">
            <a:noFill/>
            <a:miter lim="800000"/>
            <a:headEnd/>
            <a:tailEnd/>
          </a:ln>
          <a:effec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en-IN" sz="1050" dirty="0">
                <a:cs typeface="Times New Roman" pitchFamily="18" charset="0"/>
              </a:rPr>
              <a:t>S. </a:t>
            </a:r>
            <a:r>
              <a:rPr lang="en-IN" sz="1050" dirty="0" err="1">
                <a:cs typeface="Times New Roman" pitchFamily="18" charset="0"/>
              </a:rPr>
              <a:t>Brittman</a:t>
            </a:r>
            <a:r>
              <a:rPr lang="en-IN" sz="1050" dirty="0">
                <a:cs typeface="Times New Roman" pitchFamily="18" charset="0"/>
              </a:rPr>
              <a:t> et al., </a:t>
            </a:r>
            <a:r>
              <a:rPr lang="en-IN" sz="1050" i="1" dirty="0">
                <a:cs typeface="Times New Roman" pitchFamily="18" charset="0"/>
              </a:rPr>
              <a:t>MRS Communications </a:t>
            </a:r>
            <a:r>
              <a:rPr lang="en-IN" sz="1050" b="1" dirty="0">
                <a:cs typeface="Times New Roman" pitchFamily="18" charset="0"/>
              </a:rPr>
              <a:t>5, </a:t>
            </a:r>
            <a:r>
              <a:rPr lang="en-IN" sz="1050" dirty="0">
                <a:cs typeface="Times New Roman" pitchFamily="18" charset="0"/>
              </a:rPr>
              <a:t>7 (2015)</a:t>
            </a:r>
            <a:endParaRPr lang="en-US" altLang="zh-TW" sz="1050" dirty="0">
              <a:ea typeface="Times New Roman" pitchFamily="18" charset="0"/>
              <a:cs typeface="Times New Roman" pitchFamily="18" charset="0"/>
            </a:endParaRPr>
          </a:p>
        </p:txBody>
      </p:sp>
      <p:pic>
        <p:nvPicPr>
          <p:cNvPr id="13" name="Picture 265" descr="toc 3.tif"/>
          <p:cNvPicPr>
            <a:picLocks noChangeAspect="1"/>
          </p:cNvPicPr>
          <p:nvPr/>
        </p:nvPicPr>
        <p:blipFill>
          <a:blip r:embed="rId4" cstate="print"/>
          <a:srcRect l="25216" r="41541"/>
          <a:stretch>
            <a:fillRect/>
          </a:stretch>
        </p:blipFill>
        <p:spPr>
          <a:xfrm>
            <a:off x="424935" y="2096533"/>
            <a:ext cx="1882662" cy="1850138"/>
          </a:xfrm>
          <a:prstGeom prst="rect">
            <a:avLst/>
          </a:prstGeom>
        </p:spPr>
      </p:pic>
      <p:sp>
        <p:nvSpPr>
          <p:cNvPr id="6" name="文字方塊 5"/>
          <p:cNvSpPr txBox="1"/>
          <p:nvPr/>
        </p:nvSpPr>
        <p:spPr>
          <a:xfrm>
            <a:off x="557921" y="1646938"/>
            <a:ext cx="1870384" cy="369332"/>
          </a:xfrm>
          <a:prstGeom prst="rect">
            <a:avLst/>
          </a:prstGeom>
          <a:noFill/>
        </p:spPr>
        <p:txBody>
          <a:bodyPr wrap="none" rtlCol="0">
            <a:spAutoFit/>
          </a:bodyPr>
          <a:lstStyle/>
          <a:p>
            <a:r>
              <a:rPr lang="en-US" altLang="zh-TW" dirty="0">
                <a:cs typeface="Times New Roman" panose="02020603050405020304" pitchFamily="18" charset="0"/>
              </a:rPr>
              <a:t>Why perovskites?</a:t>
            </a:r>
            <a:endParaRPr lang="zh-TW" altLang="en-US" dirty="0">
              <a:cs typeface="Times New Roman" panose="02020603050405020304" pitchFamily="18" charset="0"/>
            </a:endParaRPr>
          </a:p>
        </p:txBody>
      </p:sp>
      <p:sp>
        <p:nvSpPr>
          <p:cNvPr id="14" name="Content Placeholder 2"/>
          <p:cNvSpPr txBox="1">
            <a:spLocks/>
          </p:cNvSpPr>
          <p:nvPr/>
        </p:nvSpPr>
        <p:spPr>
          <a:xfrm>
            <a:off x="424935" y="4197289"/>
            <a:ext cx="2553404" cy="1596441"/>
          </a:xfrm>
          <a:prstGeom prst="rect">
            <a:avLst/>
          </a:prstGeom>
        </p:spPr>
        <p:txBody>
          <a:bodyPr>
            <a:normAutofit/>
          </a:bodyPr>
          <a:lstStyle/>
          <a:p>
            <a:pPr defTabSz="685800">
              <a:spcBef>
                <a:spcPct val="20000"/>
              </a:spcBef>
              <a:buClr>
                <a:schemeClr val="accent1"/>
              </a:buClr>
              <a:buSzPct val="85000"/>
              <a:defRPr/>
            </a:pPr>
            <a:r>
              <a:rPr lang="en-US" sz="1600" dirty="0">
                <a:solidFill>
                  <a:srgbClr val="0000CC"/>
                </a:solidFill>
                <a:cs typeface="Times New Roman" panose="02020603050405020304" pitchFamily="18" charset="0"/>
              </a:rPr>
              <a:t>Pros:                         </a:t>
            </a:r>
          </a:p>
          <a:p>
            <a:pPr marL="205740" indent="-205740" defTabSz="685800">
              <a:spcBef>
                <a:spcPct val="20000"/>
              </a:spcBef>
              <a:buClr>
                <a:schemeClr val="accent1"/>
              </a:buClr>
              <a:buSzPct val="85000"/>
              <a:buFont typeface="Wingdings 2"/>
              <a:buChar char=""/>
              <a:defRPr/>
            </a:pPr>
            <a:r>
              <a:rPr lang="en-US" sz="1600" dirty="0">
                <a:solidFill>
                  <a:srgbClr val="0000CC"/>
                </a:solidFill>
                <a:cs typeface="Times New Roman" panose="02020603050405020304" pitchFamily="18" charset="0"/>
              </a:rPr>
              <a:t>High efficiency </a:t>
            </a:r>
          </a:p>
          <a:p>
            <a:pPr marL="205740" indent="-205740" defTabSz="685800">
              <a:spcBef>
                <a:spcPct val="20000"/>
              </a:spcBef>
              <a:buClr>
                <a:schemeClr val="accent1"/>
              </a:buClr>
              <a:buSzPct val="85000"/>
              <a:buFont typeface="Wingdings 2"/>
              <a:buChar char=""/>
              <a:defRPr/>
            </a:pPr>
            <a:r>
              <a:rPr lang="en-US" sz="1600" dirty="0">
                <a:solidFill>
                  <a:srgbClr val="0000CC"/>
                </a:solidFill>
                <a:cs typeface="Times New Roman" panose="02020603050405020304" pitchFamily="18" charset="0"/>
              </a:rPr>
              <a:t>Tunable bandgap</a:t>
            </a:r>
          </a:p>
          <a:p>
            <a:pPr marL="205740" indent="-205740" defTabSz="685800">
              <a:spcBef>
                <a:spcPct val="20000"/>
              </a:spcBef>
              <a:buClr>
                <a:schemeClr val="accent1"/>
              </a:buClr>
              <a:buSzPct val="85000"/>
              <a:buFont typeface="Wingdings 2"/>
              <a:buChar char=""/>
              <a:defRPr/>
            </a:pPr>
            <a:r>
              <a:rPr lang="en-US" sz="1600" dirty="0">
                <a:solidFill>
                  <a:srgbClr val="0000CC"/>
                </a:solidFill>
                <a:cs typeface="Times New Roman" panose="02020603050405020304" pitchFamily="18" charset="0"/>
              </a:rPr>
              <a:t>High absorbance</a:t>
            </a:r>
          </a:p>
          <a:p>
            <a:pPr marL="205740" indent="-205740">
              <a:spcBef>
                <a:spcPct val="20000"/>
              </a:spcBef>
              <a:buClr>
                <a:schemeClr val="accent1"/>
              </a:buClr>
              <a:buSzPct val="85000"/>
              <a:buFont typeface="Wingdings 2"/>
              <a:buChar char=""/>
              <a:defRPr/>
            </a:pPr>
            <a:r>
              <a:rPr lang="en-US" sz="1600" dirty="0">
                <a:solidFill>
                  <a:srgbClr val="0000CC"/>
                </a:solidFill>
                <a:cs typeface="Times New Roman" panose="02020603050405020304" pitchFamily="18" charset="0"/>
              </a:rPr>
              <a:t>Easy fabrication</a:t>
            </a:r>
          </a:p>
          <a:p>
            <a:pPr marL="205740" indent="-205740" defTabSz="685800">
              <a:spcBef>
                <a:spcPct val="20000"/>
              </a:spcBef>
              <a:buClr>
                <a:schemeClr val="accent1"/>
              </a:buClr>
              <a:buSzPct val="85000"/>
              <a:buFont typeface="Wingdings 2"/>
              <a:buChar char=""/>
              <a:defRPr/>
            </a:pPr>
            <a:endParaRPr lang="en-US" sz="1600" dirty="0">
              <a:solidFill>
                <a:srgbClr val="0000CC"/>
              </a:solidFill>
              <a:cs typeface="Times New Roman" panose="02020603050405020304" pitchFamily="18" charset="0"/>
            </a:endParaRPr>
          </a:p>
        </p:txBody>
      </p:sp>
      <p:sp>
        <p:nvSpPr>
          <p:cNvPr id="15" name="Content Placeholder 2"/>
          <p:cNvSpPr txBox="1">
            <a:spLocks/>
          </p:cNvSpPr>
          <p:nvPr/>
        </p:nvSpPr>
        <p:spPr>
          <a:xfrm>
            <a:off x="2349437" y="4197289"/>
            <a:ext cx="2432069" cy="1596441"/>
          </a:xfrm>
          <a:prstGeom prst="rect">
            <a:avLst/>
          </a:prstGeom>
        </p:spPr>
        <p:txBody>
          <a:bodyPr>
            <a:normAutofit/>
          </a:bodyPr>
          <a:lstStyle/>
          <a:p>
            <a:pPr defTabSz="685800">
              <a:spcBef>
                <a:spcPct val="20000"/>
              </a:spcBef>
              <a:buClr>
                <a:schemeClr val="accent1"/>
              </a:buClr>
              <a:buSzPct val="85000"/>
              <a:defRPr/>
            </a:pPr>
            <a:r>
              <a:rPr lang="en-US" sz="1600" dirty="0">
                <a:solidFill>
                  <a:srgbClr val="FF0000"/>
                </a:solidFill>
                <a:cs typeface="Times New Roman" panose="02020603050405020304" pitchFamily="18" charset="0"/>
              </a:rPr>
              <a:t>Cons:                         </a:t>
            </a:r>
          </a:p>
          <a:p>
            <a:pPr marL="205740" indent="-205740">
              <a:spcBef>
                <a:spcPct val="20000"/>
              </a:spcBef>
              <a:buClr>
                <a:schemeClr val="accent1"/>
              </a:buClr>
              <a:buSzPct val="85000"/>
              <a:buFont typeface="Wingdings 2"/>
              <a:buChar char=""/>
              <a:defRPr/>
            </a:pPr>
            <a:r>
              <a:rPr lang="en-US" altLang="zh-TW" sz="1600" dirty="0">
                <a:solidFill>
                  <a:srgbClr val="FF0000"/>
                </a:solidFill>
                <a:cs typeface="Times New Roman" panose="02020603050405020304" pitchFamily="18" charset="0"/>
              </a:rPr>
              <a:t>Toxic materials</a:t>
            </a:r>
          </a:p>
          <a:p>
            <a:pPr marL="205740" indent="-205740">
              <a:spcBef>
                <a:spcPct val="20000"/>
              </a:spcBef>
              <a:buClr>
                <a:schemeClr val="accent1"/>
              </a:buClr>
              <a:buSzPct val="85000"/>
              <a:buFont typeface="Wingdings 2"/>
              <a:buChar char=""/>
              <a:defRPr/>
            </a:pPr>
            <a:r>
              <a:rPr lang="en-US" altLang="zh-TW" sz="1600" dirty="0">
                <a:solidFill>
                  <a:srgbClr val="FF0000"/>
                </a:solidFill>
                <a:cs typeface="Times New Roman" panose="02020603050405020304" pitchFamily="18" charset="0"/>
              </a:rPr>
              <a:t>Environmental instability </a:t>
            </a:r>
            <a:endParaRPr lang="zh-TW" altLang="en-US" sz="1600" dirty="0">
              <a:solidFill>
                <a:srgbClr val="FF0000"/>
              </a:solidFill>
              <a:cs typeface="Times New Roman" panose="02020603050405020304" pitchFamily="18" charset="0"/>
            </a:endParaRPr>
          </a:p>
          <a:p>
            <a:pPr marL="205740" indent="-205740" defTabSz="685800">
              <a:spcBef>
                <a:spcPct val="20000"/>
              </a:spcBef>
              <a:buClr>
                <a:schemeClr val="accent1"/>
              </a:buClr>
              <a:buSzPct val="85000"/>
              <a:buFont typeface="Wingdings 2"/>
              <a:buChar char=""/>
              <a:defRPr/>
            </a:pPr>
            <a:endParaRPr lang="en-US" sz="1600" dirty="0">
              <a:solidFill>
                <a:srgbClr val="FF0000"/>
              </a:solidFill>
              <a:cs typeface="Times New Roman" panose="02020603050405020304" pitchFamily="18" charset="0"/>
            </a:endParaRPr>
          </a:p>
        </p:txBody>
      </p:sp>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3984" y="1949946"/>
            <a:ext cx="1912438" cy="199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文字方塊 17"/>
          <p:cNvSpPr txBox="1"/>
          <p:nvPr/>
        </p:nvSpPr>
        <p:spPr>
          <a:xfrm>
            <a:off x="2415436" y="1643507"/>
            <a:ext cx="2300758" cy="400110"/>
          </a:xfrm>
          <a:prstGeom prst="rect">
            <a:avLst/>
          </a:prstGeom>
          <a:noFill/>
        </p:spPr>
        <p:txBody>
          <a:bodyPr wrap="none" rtlCol="0">
            <a:spAutoFit/>
          </a:bodyPr>
          <a:lstStyle/>
          <a:p>
            <a:r>
              <a:rPr lang="en-US" altLang="zh-TW" sz="2000" dirty="0">
                <a:cs typeface="Times New Roman" panose="02020603050405020304" pitchFamily="18" charset="0"/>
              </a:rPr>
              <a:t>Perovskite solar cell </a:t>
            </a:r>
            <a:endParaRPr lang="zh-TW" altLang="en-US" sz="2000" dirty="0">
              <a:cs typeface="Times New Roman" panose="02020603050405020304" pitchFamily="18" charset="0"/>
            </a:endParaRPr>
          </a:p>
        </p:txBody>
      </p:sp>
      <p:sp>
        <p:nvSpPr>
          <p:cNvPr id="19" name="文字方塊 18"/>
          <p:cNvSpPr txBox="1"/>
          <p:nvPr/>
        </p:nvSpPr>
        <p:spPr>
          <a:xfrm>
            <a:off x="979721" y="6061171"/>
            <a:ext cx="2715808" cy="253916"/>
          </a:xfrm>
          <a:prstGeom prst="rect">
            <a:avLst/>
          </a:prstGeom>
          <a:noFill/>
        </p:spPr>
        <p:txBody>
          <a:bodyPr wrap="none" rtlCol="0">
            <a:spAutoFit/>
          </a:bodyPr>
          <a:lstStyle/>
          <a:p>
            <a:r>
              <a:rPr lang="en-US" altLang="zh-TW" sz="1050" dirty="0">
                <a:cs typeface="Times New Roman" panose="02020603050405020304" pitchFamily="18" charset="0"/>
              </a:rPr>
              <a:t>D. Y. Liu et al., </a:t>
            </a:r>
            <a:r>
              <a:rPr lang="en-US" altLang="zh-TW" sz="1050" i="1" dirty="0">
                <a:cs typeface="Times New Roman" panose="02020603050405020304" pitchFamily="18" charset="0"/>
              </a:rPr>
              <a:t>Nature Photonics </a:t>
            </a:r>
            <a:r>
              <a:rPr lang="en-US" altLang="zh-TW" sz="1050" b="1" dirty="0">
                <a:cs typeface="Times New Roman" panose="02020603050405020304" pitchFamily="18" charset="0"/>
              </a:rPr>
              <a:t>8, </a:t>
            </a:r>
            <a:r>
              <a:rPr lang="en-US" altLang="zh-TW" sz="1050" dirty="0">
                <a:cs typeface="Times New Roman" panose="02020603050405020304" pitchFamily="18" charset="0"/>
              </a:rPr>
              <a:t>133 (2014).</a:t>
            </a:r>
            <a:endParaRPr lang="zh-TW" altLang="en-US" sz="1050" dirty="0">
              <a:cs typeface="Times New Roman" panose="02020603050405020304" pitchFamily="18" charset="0"/>
            </a:endParaRPr>
          </a:p>
        </p:txBody>
      </p:sp>
    </p:spTree>
    <p:extLst>
      <p:ext uri="{BB962C8B-B14F-4D97-AF65-F5344CB8AC3E}">
        <p14:creationId xmlns:p14="http://schemas.microsoft.com/office/powerpoint/2010/main" val="81114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57150" y="152400"/>
            <a:ext cx="8991600" cy="523220"/>
          </a:xfrm>
          <a:prstGeom prst="rect">
            <a:avLst/>
          </a:prstGeom>
          <a:solidFill>
            <a:srgbClr val="232C12"/>
          </a:solidFill>
        </p:spPr>
        <p:txBody>
          <a:bodyPr wrap="square" rtlCol="0">
            <a:spAutoFit/>
          </a:bodyPr>
          <a:lstStyle/>
          <a:p>
            <a:pPr algn="ctr"/>
            <a:r>
              <a:rPr lang="en-US" altLang="zh-TW" sz="2800" dirty="0" smtClean="0">
                <a:solidFill>
                  <a:srgbClr val="FFFF00"/>
                </a:solidFill>
                <a:latin typeface="+mj-lt"/>
                <a:ea typeface="標楷體" panose="03000509000000000000" pitchFamily="65" charset="-120"/>
                <a:cs typeface="Times New Roman" panose="02020603050405020304" pitchFamily="18" charset="0"/>
              </a:rPr>
              <a:t>Converting solar power to electricity: Solar thermal</a:t>
            </a:r>
            <a:endParaRPr lang="zh-TW" altLang="en-US" sz="2800" dirty="0">
              <a:solidFill>
                <a:srgbClr val="FFFF00"/>
              </a:solidFill>
              <a:latin typeface="+mj-lt"/>
              <a:ea typeface="標楷體" panose="03000509000000000000" pitchFamily="65" charset="-120"/>
              <a:cs typeface="Times New Roman" panose="02020603050405020304" pitchFamily="18" charset="0"/>
            </a:endParaRPr>
          </a:p>
        </p:txBody>
      </p:sp>
      <p:pic>
        <p:nvPicPr>
          <p:cNvPr id="6" name="Picture 7" descr="「parabolic trough」的圖片搜尋結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789038"/>
            <a:ext cx="4725847" cy="2880322"/>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5580112" y="6309320"/>
            <a:ext cx="2836033" cy="338554"/>
          </a:xfrm>
          <a:prstGeom prst="rect">
            <a:avLst/>
          </a:prstGeom>
        </p:spPr>
        <p:txBody>
          <a:bodyPr wrap="none">
            <a:spAutoFit/>
          </a:bodyPr>
          <a:lstStyle/>
          <a:p>
            <a:r>
              <a:rPr lang="en-US" altLang="zh-TW" sz="1600" b="1" i="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https://dexarch.wordpress.com/</a:t>
            </a:r>
            <a:endParaRPr lang="zh-TW" altLang="en-US" sz="1600" b="1" i="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0218" y="977416"/>
            <a:ext cx="4711605" cy="265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矩形 11"/>
          <p:cNvSpPr/>
          <p:nvPr/>
        </p:nvSpPr>
        <p:spPr>
          <a:xfrm>
            <a:off x="5557080" y="3244334"/>
            <a:ext cx="2440348" cy="338554"/>
          </a:xfrm>
          <a:prstGeom prst="rect">
            <a:avLst/>
          </a:prstGeom>
        </p:spPr>
        <p:txBody>
          <a:bodyPr wrap="none">
            <a:spAutoFit/>
          </a:bodyPr>
          <a:lstStyle/>
          <a:p>
            <a:r>
              <a:rPr lang="en-US" altLang="zh-TW" sz="1600" b="1" i="1" dirty="0">
                <a:solidFill>
                  <a:schemeClr val="bg1"/>
                </a:solidFill>
                <a:latin typeface="Times New Roman" panose="02020603050405020304" pitchFamily="18" charset="0"/>
                <a:cs typeface="Times New Roman" panose="02020603050405020304" pitchFamily="18" charset="0"/>
              </a:rPr>
              <a:t>http://www.estelasolar.org/</a:t>
            </a:r>
            <a:endParaRPr lang="zh-TW" altLang="en-US" sz="1600" b="1" i="1" dirty="0">
              <a:solidFill>
                <a:schemeClr val="bg1"/>
              </a:solidFill>
              <a:latin typeface="Times New Roman" panose="02020603050405020304" pitchFamily="18" charset="0"/>
              <a:cs typeface="Times New Roman" panose="02020603050405020304" pitchFamily="18" charset="0"/>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865" y="1779814"/>
            <a:ext cx="3429827" cy="2851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文字方塊 12"/>
          <p:cNvSpPr txBox="1"/>
          <p:nvPr/>
        </p:nvSpPr>
        <p:spPr>
          <a:xfrm>
            <a:off x="139924" y="5157192"/>
            <a:ext cx="4044937" cy="1015663"/>
          </a:xfrm>
          <a:prstGeom prst="rect">
            <a:avLst/>
          </a:prstGeom>
          <a:noFill/>
        </p:spPr>
        <p:txBody>
          <a:bodyPr wrap="square" rtlCol="0">
            <a:spAutoFit/>
          </a:bodyPr>
          <a:lstStyle/>
          <a:p>
            <a:r>
              <a:rPr lang="en-US" altLang="zh-TW" sz="2000" dirty="0" smtClean="0">
                <a:cs typeface="Times New Roman" panose="02020603050405020304" pitchFamily="18" charset="0"/>
              </a:rPr>
              <a:t>Pros: High efficiency (&gt;70% )</a:t>
            </a:r>
          </a:p>
          <a:p>
            <a:r>
              <a:rPr lang="en-US" altLang="zh-TW" sz="2000" dirty="0" smtClean="0">
                <a:cs typeface="Times New Roman" panose="02020603050405020304" pitchFamily="18" charset="0"/>
              </a:rPr>
              <a:t>Cons: High cost and </a:t>
            </a:r>
            <a:r>
              <a:rPr lang="en-US" altLang="zh-TW" sz="2000" dirty="0">
                <a:cs typeface="Times New Roman" panose="02020603050405020304" pitchFamily="18" charset="0"/>
              </a:rPr>
              <a:t>large </a:t>
            </a:r>
            <a:r>
              <a:rPr lang="en-US" altLang="zh-TW" sz="2000" dirty="0" smtClean="0">
                <a:cs typeface="Times New Roman" panose="02020603050405020304" pitchFamily="18" charset="0"/>
              </a:rPr>
              <a:t>area occupation</a:t>
            </a:r>
            <a:endParaRPr lang="zh-TW" altLang="en-US" sz="2000" dirty="0">
              <a:cs typeface="Times New Roman" panose="02020603050405020304" pitchFamily="18" charset="0"/>
            </a:endParaRPr>
          </a:p>
        </p:txBody>
      </p:sp>
    </p:spTree>
    <p:extLst>
      <p:ext uri="{BB962C8B-B14F-4D97-AF65-F5344CB8AC3E}">
        <p14:creationId xmlns:p14="http://schemas.microsoft.com/office/powerpoint/2010/main" val="21948744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272" y="1940152"/>
            <a:ext cx="8229600" cy="1143000"/>
          </a:xfrm>
          <a:solidFill>
            <a:srgbClr val="232C12"/>
          </a:solidFill>
        </p:spPr>
        <p:txBody>
          <a:bodyPr/>
          <a:lstStyle/>
          <a:p>
            <a:r>
              <a:rPr lang="en-US" dirty="0" smtClean="0">
                <a:solidFill>
                  <a:srgbClr val="FFFF00"/>
                </a:solidFill>
              </a:rPr>
              <a:t>Wind</a:t>
            </a:r>
            <a:endParaRPr lang="en-US" dirty="0">
              <a:solidFill>
                <a:srgbClr val="FFFF00"/>
              </a:solidFill>
            </a:endParaRPr>
          </a:p>
        </p:txBody>
      </p:sp>
      <p:sp>
        <p:nvSpPr>
          <p:cNvPr id="4" name="Slide Number Placeholder 3"/>
          <p:cNvSpPr>
            <a:spLocks noGrp="1"/>
          </p:cNvSpPr>
          <p:nvPr>
            <p:ph type="sldNum" sz="quarter" idx="12"/>
          </p:nvPr>
        </p:nvSpPr>
        <p:spPr/>
        <p:txBody>
          <a:bodyPr/>
          <a:lstStyle/>
          <a:p>
            <a:fld id="{16A8AC2D-69A8-344A-B720-964A903A27B4}" type="slidenum">
              <a:rPr lang="en-US" smtClean="0"/>
              <a:t>34</a:t>
            </a:fld>
            <a:endParaRPr lang="en-US"/>
          </a:p>
        </p:txBody>
      </p:sp>
    </p:spTree>
    <p:extLst>
      <p:ext uri="{BB962C8B-B14F-4D97-AF65-F5344CB8AC3E}">
        <p14:creationId xmlns:p14="http://schemas.microsoft.com/office/powerpoint/2010/main" val="42256419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44624"/>
            <a:ext cx="7772400" cy="1470025"/>
          </a:xfrm>
          <a:solidFill>
            <a:srgbClr val="232C12"/>
          </a:solidFill>
        </p:spPr>
        <p:txBody>
          <a:bodyPr>
            <a:noAutofit/>
          </a:bodyPr>
          <a:lstStyle/>
          <a:p>
            <a:r>
              <a:rPr lang="en-US" altLang="zh-TW" sz="2800" dirty="0">
                <a:solidFill>
                  <a:srgbClr val="FFFF00"/>
                </a:solidFill>
                <a:ea typeface="標楷體" panose="03000509000000000000" pitchFamily="65" charset="-120"/>
              </a:rPr>
              <a:t>Wind </a:t>
            </a:r>
            <a:r>
              <a:rPr lang="en-US" altLang="zh-TW" sz="2800" dirty="0" smtClean="0">
                <a:solidFill>
                  <a:srgbClr val="FFFF00"/>
                </a:solidFill>
                <a:ea typeface="標楷體" panose="03000509000000000000" pitchFamily="65" charset="-120"/>
              </a:rPr>
              <a:t>Power:</a:t>
            </a:r>
            <a:r>
              <a:rPr lang="zh-TW" altLang="en-US" sz="2800" dirty="0" smtClean="0">
                <a:solidFill>
                  <a:srgbClr val="FFFF00"/>
                </a:solidFill>
                <a:ea typeface="標楷體" panose="03000509000000000000" pitchFamily="65" charset="-120"/>
              </a:rPr>
              <a:t> </a:t>
            </a:r>
            <a:r>
              <a:rPr lang="en-US" altLang="zh-TW" sz="2800" dirty="0" smtClean="0">
                <a:solidFill>
                  <a:srgbClr val="FFFF00"/>
                </a:solidFill>
                <a:ea typeface="標楷體" panose="03000509000000000000" pitchFamily="65" charset="-120"/>
              </a:rPr>
              <a:t>Using wind </a:t>
            </a:r>
            <a:r>
              <a:rPr lang="en-US" altLang="zh-TW" sz="2800" dirty="0">
                <a:solidFill>
                  <a:srgbClr val="FFFF00"/>
                </a:solidFill>
                <a:ea typeface="標楷體" panose="03000509000000000000" pitchFamily="65" charset="-120"/>
              </a:rPr>
              <a:t>turbines </a:t>
            </a:r>
            <a:r>
              <a:rPr lang="en-US" altLang="zh-TW" sz="2800" dirty="0" smtClean="0">
                <a:solidFill>
                  <a:srgbClr val="FFFF00"/>
                </a:solidFill>
                <a:ea typeface="標楷體" panose="03000509000000000000" pitchFamily="65" charset="-120"/>
              </a:rPr>
              <a:t>to convert mechanical power of the wind into </a:t>
            </a:r>
            <a:r>
              <a:rPr lang="en-US" altLang="zh-TW" sz="2800" dirty="0">
                <a:solidFill>
                  <a:srgbClr val="FFFF00"/>
                </a:solidFill>
                <a:ea typeface="標楷體" panose="03000509000000000000" pitchFamily="65" charset="-120"/>
              </a:rPr>
              <a:t>electric </a:t>
            </a:r>
            <a:r>
              <a:rPr lang="en-US" altLang="zh-TW" sz="2800" dirty="0" smtClean="0">
                <a:solidFill>
                  <a:srgbClr val="FFFF00"/>
                </a:solidFill>
                <a:ea typeface="標楷體" panose="03000509000000000000" pitchFamily="65" charset="-120"/>
              </a:rPr>
              <a:t>power</a:t>
            </a:r>
            <a:endParaRPr lang="zh-TW" altLang="en-US" sz="2800" dirty="0">
              <a:solidFill>
                <a:srgbClr val="FFFF00"/>
              </a:solidFill>
              <a:ea typeface="標楷體" panose="03000509000000000000" pitchFamily="65" charset="-120"/>
            </a:endParaRPr>
          </a:p>
        </p:txBody>
      </p:sp>
      <p:sp>
        <p:nvSpPr>
          <p:cNvPr id="13" name="矩形 12"/>
          <p:cNvSpPr/>
          <p:nvPr/>
        </p:nvSpPr>
        <p:spPr>
          <a:xfrm>
            <a:off x="5517198" y="1484784"/>
            <a:ext cx="2974475" cy="2509481"/>
          </a:xfrm>
          <a:prstGeom prst="rect">
            <a:avLst/>
          </a:prstGeom>
          <a:solidFill>
            <a:srgbClr val="FFA9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827584" y="1484784"/>
            <a:ext cx="4689614" cy="2509481"/>
          </a:xfrm>
          <a:prstGeom prst="rect">
            <a:avLst/>
          </a:prstGeom>
          <a:solidFill>
            <a:srgbClr val="D1F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Picture 2" descr="http://inspectapedia.com/lightning/Windmill_Holland-23-DJF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3345" y="1688254"/>
            <a:ext cx="1027705" cy="21454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s-media-cache-ak0.pinimg.com/236x/f6/7f/7a/f67f7a6e4d27ba2e24bbc07070bb5ae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6088" y="2037243"/>
            <a:ext cx="975329" cy="17963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www.wind-works.org/cms/typo3temp/pics/VAWTs-Crissy-Field-20121015-00_f9622b892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395030" y="1666779"/>
            <a:ext cx="1071788" cy="21454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4.bp.blogspot.com/-rv97tKTnMIA/UDzcHvGmjkI/AAAAAAAAADA/j6BSUb4lFjU/s1600/VAWT+in+Summ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657139" y="1688254"/>
            <a:ext cx="1206762" cy="21453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s://encrypted-tbn3.gstatic.com/images?q=tbn:ANd9GcRQbwpJlt-PO5beBgefjTe8evfNq5sg6oAFgjCpJpW-DvlxN3SD_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3488" y="1644294"/>
            <a:ext cx="1232537" cy="2189318"/>
          </a:xfrm>
          <a:prstGeom prst="rect">
            <a:avLst/>
          </a:prstGeom>
          <a:noFill/>
          <a:extLst>
            <a:ext uri="{909E8E84-426E-40DD-AFC4-6F175D3DCCD1}">
              <a14:hiddenFill xmlns:a14="http://schemas.microsoft.com/office/drawing/2010/main">
                <a:solidFill>
                  <a:srgbClr val="FFFFFF"/>
                </a:solidFill>
              </a14:hiddenFill>
            </a:ext>
          </a:extLst>
        </p:spPr>
      </p:pic>
      <p:pic>
        <p:nvPicPr>
          <p:cNvPr id="18" name="圖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80432" y="2637789"/>
            <a:ext cx="838343" cy="1174480"/>
          </a:xfrm>
          <a:prstGeom prst="rect">
            <a:avLst/>
          </a:prstGeom>
        </p:spPr>
      </p:pic>
      <p:graphicFrame>
        <p:nvGraphicFramePr>
          <p:cNvPr id="20" name="表格 19"/>
          <p:cNvGraphicFramePr>
            <a:graphicFrameLocks noGrp="1"/>
          </p:cNvGraphicFramePr>
          <p:nvPr>
            <p:extLst/>
          </p:nvPr>
        </p:nvGraphicFramePr>
        <p:xfrm>
          <a:off x="810043" y="4007863"/>
          <a:ext cx="7648157" cy="1387595"/>
        </p:xfrm>
        <a:graphic>
          <a:graphicData uri="http://schemas.openxmlformats.org/drawingml/2006/table">
            <a:tbl>
              <a:tblPr firstRow="1" bandRow="1">
                <a:tableStyleId>{5C22544A-7EE6-4342-B048-85BDC9FD1C3A}</a:tableStyleId>
              </a:tblPr>
              <a:tblGrid>
                <a:gridCol w="1274693">
                  <a:extLst>
                    <a:ext uri="{9D8B030D-6E8A-4147-A177-3AD203B41FA5}">
                      <a16:colId xmlns:a16="http://schemas.microsoft.com/office/drawing/2014/main" val="20000"/>
                    </a:ext>
                  </a:extLst>
                </a:gridCol>
                <a:gridCol w="1218856">
                  <a:extLst>
                    <a:ext uri="{9D8B030D-6E8A-4147-A177-3AD203B41FA5}">
                      <a16:colId xmlns:a16="http://schemas.microsoft.com/office/drawing/2014/main" val="20001"/>
                    </a:ext>
                  </a:extLst>
                </a:gridCol>
                <a:gridCol w="1017357">
                  <a:extLst>
                    <a:ext uri="{9D8B030D-6E8A-4147-A177-3AD203B41FA5}">
                      <a16:colId xmlns:a16="http://schemas.microsoft.com/office/drawing/2014/main" val="20002"/>
                    </a:ext>
                  </a:extLst>
                </a:gridCol>
                <a:gridCol w="1153006">
                  <a:extLst>
                    <a:ext uri="{9D8B030D-6E8A-4147-A177-3AD203B41FA5}">
                      <a16:colId xmlns:a16="http://schemas.microsoft.com/office/drawing/2014/main" val="20003"/>
                    </a:ext>
                  </a:extLst>
                </a:gridCol>
                <a:gridCol w="1492124">
                  <a:extLst>
                    <a:ext uri="{9D8B030D-6E8A-4147-A177-3AD203B41FA5}">
                      <a16:colId xmlns:a16="http://schemas.microsoft.com/office/drawing/2014/main" val="20004"/>
                    </a:ext>
                  </a:extLst>
                </a:gridCol>
                <a:gridCol w="1492121">
                  <a:extLst>
                    <a:ext uri="{9D8B030D-6E8A-4147-A177-3AD203B41FA5}">
                      <a16:colId xmlns:a16="http://schemas.microsoft.com/office/drawing/2014/main" val="20005"/>
                    </a:ext>
                  </a:extLst>
                </a:gridCol>
              </a:tblGrid>
              <a:tr h="689013">
                <a:tc>
                  <a:txBody>
                    <a:bodyPr/>
                    <a:lstStyle/>
                    <a:p>
                      <a:pPr algn="ctr"/>
                      <a:r>
                        <a:rPr lang="en-US" altLang="zh-TW" sz="1300" b="0" dirty="0" smtClean="0">
                          <a:latin typeface="+mn-lt"/>
                          <a:ea typeface="標楷體" panose="03000509000000000000" pitchFamily="65" charset="-120"/>
                        </a:rPr>
                        <a:t>Dutch windmill</a:t>
                      </a:r>
                      <a:endParaRPr lang="zh-TW" altLang="en-US" sz="1300" b="0" dirty="0">
                        <a:latin typeface="+mn-lt"/>
                        <a:ea typeface="標楷體" panose="03000509000000000000" pitchFamily="65" charset="-120"/>
                      </a:endParaRPr>
                    </a:p>
                  </a:txBody>
                  <a:tcPr marL="86127" marR="86127" marT="43063" marB="43063"/>
                </a:tc>
                <a:tc>
                  <a:txBody>
                    <a:bodyPr/>
                    <a:lstStyle/>
                    <a:p>
                      <a:pPr algn="ctr"/>
                      <a:r>
                        <a:rPr lang="en-US" altLang="zh-TW" sz="1200" b="0" dirty="0" smtClean="0">
                          <a:latin typeface="+mn-lt"/>
                          <a:ea typeface="標楷體" panose="03000509000000000000" pitchFamily="65" charset="-120"/>
                        </a:rPr>
                        <a:t>Barn</a:t>
                      </a:r>
                      <a:r>
                        <a:rPr lang="en-US" altLang="zh-TW" sz="1200" b="0" baseline="0" dirty="0" smtClean="0">
                          <a:latin typeface="+mn-lt"/>
                          <a:ea typeface="標楷體" panose="03000509000000000000" pitchFamily="65" charset="-120"/>
                        </a:rPr>
                        <a:t> a</a:t>
                      </a:r>
                      <a:r>
                        <a:rPr lang="en-US" altLang="zh-TW" sz="1200" b="0" dirty="0" smtClean="0">
                          <a:latin typeface="+mn-lt"/>
                          <a:ea typeface="標楷體" panose="03000509000000000000" pitchFamily="65" charset="-120"/>
                        </a:rPr>
                        <a:t>nemometer</a:t>
                      </a:r>
                      <a:endParaRPr lang="zh-TW" altLang="en-US" sz="1200" b="0" dirty="0">
                        <a:latin typeface="+mn-lt"/>
                        <a:ea typeface="標楷體" panose="03000509000000000000" pitchFamily="65" charset="-120"/>
                      </a:endParaRPr>
                    </a:p>
                  </a:txBody>
                  <a:tcPr marL="86127" marR="86127" marT="43063" marB="4306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200" b="0" dirty="0" smtClean="0">
                          <a:latin typeface="+mn-lt"/>
                          <a:ea typeface="標楷體" panose="03000509000000000000" pitchFamily="65" charset="-120"/>
                        </a:rPr>
                        <a:t>Cup anemometer</a:t>
                      </a:r>
                      <a:endParaRPr lang="zh-TW" altLang="en-US" sz="1200" b="0" dirty="0">
                        <a:latin typeface="+mn-lt"/>
                        <a:ea typeface="標楷體" panose="03000509000000000000" pitchFamily="65" charset="-120"/>
                      </a:endParaRPr>
                    </a:p>
                  </a:txBody>
                  <a:tcPr marL="86127" marR="86127" marT="43063" marB="4306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b="0" dirty="0" err="1" smtClean="0">
                          <a:latin typeface="+mn-lt"/>
                          <a:ea typeface="標楷體" panose="03000509000000000000" pitchFamily="65" charset="-120"/>
                        </a:rPr>
                        <a:t>Savonius</a:t>
                      </a:r>
                      <a:r>
                        <a:rPr lang="en-US" altLang="zh-TW" sz="1300" b="0" baseline="0" dirty="0" smtClean="0">
                          <a:latin typeface="+mn-lt"/>
                          <a:ea typeface="標楷體" panose="03000509000000000000" pitchFamily="65" charset="-120"/>
                        </a:rPr>
                        <a:t> wind turbine</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b="0" baseline="0" dirty="0" smtClean="0">
                          <a:latin typeface="+mn-lt"/>
                          <a:ea typeface="標楷體" panose="03000509000000000000" pitchFamily="65" charset="-120"/>
                        </a:rPr>
                        <a:t> 1922</a:t>
                      </a:r>
                      <a:endParaRPr lang="zh-TW" altLang="en-US" sz="1300" b="0" dirty="0">
                        <a:latin typeface="+mn-lt"/>
                        <a:ea typeface="標楷體" panose="03000509000000000000" pitchFamily="65" charset="-120"/>
                      </a:endParaRPr>
                    </a:p>
                  </a:txBody>
                  <a:tcPr marL="86127" marR="86127" marT="43063" marB="43063"/>
                </a:tc>
                <a:tc>
                  <a:txBody>
                    <a:bodyPr/>
                    <a:lstStyle/>
                    <a:p>
                      <a:pPr algn="ctr"/>
                      <a:r>
                        <a:rPr lang="en-US" altLang="zh-TW" sz="1300" b="0" dirty="0" err="1" smtClean="0">
                          <a:latin typeface="+mn-lt"/>
                          <a:ea typeface="標楷體" panose="03000509000000000000" pitchFamily="65" charset="-120"/>
                        </a:rPr>
                        <a:t>Darrieus</a:t>
                      </a:r>
                      <a:r>
                        <a:rPr lang="en-US" altLang="zh-TW" sz="1300" b="0" dirty="0" smtClean="0">
                          <a:latin typeface="+mn-lt"/>
                          <a:ea typeface="標楷體" panose="03000509000000000000" pitchFamily="65" charset="-120"/>
                        </a:rPr>
                        <a:t> </a:t>
                      </a:r>
                      <a:r>
                        <a:rPr lang="en-US" altLang="zh-TW" sz="1300" b="0" baseline="0" dirty="0" smtClean="0">
                          <a:latin typeface="+mn-lt"/>
                          <a:ea typeface="標楷體" panose="03000509000000000000" pitchFamily="65" charset="-120"/>
                        </a:rPr>
                        <a:t>wind turbine</a:t>
                      </a:r>
                      <a:r>
                        <a:rPr lang="zh-TW" altLang="en-US" sz="1300" b="0" dirty="0" smtClean="0">
                          <a:latin typeface="+mn-lt"/>
                          <a:ea typeface="標楷體" panose="03000509000000000000" pitchFamily="65" charset="-120"/>
                        </a:rPr>
                        <a:t> </a:t>
                      </a:r>
                      <a:r>
                        <a:rPr lang="en-US" altLang="zh-TW" sz="1300" b="0" dirty="0" smtClean="0">
                          <a:latin typeface="+mn-lt"/>
                          <a:ea typeface="標楷體" panose="03000509000000000000" pitchFamily="65" charset="-120"/>
                        </a:rPr>
                        <a:t>1931</a:t>
                      </a:r>
                      <a:endParaRPr lang="zh-TW" altLang="en-US" sz="1300" b="0" dirty="0">
                        <a:latin typeface="+mn-lt"/>
                        <a:ea typeface="標楷體" panose="03000509000000000000" pitchFamily="65" charset="-120"/>
                      </a:endParaRPr>
                    </a:p>
                  </a:txBody>
                  <a:tcPr marL="86127" marR="86127" marT="43063" marB="43063"/>
                </a:tc>
                <a:tc>
                  <a:txBody>
                    <a:bodyPr/>
                    <a:lstStyle/>
                    <a:p>
                      <a:pPr algn="ctr"/>
                      <a:r>
                        <a:rPr lang="en-US" altLang="zh-TW" sz="1300" b="0" dirty="0" smtClean="0">
                          <a:latin typeface="+mn-lt"/>
                          <a:ea typeface="標楷體" panose="03000509000000000000" pitchFamily="65" charset="-120"/>
                        </a:rPr>
                        <a:t>Modern horizontal-axis </a:t>
                      </a:r>
                      <a:r>
                        <a:rPr lang="en-US" altLang="zh-TW" sz="1300" b="0" baseline="0" dirty="0" smtClean="0">
                          <a:latin typeface="+mn-lt"/>
                          <a:ea typeface="標楷體" panose="03000509000000000000" pitchFamily="65" charset="-120"/>
                        </a:rPr>
                        <a:t>wind turbine</a:t>
                      </a:r>
                      <a:endParaRPr lang="zh-TW" altLang="en-US" sz="1300" b="0" dirty="0">
                        <a:latin typeface="+mn-lt"/>
                        <a:ea typeface="標楷體" panose="03000509000000000000" pitchFamily="65" charset="-120"/>
                      </a:endParaRPr>
                    </a:p>
                  </a:txBody>
                  <a:tcPr marL="86127" marR="86127" marT="43063" marB="43063"/>
                </a:tc>
                <a:extLst>
                  <a:ext uri="{0D108BD9-81ED-4DB2-BD59-A6C34878D82A}">
                    <a16:rowId xmlns:a16="http://schemas.microsoft.com/office/drawing/2014/main" val="10000"/>
                  </a:ext>
                </a:extLst>
              </a:tr>
              <a:tr h="349291">
                <a:tc>
                  <a:txBody>
                    <a:bodyPr/>
                    <a:lstStyle/>
                    <a:p>
                      <a:pPr algn="ctr"/>
                      <a:r>
                        <a:rPr lang="en-US" altLang="zh-TW" sz="1700" dirty="0" smtClean="0">
                          <a:latin typeface="+mn-lt"/>
                          <a:ea typeface="標楷體" panose="03000509000000000000" pitchFamily="65" charset="-120"/>
                        </a:rPr>
                        <a:t>15%</a:t>
                      </a:r>
                      <a:endParaRPr lang="zh-TW" altLang="en-US" sz="1700" dirty="0">
                        <a:latin typeface="+mn-lt"/>
                        <a:ea typeface="標楷體" panose="03000509000000000000" pitchFamily="65" charset="-120"/>
                      </a:endParaRPr>
                    </a:p>
                  </a:txBody>
                  <a:tcPr marL="86127" marR="86127" marT="43063" marB="43063"/>
                </a:tc>
                <a:tc>
                  <a:txBody>
                    <a:bodyPr/>
                    <a:lstStyle/>
                    <a:p>
                      <a:pPr algn="ctr"/>
                      <a:r>
                        <a:rPr lang="en-US" altLang="zh-TW" sz="1700" dirty="0" smtClean="0">
                          <a:latin typeface="+mn-lt"/>
                          <a:ea typeface="標楷體" panose="03000509000000000000" pitchFamily="65" charset="-120"/>
                        </a:rPr>
                        <a:t>~</a:t>
                      </a:r>
                      <a:endParaRPr lang="zh-TW" altLang="en-US" sz="1700" dirty="0">
                        <a:latin typeface="+mn-lt"/>
                        <a:ea typeface="標楷體" panose="03000509000000000000" pitchFamily="65" charset="-120"/>
                      </a:endParaRPr>
                    </a:p>
                  </a:txBody>
                  <a:tcPr marL="86127" marR="86127" marT="43063" marB="43063"/>
                </a:tc>
                <a:tc>
                  <a:txBody>
                    <a:bodyPr/>
                    <a:lstStyle/>
                    <a:p>
                      <a:pPr algn="ctr"/>
                      <a:r>
                        <a:rPr lang="en-US" altLang="zh-TW" sz="1700" dirty="0" smtClean="0">
                          <a:latin typeface="+mn-lt"/>
                          <a:ea typeface="標楷體" panose="03000509000000000000" pitchFamily="65" charset="-120"/>
                        </a:rPr>
                        <a:t>~</a:t>
                      </a:r>
                      <a:endParaRPr lang="zh-TW" altLang="en-US" sz="1700" dirty="0">
                        <a:latin typeface="+mn-lt"/>
                        <a:ea typeface="標楷體" panose="03000509000000000000" pitchFamily="65" charset="-120"/>
                      </a:endParaRPr>
                    </a:p>
                  </a:txBody>
                  <a:tcPr marL="86127" marR="86127" marT="43063" marB="43063"/>
                </a:tc>
                <a:tc>
                  <a:txBody>
                    <a:bodyPr/>
                    <a:lstStyle/>
                    <a:p>
                      <a:pPr algn="ctr"/>
                      <a:r>
                        <a:rPr lang="en-US" altLang="zh-TW" sz="1700" dirty="0" smtClean="0">
                          <a:latin typeface="+mn-lt"/>
                          <a:ea typeface="標楷體" panose="03000509000000000000" pitchFamily="65" charset="-120"/>
                        </a:rPr>
                        <a:t>15%</a:t>
                      </a:r>
                      <a:endParaRPr lang="zh-TW" altLang="en-US" sz="1700" dirty="0">
                        <a:latin typeface="+mn-lt"/>
                        <a:ea typeface="標楷體" panose="03000509000000000000" pitchFamily="65" charset="-120"/>
                      </a:endParaRPr>
                    </a:p>
                  </a:txBody>
                  <a:tcPr marL="86127" marR="86127" marT="43063" marB="43063"/>
                </a:tc>
                <a:tc>
                  <a:txBody>
                    <a:bodyPr/>
                    <a:lstStyle/>
                    <a:p>
                      <a:pPr algn="ctr"/>
                      <a:r>
                        <a:rPr lang="en-US" altLang="zh-TW" sz="1700" dirty="0" smtClean="0">
                          <a:latin typeface="+mn-lt"/>
                          <a:ea typeface="標楷體" panose="03000509000000000000" pitchFamily="65" charset="-120"/>
                        </a:rPr>
                        <a:t>30-35%</a:t>
                      </a:r>
                      <a:endParaRPr lang="zh-TW" altLang="en-US" sz="1700" dirty="0">
                        <a:latin typeface="+mn-lt"/>
                        <a:ea typeface="標楷體" panose="03000509000000000000" pitchFamily="65" charset="-120"/>
                      </a:endParaRPr>
                    </a:p>
                  </a:txBody>
                  <a:tcPr marL="86127" marR="86127" marT="43063" marB="43063"/>
                </a:tc>
                <a:tc>
                  <a:txBody>
                    <a:bodyPr/>
                    <a:lstStyle/>
                    <a:p>
                      <a:pPr algn="ctr"/>
                      <a:r>
                        <a:rPr lang="en-US" altLang="zh-TW" sz="1700" dirty="0" smtClean="0">
                          <a:latin typeface="+mn-lt"/>
                          <a:ea typeface="標楷體" panose="03000509000000000000" pitchFamily="65" charset="-120"/>
                        </a:rPr>
                        <a:t>40-45%</a:t>
                      </a:r>
                      <a:endParaRPr lang="zh-TW" altLang="en-US" sz="1700" dirty="0">
                        <a:latin typeface="+mn-lt"/>
                        <a:ea typeface="標楷體" panose="03000509000000000000" pitchFamily="65" charset="-120"/>
                      </a:endParaRPr>
                    </a:p>
                  </a:txBody>
                  <a:tcPr marL="86127" marR="86127" marT="43063" marB="43063"/>
                </a:tc>
                <a:extLst>
                  <a:ext uri="{0D108BD9-81ED-4DB2-BD59-A6C34878D82A}">
                    <a16:rowId xmlns:a16="http://schemas.microsoft.com/office/drawing/2014/main" val="10001"/>
                  </a:ext>
                </a:extLst>
              </a:tr>
              <a:tr h="349291">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1" dirty="0" smtClean="0">
                          <a:solidFill>
                            <a:srgbClr val="00B050"/>
                          </a:solidFill>
                          <a:latin typeface="+mn-lt"/>
                          <a:ea typeface="標楷體" panose="03000509000000000000" pitchFamily="65" charset="-120"/>
                        </a:rPr>
                        <a:t>Drag driven</a:t>
                      </a:r>
                      <a:endParaRPr lang="zh-TW" altLang="en-US" sz="1600" b="1" dirty="0" smtClean="0">
                        <a:solidFill>
                          <a:srgbClr val="00B050"/>
                        </a:solidFill>
                        <a:latin typeface="+mn-lt"/>
                        <a:ea typeface="標楷體" panose="03000509000000000000" pitchFamily="65" charset="-120"/>
                      </a:endParaRPr>
                    </a:p>
                  </a:txBody>
                  <a:tcPr marL="86127" marR="86127" marT="43063" marB="43063"/>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dirty="0" smtClean="0"/>
                    </a:p>
                  </a:txBody>
                  <a:tcPr/>
                </a:tc>
                <a:tc hMerge="1">
                  <a:txBody>
                    <a:bodyPr/>
                    <a:lstStyle/>
                    <a:p>
                      <a:endParaRPr lang="zh-TW" altLang="en-US" dirty="0"/>
                    </a:p>
                  </a:txBody>
                  <a:tcPr/>
                </a:tc>
                <a:tc hMerge="1">
                  <a:txBody>
                    <a:bodyPr/>
                    <a:lstStyle/>
                    <a:p>
                      <a:endParaRPr lang="zh-TW" altLang="en-US" dirty="0"/>
                    </a:p>
                  </a:txBody>
                  <a:tcPr/>
                </a:tc>
                <a:tc gridSpan="2">
                  <a:txBody>
                    <a:bodyPr/>
                    <a:lstStyle/>
                    <a:p>
                      <a:pPr algn="ctr"/>
                      <a:r>
                        <a:rPr lang="en-US" altLang="zh-TW" sz="1600" b="1" dirty="0" smtClean="0">
                          <a:solidFill>
                            <a:srgbClr val="FF0000"/>
                          </a:solidFill>
                          <a:latin typeface="+mn-lt"/>
                          <a:ea typeface="標楷體" panose="03000509000000000000" pitchFamily="65" charset="-120"/>
                        </a:rPr>
                        <a:t>Lift driven</a:t>
                      </a:r>
                      <a:endParaRPr lang="zh-TW" altLang="en-US" sz="1600" b="1" dirty="0">
                        <a:solidFill>
                          <a:srgbClr val="FF0000"/>
                        </a:solidFill>
                        <a:latin typeface="+mn-lt"/>
                        <a:ea typeface="標楷體" panose="03000509000000000000" pitchFamily="65" charset="-120"/>
                      </a:endParaRPr>
                    </a:p>
                  </a:txBody>
                  <a:tcPr marL="86127" marR="86127" marT="43063" marB="43063"/>
                </a:tc>
                <a:tc hMerge="1">
                  <a:txBody>
                    <a:bodyPr/>
                    <a:lstStyle/>
                    <a:p>
                      <a:endParaRPr lang="zh-TW" altLang="en-US" dirty="0"/>
                    </a:p>
                  </a:txBody>
                  <a:tcPr/>
                </a:tc>
                <a:extLst>
                  <a:ext uri="{0D108BD9-81ED-4DB2-BD59-A6C34878D82A}">
                    <a16:rowId xmlns:a16="http://schemas.microsoft.com/office/drawing/2014/main" val="10002"/>
                  </a:ext>
                </a:extLst>
              </a:tr>
            </a:tbl>
          </a:graphicData>
        </a:graphic>
      </p:graphicFrame>
      <p:sp>
        <p:nvSpPr>
          <p:cNvPr id="10" name="文字方塊 9"/>
          <p:cNvSpPr txBox="1"/>
          <p:nvPr/>
        </p:nvSpPr>
        <p:spPr>
          <a:xfrm>
            <a:off x="-36512" y="4691308"/>
            <a:ext cx="891591" cy="307777"/>
          </a:xfrm>
          <a:prstGeom prst="rect">
            <a:avLst/>
          </a:prstGeom>
          <a:noFill/>
        </p:spPr>
        <p:txBody>
          <a:bodyPr wrap="none" rtlCol="0">
            <a:spAutoFit/>
          </a:bodyPr>
          <a:lstStyle/>
          <a:p>
            <a:r>
              <a:rPr lang="en-US" altLang="zh-TW" sz="1400" b="1" dirty="0" smtClean="0"/>
              <a:t>Efficiency</a:t>
            </a:r>
            <a:endParaRPr lang="zh-TW" altLang="en-US" sz="1400" b="1" dirty="0"/>
          </a:p>
        </p:txBody>
      </p:sp>
      <p:sp>
        <p:nvSpPr>
          <p:cNvPr id="16" name="副標題 2"/>
          <p:cNvSpPr>
            <a:spLocks noGrp="1"/>
          </p:cNvSpPr>
          <p:nvPr>
            <p:ph type="subTitle" idx="1"/>
          </p:nvPr>
        </p:nvSpPr>
        <p:spPr>
          <a:xfrm>
            <a:off x="682269" y="5373216"/>
            <a:ext cx="7809404" cy="980728"/>
          </a:xfrm>
        </p:spPr>
        <p:txBody>
          <a:bodyPr>
            <a:normAutofit/>
          </a:bodyPr>
          <a:lstStyle/>
          <a:p>
            <a:r>
              <a:rPr lang="en-US" altLang="zh-TW" sz="2000" dirty="0" smtClean="0">
                <a:solidFill>
                  <a:schemeClr val="tx1"/>
                </a:solidFill>
                <a:ea typeface="標楷體" panose="03000509000000000000" pitchFamily="65" charset="-120"/>
              </a:rPr>
              <a:t>Modern high-efficiency wind turbines are driven by </a:t>
            </a:r>
            <a:r>
              <a:rPr lang="en-US" altLang="zh-TW" sz="2000" dirty="0" smtClean="0">
                <a:solidFill>
                  <a:srgbClr val="0000CC"/>
                </a:solidFill>
                <a:ea typeface="標楷體" panose="03000509000000000000" pitchFamily="65" charset="-120"/>
              </a:rPr>
              <a:t>aerodynamic lift force</a:t>
            </a:r>
            <a:r>
              <a:rPr lang="en-US" altLang="zh-TW" sz="2000" dirty="0">
                <a:solidFill>
                  <a:schemeClr val="tx1"/>
                </a:solidFill>
                <a:ea typeface="標楷體" panose="03000509000000000000" pitchFamily="65" charset="-120"/>
              </a:rPr>
              <a:t>,</a:t>
            </a:r>
            <a:r>
              <a:rPr lang="en-US" altLang="zh-TW" sz="2000" dirty="0" smtClean="0">
                <a:solidFill>
                  <a:schemeClr val="tx1"/>
                </a:solidFill>
                <a:ea typeface="標楷體" panose="03000509000000000000" pitchFamily="65" charset="-120"/>
              </a:rPr>
              <a:t> generated by the airfoil-shaped blades cutting through the wind field.</a:t>
            </a:r>
            <a:endParaRPr lang="zh-TW" altLang="en-US" sz="2000" dirty="0">
              <a:solidFill>
                <a:schemeClr val="tx1"/>
              </a:solidFill>
              <a:ea typeface="標楷體" panose="03000509000000000000" pitchFamily="65" charset="-120"/>
            </a:endParaRPr>
          </a:p>
        </p:txBody>
      </p:sp>
    </p:spTree>
    <p:extLst>
      <p:ext uri="{BB962C8B-B14F-4D97-AF65-F5344CB8AC3E}">
        <p14:creationId xmlns:p14="http://schemas.microsoft.com/office/powerpoint/2010/main" val="24786747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5076056" y="5181145"/>
            <a:ext cx="1498655" cy="79034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p:cNvSpPr/>
          <p:nvPr/>
        </p:nvSpPr>
        <p:spPr>
          <a:xfrm>
            <a:off x="6876256" y="5240379"/>
            <a:ext cx="1368152" cy="79034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442232" y="4129976"/>
            <a:ext cx="3886200" cy="707886"/>
          </a:xfrm>
          <a:prstGeom prst="rect">
            <a:avLst/>
          </a:prstGeom>
        </p:spPr>
        <p:txBody>
          <a:bodyPr wrap="square">
            <a:spAutoFit/>
          </a:bodyPr>
          <a:lstStyle/>
          <a:p>
            <a:r>
              <a:rPr lang="en-US" altLang="zh-TW" sz="2000" dirty="0" smtClean="0">
                <a:ea typeface="標楷體" panose="03000509000000000000" pitchFamily="65" charset="-120"/>
                <a:cs typeface="Times New Roman" panose="02020603050405020304" pitchFamily="18" charset="0"/>
              </a:rPr>
              <a:t>Base on </a:t>
            </a:r>
            <a:r>
              <a:rPr lang="en-US" altLang="zh-TW" sz="2000" u="sng" dirty="0" smtClean="0">
                <a:ea typeface="標楷體" panose="03000509000000000000" pitchFamily="65" charset="-120"/>
                <a:cs typeface="Times New Roman" panose="02020603050405020304" pitchFamily="18" charset="0"/>
              </a:rPr>
              <a:t>mass, momentum, and energy conservation laws</a:t>
            </a:r>
            <a:endParaRPr lang="zh-TW" altLang="en-US" sz="2000" u="sng" dirty="0"/>
          </a:p>
        </p:txBody>
      </p:sp>
      <p:sp>
        <p:nvSpPr>
          <p:cNvPr id="16" name="矩形 15"/>
          <p:cNvSpPr/>
          <p:nvPr/>
        </p:nvSpPr>
        <p:spPr>
          <a:xfrm>
            <a:off x="487056" y="5113722"/>
            <a:ext cx="3334061" cy="1200329"/>
          </a:xfrm>
          <a:prstGeom prst="rect">
            <a:avLst/>
          </a:prstGeom>
        </p:spPr>
        <p:txBody>
          <a:bodyPr wrap="square">
            <a:spAutoFit/>
          </a:bodyPr>
          <a:lstStyle/>
          <a:p>
            <a:r>
              <a:rPr lang="en-US" altLang="zh-TW" sz="2400" dirty="0" smtClean="0">
                <a:solidFill>
                  <a:srgbClr val="FF0000"/>
                </a:solidFill>
                <a:latin typeface="+mj-lt"/>
                <a:ea typeface="標楷體" panose="03000509000000000000" pitchFamily="65" charset="-120"/>
                <a:cs typeface="Times New Roman" panose="02020603050405020304" pitchFamily="18" charset="0"/>
              </a:rPr>
              <a:t>Maximum harvesting power ratio (Betz’s limit): 16/27 ≈ 59.3%</a:t>
            </a:r>
            <a:r>
              <a:rPr lang="zh-TW" altLang="en-US" sz="2400" dirty="0" smtClean="0">
                <a:solidFill>
                  <a:srgbClr val="FF0000"/>
                </a:solidFill>
                <a:latin typeface="+mj-lt"/>
                <a:ea typeface="標楷體" panose="03000509000000000000" pitchFamily="65" charset="-120"/>
                <a:cs typeface="Times New Roman" panose="02020603050405020304" pitchFamily="18" charset="0"/>
              </a:rPr>
              <a:t> </a:t>
            </a:r>
            <a:endParaRPr lang="zh-TW" altLang="en-US" sz="2400" dirty="0">
              <a:solidFill>
                <a:srgbClr val="FF0000"/>
              </a:solidFill>
              <a:latin typeface="+mj-lt"/>
            </a:endParaRPr>
          </a:p>
        </p:txBody>
      </p:sp>
      <p:sp>
        <p:nvSpPr>
          <p:cNvPr id="14" name="標題 1"/>
          <p:cNvSpPr txBox="1">
            <a:spLocks/>
          </p:cNvSpPr>
          <p:nvPr/>
        </p:nvSpPr>
        <p:spPr>
          <a:xfrm>
            <a:off x="487056" y="-17331"/>
            <a:ext cx="8169889" cy="1470025"/>
          </a:xfrm>
          <a:prstGeom prst="rect">
            <a:avLst/>
          </a:prstGeom>
          <a:solidFill>
            <a:srgbClr val="232C1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3600" dirty="0">
                <a:solidFill>
                  <a:srgbClr val="FFFF00"/>
                </a:solidFill>
                <a:cs typeface="Times New Roman" panose="02020603050405020304" pitchFamily="18" charset="0"/>
              </a:rPr>
              <a:t>Betz’s limit </a:t>
            </a:r>
            <a:r>
              <a:rPr lang="en-US" altLang="zh-TW" sz="3600" dirty="0" smtClean="0">
                <a:solidFill>
                  <a:srgbClr val="FFFF00"/>
                </a:solidFill>
                <a:cs typeface="Times New Roman" panose="02020603050405020304" pitchFamily="18" charset="0"/>
              </a:rPr>
              <a:t>of the p</a:t>
            </a:r>
            <a:r>
              <a:rPr lang="en-US" altLang="zh-TW" sz="3600" dirty="0" smtClean="0">
                <a:solidFill>
                  <a:srgbClr val="FFFF00"/>
                </a:solidFill>
                <a:ea typeface="標楷體" panose="03000509000000000000" pitchFamily="65" charset="-120"/>
              </a:rPr>
              <a:t>ower efficiency of wind turbines  </a:t>
            </a:r>
            <a:endParaRPr lang="zh-TW" altLang="en-US" sz="3600" dirty="0">
              <a:solidFill>
                <a:srgbClr val="FFFF00"/>
              </a:solidFill>
              <a:ea typeface="標楷體" panose="03000509000000000000" pitchFamily="65" charset="-120"/>
            </a:endParaRPr>
          </a:p>
        </p:txBody>
      </p:sp>
      <p:sp>
        <p:nvSpPr>
          <p:cNvPr id="17" name="矩形 16"/>
          <p:cNvSpPr/>
          <p:nvPr/>
        </p:nvSpPr>
        <p:spPr>
          <a:xfrm>
            <a:off x="442232" y="1606657"/>
            <a:ext cx="3925881" cy="2246769"/>
          </a:xfrm>
          <a:prstGeom prst="rect">
            <a:avLst/>
          </a:prstGeom>
        </p:spPr>
        <p:txBody>
          <a:bodyPr wrap="square">
            <a:spAutoFit/>
          </a:bodyPr>
          <a:lstStyle/>
          <a:p>
            <a:r>
              <a:rPr lang="en-US" altLang="zh-TW" sz="2000" dirty="0" smtClean="0">
                <a:ea typeface="標楷體" panose="03000509000000000000" pitchFamily="65" charset="-120"/>
                <a:cs typeface="Times New Roman" panose="02020603050405020304" pitchFamily="18" charset="0"/>
              </a:rPr>
              <a:t>Wind power harvesting:</a:t>
            </a:r>
          </a:p>
          <a:p>
            <a:pPr marL="342900" indent="-342900">
              <a:buFont typeface="Arial" panose="020B0604020202020204" pitchFamily="34" charset="0"/>
              <a:buChar char="•"/>
            </a:pPr>
            <a:r>
              <a:rPr lang="en-US" altLang="zh-TW" sz="2000" dirty="0" smtClean="0">
                <a:solidFill>
                  <a:srgbClr val="FF0000"/>
                </a:solidFill>
                <a:ea typeface="標楷體" panose="03000509000000000000" pitchFamily="65" charset="-120"/>
                <a:cs typeface="Times New Roman" panose="02020603050405020304" pitchFamily="18" charset="0"/>
              </a:rPr>
              <a:t>Proportional to the sweeping area </a:t>
            </a:r>
            <a:r>
              <a:rPr lang="en-US" altLang="zh-TW" sz="2000" dirty="0" smtClean="0">
                <a:ea typeface="標楷體" panose="03000509000000000000" pitchFamily="65" charset="-120"/>
                <a:cs typeface="Times New Roman" panose="02020603050405020304" pitchFamily="18" charset="0"/>
              </a:rPr>
              <a:t>of wind-turbine blades</a:t>
            </a:r>
          </a:p>
          <a:p>
            <a:r>
              <a:rPr lang="zh-TW" altLang="en-US" sz="2000" dirty="0" smtClean="0">
                <a:ea typeface="標楷體" panose="03000509000000000000" pitchFamily="65" charset="-120"/>
                <a:cs typeface="Times New Roman" panose="02020603050405020304" pitchFamily="18" charset="0"/>
              </a:rPr>
              <a:t>      </a:t>
            </a:r>
            <a:r>
              <a:rPr lang="en-US" altLang="zh-TW" sz="2000" dirty="0">
                <a:ea typeface="標楷體" panose="03000509000000000000" pitchFamily="65" charset="-120"/>
                <a:cs typeface="Times New Roman" panose="02020603050405020304" pitchFamily="18" charset="0"/>
              </a:rPr>
              <a:t>(</a:t>
            </a:r>
            <a:r>
              <a:rPr lang="en-US" altLang="zh-TW" sz="2000" dirty="0" smtClean="0">
                <a:solidFill>
                  <a:srgbClr val="0000CC"/>
                </a:solidFill>
                <a:ea typeface="標楷體" panose="03000509000000000000" pitchFamily="65" charset="-120"/>
                <a:cs typeface="Times New Roman" panose="02020603050405020304" pitchFamily="18" charset="0"/>
              </a:rPr>
              <a:t>size of the wind turbine</a:t>
            </a:r>
            <a:r>
              <a:rPr lang="en-US" altLang="zh-TW" sz="2000" dirty="0">
                <a:ea typeface="標楷體" panose="03000509000000000000" pitchFamily="65" charset="-120"/>
                <a:cs typeface="Times New Roman" panose="02020603050405020304" pitchFamily="18" charset="0"/>
              </a:rPr>
              <a:t>)</a:t>
            </a:r>
            <a:endParaRPr lang="en-US" altLang="zh-TW" sz="2000" dirty="0" smtClean="0">
              <a:ea typeface="標楷體" panose="03000509000000000000" pitchFamily="65" charset="-120"/>
              <a:cs typeface="Times New Roman" panose="02020603050405020304" pitchFamily="18" charset="0"/>
            </a:endParaRPr>
          </a:p>
          <a:p>
            <a:pPr marL="342900" indent="-342900">
              <a:buFont typeface="Arial" panose="020B0604020202020204" pitchFamily="34" charset="0"/>
              <a:buChar char="•"/>
            </a:pPr>
            <a:r>
              <a:rPr lang="en-US" altLang="zh-TW" sz="2000" dirty="0" smtClean="0">
                <a:solidFill>
                  <a:srgbClr val="FF0000"/>
                </a:solidFill>
                <a:ea typeface="標楷體" panose="03000509000000000000" pitchFamily="65" charset="-120"/>
                <a:cs typeface="Times New Roman" panose="02020603050405020304" pitchFamily="18" charset="0"/>
              </a:rPr>
              <a:t>Proportional to cubic power of wind speed </a:t>
            </a:r>
          </a:p>
          <a:p>
            <a:r>
              <a:rPr lang="en-US" altLang="zh-TW" sz="2000" dirty="0">
                <a:ea typeface="標楷體" panose="03000509000000000000" pitchFamily="65" charset="-120"/>
                <a:cs typeface="Times New Roman" panose="02020603050405020304" pitchFamily="18" charset="0"/>
              </a:rPr>
              <a:t> </a:t>
            </a:r>
            <a:r>
              <a:rPr lang="en-US" altLang="zh-TW" sz="2000" dirty="0" smtClean="0">
                <a:ea typeface="標楷體" panose="03000509000000000000" pitchFamily="65" charset="-120"/>
                <a:cs typeface="Times New Roman" panose="02020603050405020304" pitchFamily="18" charset="0"/>
              </a:rPr>
              <a:t>    </a:t>
            </a:r>
            <a:r>
              <a:rPr lang="en-US" altLang="zh-TW" sz="2000" dirty="0">
                <a:ea typeface="標楷體" panose="03000509000000000000" pitchFamily="65" charset="-120"/>
                <a:cs typeface="Times New Roman" panose="02020603050405020304" pitchFamily="18" charset="0"/>
              </a:rPr>
              <a:t>(</a:t>
            </a:r>
            <a:r>
              <a:rPr lang="en-US" altLang="zh-TW" sz="2000" dirty="0" smtClean="0">
                <a:solidFill>
                  <a:srgbClr val="0000CC"/>
                </a:solidFill>
                <a:ea typeface="標楷體" panose="03000509000000000000" pitchFamily="65" charset="-120"/>
                <a:cs typeface="Times New Roman" panose="02020603050405020304" pitchFamily="18" charset="0"/>
              </a:rPr>
              <a:t>location of the wind </a:t>
            </a:r>
            <a:r>
              <a:rPr lang="en-US" altLang="zh-TW" sz="2000" dirty="0">
                <a:solidFill>
                  <a:srgbClr val="0000CC"/>
                </a:solidFill>
                <a:ea typeface="標楷體" panose="03000509000000000000" pitchFamily="65" charset="-120"/>
                <a:cs typeface="Times New Roman" panose="02020603050405020304" pitchFamily="18" charset="0"/>
              </a:rPr>
              <a:t>farm</a:t>
            </a:r>
            <a:r>
              <a:rPr lang="en-US" altLang="zh-TW" sz="2000" dirty="0">
                <a:ea typeface="標楷體" panose="03000509000000000000" pitchFamily="65" charset="-120"/>
                <a:cs typeface="Times New Roman" panose="02020603050405020304" pitchFamily="18" charset="0"/>
              </a:rPr>
              <a:t>)</a:t>
            </a:r>
            <a:r>
              <a:rPr lang="zh-TW" altLang="en-US" sz="2000" dirty="0" smtClean="0">
                <a:ea typeface="標楷體" panose="03000509000000000000" pitchFamily="65" charset="-120"/>
                <a:cs typeface="Times New Roman" panose="02020603050405020304" pitchFamily="18" charset="0"/>
              </a:rPr>
              <a:t> </a:t>
            </a:r>
            <a:endParaRPr lang="zh-TW" altLang="en-US" sz="2000" dirty="0"/>
          </a:p>
        </p:txBody>
      </p:sp>
      <p:grpSp>
        <p:nvGrpSpPr>
          <p:cNvPr id="12" name="群組 11"/>
          <p:cNvGrpSpPr/>
          <p:nvPr/>
        </p:nvGrpSpPr>
        <p:grpSpPr>
          <a:xfrm>
            <a:off x="4233653" y="1489780"/>
            <a:ext cx="4586819" cy="4033627"/>
            <a:chOff x="4499194" y="2060847"/>
            <a:chExt cx="4586819" cy="4033627"/>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194" y="2060847"/>
              <a:ext cx="4586819" cy="4033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橢圓 4"/>
            <p:cNvSpPr/>
            <p:nvPr/>
          </p:nvSpPr>
          <p:spPr>
            <a:xfrm>
              <a:off x="6948264" y="3573016"/>
              <a:ext cx="45719" cy="113935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6444208" y="4941168"/>
              <a:ext cx="792088"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6476689" y="4716432"/>
              <a:ext cx="1747594" cy="338554"/>
            </a:xfrm>
            <a:prstGeom prst="rect">
              <a:avLst/>
            </a:prstGeom>
          </p:spPr>
          <p:txBody>
            <a:bodyPr wrap="none">
              <a:spAutoFit/>
            </a:bodyPr>
            <a:lstStyle/>
            <a:p>
              <a:r>
                <a:rPr lang="en-US" altLang="zh-TW" sz="1600" b="1" dirty="0" smtClean="0">
                  <a:solidFill>
                    <a:srgbClr val="FF0000"/>
                  </a:solidFill>
                  <a:ea typeface="標楷體" panose="03000509000000000000" pitchFamily="65" charset="-120"/>
                  <a:cs typeface="Times New Roman" panose="02020603050405020304" pitchFamily="18" charset="0"/>
                </a:rPr>
                <a:t>Ideal wind turbine</a:t>
              </a:r>
              <a:endParaRPr lang="zh-TW" altLang="en-US" sz="1600" dirty="0"/>
            </a:p>
          </p:txBody>
        </p:sp>
        <p:sp>
          <p:nvSpPr>
            <p:cNvPr id="8" name="矩形 7"/>
            <p:cNvSpPr/>
            <p:nvPr/>
          </p:nvSpPr>
          <p:spPr>
            <a:xfrm>
              <a:off x="6084168" y="2852936"/>
              <a:ext cx="115212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5792080" y="2833190"/>
              <a:ext cx="1837170" cy="307777"/>
            </a:xfrm>
            <a:prstGeom prst="rect">
              <a:avLst/>
            </a:prstGeom>
          </p:spPr>
          <p:txBody>
            <a:bodyPr wrap="none">
              <a:spAutoFit/>
            </a:bodyPr>
            <a:lstStyle/>
            <a:p>
              <a:r>
                <a:rPr lang="en-US" altLang="zh-TW" sz="1400" b="1" dirty="0" smtClean="0">
                  <a:solidFill>
                    <a:srgbClr val="FF0000"/>
                  </a:solidFill>
                  <a:ea typeface="標楷體" panose="03000509000000000000" pitchFamily="65" charset="-120"/>
                  <a:cs typeface="Times New Roman" panose="02020603050405020304" pitchFamily="18" charset="0"/>
                </a:rPr>
                <a:t>Enveloping streamline</a:t>
              </a:r>
              <a:endParaRPr lang="zh-TW" altLang="en-US" sz="1400" dirty="0"/>
            </a:p>
          </p:txBody>
        </p:sp>
      </p:grpSp>
      <p:cxnSp>
        <p:nvCxnSpPr>
          <p:cNvPr id="18" name="直線單箭頭接點 17"/>
          <p:cNvCxnSpPr/>
          <p:nvPr/>
        </p:nvCxnSpPr>
        <p:spPr>
          <a:xfrm flipH="1">
            <a:off x="6012160" y="3590224"/>
            <a:ext cx="562551" cy="0"/>
          </a:xfrm>
          <a:prstGeom prst="straightConnector1">
            <a:avLst/>
          </a:prstGeom>
          <a:ln w="762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flipH="1">
            <a:off x="5436096" y="3806248"/>
            <a:ext cx="742571"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5148064" y="4742352"/>
            <a:ext cx="1435714" cy="523220"/>
          </a:xfrm>
          <a:prstGeom prst="rect">
            <a:avLst/>
          </a:prstGeom>
        </p:spPr>
        <p:txBody>
          <a:bodyPr wrap="none">
            <a:spAutoFit/>
          </a:bodyPr>
          <a:lstStyle/>
          <a:p>
            <a:r>
              <a:rPr lang="en-US" altLang="zh-TW" sz="1400" dirty="0" smtClean="0">
                <a:solidFill>
                  <a:schemeClr val="tx2"/>
                </a:solidFill>
                <a:ea typeface="標楷體" panose="03000509000000000000" pitchFamily="65" charset="-120"/>
                <a:cs typeface="Times New Roman" panose="02020603050405020304" pitchFamily="18" charset="0"/>
              </a:rPr>
              <a:t>Force exerted by </a:t>
            </a:r>
          </a:p>
          <a:p>
            <a:r>
              <a:rPr lang="en-US" altLang="zh-TW" sz="1400" dirty="0" smtClean="0">
                <a:solidFill>
                  <a:schemeClr val="tx2"/>
                </a:solidFill>
                <a:ea typeface="標楷體" panose="03000509000000000000" pitchFamily="65" charset="-120"/>
                <a:cs typeface="Times New Roman" panose="02020603050405020304" pitchFamily="18" charset="0"/>
              </a:rPr>
              <a:t>the wind turbine</a:t>
            </a:r>
            <a:endParaRPr lang="zh-TW" altLang="en-US" sz="1400" dirty="0">
              <a:solidFill>
                <a:schemeClr val="tx2"/>
              </a:solidFill>
            </a:endParaRPr>
          </a:p>
        </p:txBody>
      </p:sp>
      <p:sp>
        <p:nvSpPr>
          <p:cNvPr id="23" name="左大括弧 22"/>
          <p:cNvSpPr/>
          <p:nvPr/>
        </p:nvSpPr>
        <p:spPr>
          <a:xfrm>
            <a:off x="4262276" y="3230184"/>
            <a:ext cx="309724" cy="673040"/>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4" name="右大括弧 23"/>
          <p:cNvSpPr/>
          <p:nvPr/>
        </p:nvSpPr>
        <p:spPr>
          <a:xfrm>
            <a:off x="8460432" y="2646282"/>
            <a:ext cx="360040" cy="1952055"/>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3" name="矩形 32"/>
          <p:cNvSpPr/>
          <p:nvPr/>
        </p:nvSpPr>
        <p:spPr>
          <a:xfrm rot="16200000">
            <a:off x="7927666" y="3993562"/>
            <a:ext cx="1900010" cy="461665"/>
          </a:xfrm>
          <a:prstGeom prst="rect">
            <a:avLst/>
          </a:prstGeom>
        </p:spPr>
        <p:txBody>
          <a:bodyPr wrap="square">
            <a:spAutoFit/>
          </a:bodyPr>
          <a:lstStyle/>
          <a:p>
            <a:pPr algn="ctr"/>
            <a:r>
              <a:rPr lang="en-US" altLang="zh-TW" sz="1200" dirty="0" smtClean="0">
                <a:solidFill>
                  <a:schemeClr val="tx2"/>
                </a:solidFill>
                <a:ea typeface="標楷體" panose="03000509000000000000" pitchFamily="65" charset="-120"/>
                <a:cs typeface="Times New Roman" panose="02020603050405020304" pitchFamily="18" charset="0"/>
              </a:rPr>
              <a:t>Outflow mass, </a:t>
            </a:r>
          </a:p>
          <a:p>
            <a:pPr algn="ctr"/>
            <a:r>
              <a:rPr lang="en-US" altLang="zh-TW" sz="1200" dirty="0" smtClean="0">
                <a:solidFill>
                  <a:schemeClr val="tx2"/>
                </a:solidFill>
                <a:ea typeface="標楷體" panose="03000509000000000000" pitchFamily="65" charset="-120"/>
                <a:cs typeface="Times New Roman" panose="02020603050405020304" pitchFamily="18" charset="0"/>
              </a:rPr>
              <a:t>Momentum, and power</a:t>
            </a:r>
          </a:p>
        </p:txBody>
      </p:sp>
      <p:grpSp>
        <p:nvGrpSpPr>
          <p:cNvPr id="27" name="群組 26"/>
          <p:cNvGrpSpPr/>
          <p:nvPr/>
        </p:nvGrpSpPr>
        <p:grpSpPr>
          <a:xfrm>
            <a:off x="5175941" y="5240380"/>
            <a:ext cx="2942727" cy="812992"/>
            <a:chOff x="5175941" y="5445225"/>
            <a:chExt cx="2942727" cy="812992"/>
          </a:xfrm>
        </p:grpSpPr>
        <p:sp>
          <p:nvSpPr>
            <p:cNvPr id="26" name="左大括弧 25"/>
            <p:cNvSpPr/>
            <p:nvPr/>
          </p:nvSpPr>
          <p:spPr>
            <a:xfrm rot="16200000">
              <a:off x="5731310" y="4913907"/>
              <a:ext cx="288032" cy="1398769"/>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6" name="左大括弧 35"/>
            <p:cNvSpPr/>
            <p:nvPr/>
          </p:nvSpPr>
          <p:spPr>
            <a:xfrm rot="16200000">
              <a:off x="7344308" y="4977174"/>
              <a:ext cx="288032" cy="1224134"/>
            </a:xfrm>
            <a:prstGeom prst="leftBrace">
              <a:avLst>
                <a:gd name="adj1" fmla="val 0"/>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7" name="矩形 36"/>
            <p:cNvSpPr/>
            <p:nvPr/>
          </p:nvSpPr>
          <p:spPr>
            <a:xfrm>
              <a:off x="5207173" y="5734997"/>
              <a:ext cx="1187633" cy="523220"/>
            </a:xfrm>
            <a:prstGeom prst="rect">
              <a:avLst/>
            </a:prstGeom>
          </p:spPr>
          <p:txBody>
            <a:bodyPr wrap="none">
              <a:spAutoFit/>
            </a:bodyPr>
            <a:lstStyle/>
            <a:p>
              <a:pPr algn="ctr"/>
              <a:r>
                <a:rPr lang="en-US" altLang="zh-TW" sz="1400" b="1" dirty="0" smtClean="0">
                  <a:solidFill>
                    <a:schemeClr val="tx2"/>
                  </a:solidFill>
                  <a:ea typeface="標楷體" panose="03000509000000000000" pitchFamily="65" charset="-120"/>
                  <a:cs typeface="Times New Roman" panose="02020603050405020304" pitchFamily="18" charset="0"/>
                </a:rPr>
                <a:t>Energy </a:t>
              </a:r>
              <a:r>
                <a:rPr lang="en-US" altLang="zh-TW" sz="1400" b="1" dirty="0" err="1" smtClean="0">
                  <a:solidFill>
                    <a:schemeClr val="tx2"/>
                  </a:solidFill>
                  <a:ea typeface="標楷體" panose="03000509000000000000" pitchFamily="65" charset="-120"/>
                  <a:cs typeface="Times New Roman" panose="02020603050405020304" pitchFamily="18" charset="0"/>
                </a:rPr>
                <a:t>consv</a:t>
              </a:r>
              <a:r>
                <a:rPr lang="en-US" altLang="zh-TW" sz="1400" b="1" dirty="0" smtClean="0">
                  <a:solidFill>
                    <a:schemeClr val="tx2"/>
                  </a:solidFill>
                  <a:ea typeface="標楷體" panose="03000509000000000000" pitchFamily="65" charset="-120"/>
                  <a:cs typeface="Times New Roman" panose="02020603050405020304" pitchFamily="18" charset="0"/>
                </a:rPr>
                <a:t>.</a:t>
              </a:r>
            </a:p>
            <a:p>
              <a:pPr algn="ctr"/>
              <a:r>
                <a:rPr lang="en-US" altLang="zh-TW" sz="1400" b="1" dirty="0">
                  <a:solidFill>
                    <a:schemeClr val="tx2"/>
                  </a:solidFill>
                  <a:ea typeface="標楷體" panose="03000509000000000000" pitchFamily="65" charset="-120"/>
                  <a:cs typeface="Times New Roman" panose="02020603050405020304" pitchFamily="18" charset="0"/>
                </a:rPr>
                <a:t>z</a:t>
              </a:r>
              <a:r>
                <a:rPr lang="en-US" altLang="zh-TW" sz="1400" b="1" dirty="0" smtClean="0">
                  <a:solidFill>
                    <a:schemeClr val="tx2"/>
                  </a:solidFill>
                  <a:ea typeface="標楷體" panose="03000509000000000000" pitchFamily="65" charset="-120"/>
                  <a:cs typeface="Times New Roman" panose="02020603050405020304" pitchFamily="18" charset="0"/>
                </a:rPr>
                <a:t>one 1</a:t>
              </a:r>
            </a:p>
          </p:txBody>
        </p:sp>
        <p:sp>
          <p:nvSpPr>
            <p:cNvPr id="38" name="矩形 37"/>
            <p:cNvSpPr/>
            <p:nvPr/>
          </p:nvSpPr>
          <p:spPr>
            <a:xfrm>
              <a:off x="6931035" y="5733256"/>
              <a:ext cx="1187633" cy="523220"/>
            </a:xfrm>
            <a:prstGeom prst="rect">
              <a:avLst/>
            </a:prstGeom>
          </p:spPr>
          <p:txBody>
            <a:bodyPr wrap="none">
              <a:spAutoFit/>
            </a:bodyPr>
            <a:lstStyle/>
            <a:p>
              <a:pPr algn="ctr"/>
              <a:r>
                <a:rPr lang="en-US" altLang="zh-TW" sz="1400" b="1" dirty="0" smtClean="0">
                  <a:solidFill>
                    <a:schemeClr val="tx2"/>
                  </a:solidFill>
                  <a:ea typeface="標楷體" panose="03000509000000000000" pitchFamily="65" charset="-120"/>
                  <a:cs typeface="Times New Roman" panose="02020603050405020304" pitchFamily="18" charset="0"/>
                </a:rPr>
                <a:t>Energy </a:t>
              </a:r>
              <a:r>
                <a:rPr lang="en-US" altLang="zh-TW" sz="1400" b="1" dirty="0" err="1" smtClean="0">
                  <a:solidFill>
                    <a:schemeClr val="tx2"/>
                  </a:solidFill>
                  <a:ea typeface="標楷體" panose="03000509000000000000" pitchFamily="65" charset="-120"/>
                  <a:cs typeface="Times New Roman" panose="02020603050405020304" pitchFamily="18" charset="0"/>
                </a:rPr>
                <a:t>consv</a:t>
              </a:r>
              <a:r>
                <a:rPr lang="en-US" altLang="zh-TW" sz="1400" b="1" dirty="0" smtClean="0">
                  <a:solidFill>
                    <a:schemeClr val="tx2"/>
                  </a:solidFill>
                  <a:ea typeface="標楷體" panose="03000509000000000000" pitchFamily="65" charset="-120"/>
                  <a:cs typeface="Times New Roman" panose="02020603050405020304" pitchFamily="18" charset="0"/>
                </a:rPr>
                <a:t>.</a:t>
              </a:r>
            </a:p>
            <a:p>
              <a:pPr algn="ctr"/>
              <a:r>
                <a:rPr lang="en-US" altLang="zh-TW" sz="1400" b="1" dirty="0">
                  <a:solidFill>
                    <a:schemeClr val="tx2"/>
                  </a:solidFill>
                  <a:ea typeface="標楷體" panose="03000509000000000000" pitchFamily="65" charset="-120"/>
                  <a:cs typeface="Times New Roman" panose="02020603050405020304" pitchFamily="18" charset="0"/>
                </a:rPr>
                <a:t>z</a:t>
              </a:r>
              <a:r>
                <a:rPr lang="en-US" altLang="zh-TW" sz="1400" b="1" dirty="0" smtClean="0">
                  <a:solidFill>
                    <a:schemeClr val="tx2"/>
                  </a:solidFill>
                  <a:ea typeface="標楷體" panose="03000509000000000000" pitchFamily="65" charset="-120"/>
                  <a:cs typeface="Times New Roman" panose="02020603050405020304" pitchFamily="18" charset="0"/>
                </a:rPr>
                <a:t>one 2</a:t>
              </a:r>
            </a:p>
          </p:txBody>
        </p:sp>
      </p:grpSp>
      <p:grpSp>
        <p:nvGrpSpPr>
          <p:cNvPr id="32" name="群組 31"/>
          <p:cNvGrpSpPr/>
          <p:nvPr/>
        </p:nvGrpSpPr>
        <p:grpSpPr>
          <a:xfrm>
            <a:off x="5076056" y="6115508"/>
            <a:ext cx="3206006" cy="620689"/>
            <a:chOff x="5076056" y="6237311"/>
            <a:chExt cx="3206006" cy="620689"/>
          </a:xfrm>
        </p:grpSpPr>
        <p:sp>
          <p:nvSpPr>
            <p:cNvPr id="30" name="矩形 29"/>
            <p:cNvSpPr/>
            <p:nvPr/>
          </p:nvSpPr>
          <p:spPr>
            <a:xfrm>
              <a:off x="5076056" y="6237311"/>
              <a:ext cx="3168352" cy="62068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左大括弧 39"/>
            <p:cNvSpPr/>
            <p:nvPr/>
          </p:nvSpPr>
          <p:spPr>
            <a:xfrm rot="16200000">
              <a:off x="6494150" y="4919103"/>
              <a:ext cx="288032" cy="2924450"/>
            </a:xfrm>
            <a:prstGeom prst="leftBrace">
              <a:avLst>
                <a:gd name="adj1" fmla="val 0"/>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41" name="矩形 40"/>
            <p:cNvSpPr/>
            <p:nvPr/>
          </p:nvSpPr>
          <p:spPr>
            <a:xfrm>
              <a:off x="5076056" y="6516052"/>
              <a:ext cx="3206006" cy="307777"/>
            </a:xfrm>
            <a:prstGeom prst="rect">
              <a:avLst/>
            </a:prstGeom>
          </p:spPr>
          <p:txBody>
            <a:bodyPr wrap="none">
              <a:spAutoFit/>
            </a:bodyPr>
            <a:lstStyle/>
            <a:p>
              <a:r>
                <a:rPr lang="en-US" altLang="zh-TW" sz="1400" b="1" dirty="0" smtClean="0">
                  <a:solidFill>
                    <a:schemeClr val="tx2"/>
                  </a:solidFill>
                  <a:ea typeface="標楷體" panose="03000509000000000000" pitchFamily="65" charset="-120"/>
                  <a:cs typeface="Times New Roman" panose="02020603050405020304" pitchFamily="18" charset="0"/>
                </a:rPr>
                <a:t>Mass and momentum conservation zone</a:t>
              </a:r>
            </a:p>
          </p:txBody>
        </p:sp>
      </p:grpSp>
      <p:sp>
        <p:nvSpPr>
          <p:cNvPr id="34" name="矩形 33"/>
          <p:cNvSpPr/>
          <p:nvPr/>
        </p:nvSpPr>
        <p:spPr>
          <a:xfrm rot="16200000">
            <a:off x="3276764" y="3805341"/>
            <a:ext cx="1900010" cy="461665"/>
          </a:xfrm>
          <a:prstGeom prst="rect">
            <a:avLst/>
          </a:prstGeom>
        </p:spPr>
        <p:txBody>
          <a:bodyPr wrap="square">
            <a:spAutoFit/>
          </a:bodyPr>
          <a:lstStyle/>
          <a:p>
            <a:pPr algn="ctr"/>
            <a:r>
              <a:rPr lang="en-US" altLang="zh-TW" sz="1200" dirty="0" smtClean="0">
                <a:solidFill>
                  <a:schemeClr val="tx2"/>
                </a:solidFill>
                <a:ea typeface="標楷體" panose="03000509000000000000" pitchFamily="65" charset="-120"/>
                <a:cs typeface="Times New Roman" panose="02020603050405020304" pitchFamily="18" charset="0"/>
              </a:rPr>
              <a:t>Inflow mass, momentum, and power</a:t>
            </a:r>
          </a:p>
        </p:txBody>
      </p:sp>
    </p:spTree>
    <p:extLst>
      <p:ext uri="{BB962C8B-B14F-4D97-AF65-F5344CB8AC3E}">
        <p14:creationId xmlns:p14="http://schemas.microsoft.com/office/powerpoint/2010/main" val="42494324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79512" y="908721"/>
            <a:ext cx="8895315" cy="2880320"/>
          </a:xfrm>
        </p:spPr>
        <p:txBody>
          <a:bodyPr>
            <a:normAutofit/>
          </a:bodyPr>
          <a:lstStyle/>
          <a:p>
            <a:r>
              <a:rPr lang="en-US" altLang="zh-TW" sz="1800" dirty="0" smtClean="0">
                <a:ea typeface="標楷體" panose="03000509000000000000" pitchFamily="65" charset="-120"/>
              </a:rPr>
              <a:t>Current wind turbines: </a:t>
            </a:r>
            <a:r>
              <a:rPr lang="en-US" altLang="zh-TW" sz="1800" dirty="0" smtClean="0">
                <a:solidFill>
                  <a:srgbClr val="FF0000"/>
                </a:solidFill>
                <a:ea typeface="標楷體" panose="03000509000000000000" pitchFamily="65" charset="-120"/>
              </a:rPr>
              <a:t>4 MW, </a:t>
            </a:r>
            <a:r>
              <a:rPr lang="en-US" altLang="zh-TW" sz="1800" dirty="0" smtClean="0">
                <a:ea typeface="標楷體" panose="03000509000000000000" pitchFamily="65" charset="-120"/>
              </a:rPr>
              <a:t>about </a:t>
            </a:r>
            <a:r>
              <a:rPr lang="en-US" altLang="zh-TW" sz="1800" dirty="0" smtClean="0">
                <a:solidFill>
                  <a:srgbClr val="FF0000"/>
                </a:solidFill>
                <a:ea typeface="標楷體" panose="03000509000000000000" pitchFamily="65" charset="-120"/>
              </a:rPr>
              <a:t>800-1000</a:t>
            </a:r>
            <a:r>
              <a:rPr lang="en-US" altLang="zh-TW" sz="1800" dirty="0" smtClean="0">
                <a:ea typeface="標楷體" panose="03000509000000000000" pitchFamily="65" charset="-120"/>
              </a:rPr>
              <a:t> American houses’ usage when fully loaded</a:t>
            </a:r>
          </a:p>
          <a:p>
            <a:r>
              <a:rPr lang="en-US" altLang="zh-TW" sz="1800" dirty="0" smtClean="0">
                <a:ea typeface="標楷體" panose="03000509000000000000" pitchFamily="65" charset="-120"/>
              </a:rPr>
              <a:t>Since 2017, wind turbines are scaling up to </a:t>
            </a:r>
            <a:r>
              <a:rPr lang="en-US" altLang="zh-TW" sz="1800" dirty="0" smtClean="0">
                <a:solidFill>
                  <a:srgbClr val="FF0000"/>
                </a:solidFill>
                <a:ea typeface="標楷體" panose="03000509000000000000" pitchFamily="65" charset="-120"/>
              </a:rPr>
              <a:t>7 MW or 8 MW</a:t>
            </a:r>
            <a:r>
              <a:rPr lang="en-US" altLang="zh-TW" sz="1800" dirty="0" smtClean="0">
                <a:ea typeface="標楷體" panose="03000509000000000000" pitchFamily="65" charset="-120"/>
              </a:rPr>
              <a:t>. </a:t>
            </a:r>
          </a:p>
          <a:p>
            <a:r>
              <a:rPr lang="en-US" altLang="zh-TW" sz="1800" dirty="0" smtClean="0">
                <a:ea typeface="標楷體" panose="03000509000000000000" pitchFamily="65" charset="-120"/>
              </a:rPr>
              <a:t>10 MW wind turbines are on the way.</a:t>
            </a:r>
          </a:p>
          <a:p>
            <a:endParaRPr lang="en-US" altLang="zh-TW" sz="1800" b="1" dirty="0"/>
          </a:p>
          <a:p>
            <a:endParaRPr lang="en-US" altLang="zh-TW" sz="1800" b="1" dirty="0" smtClean="0"/>
          </a:p>
          <a:p>
            <a:pPr marL="0" indent="0">
              <a:buNone/>
            </a:pPr>
            <a:endParaRPr lang="en-US" altLang="zh-TW" sz="1800" b="1" dirty="0" smtClean="0"/>
          </a:p>
          <a:p>
            <a:endParaRPr lang="en-US" altLang="zh-TW" sz="1800" dirty="0"/>
          </a:p>
        </p:txBody>
      </p:sp>
      <p:pic>
        <p:nvPicPr>
          <p:cNvPr id="9" name="圖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842" y="3356992"/>
            <a:ext cx="3597566" cy="2571497"/>
          </a:xfrm>
          <a:prstGeom prst="rect">
            <a:avLst/>
          </a:prstGeom>
        </p:spPr>
      </p:pic>
      <p:sp>
        <p:nvSpPr>
          <p:cNvPr id="10" name="標題 1"/>
          <p:cNvSpPr txBox="1">
            <a:spLocks/>
          </p:cNvSpPr>
          <p:nvPr/>
        </p:nvSpPr>
        <p:spPr>
          <a:xfrm>
            <a:off x="660855" y="-265013"/>
            <a:ext cx="8120063" cy="1101725"/>
          </a:xfrm>
          <a:prstGeom prst="rect">
            <a:avLst/>
          </a:prstGeom>
        </p:spPr>
        <p:txBody>
          <a:bodyPr vert="horz" lIns="91440" tIns="45720" rIns="91440" bIns="45720" rtlCol="0" anchor="b">
            <a:noAutofit/>
          </a:bodyPr>
          <a:lstStyle>
            <a:lvl1pPr marL="0" indent="0" algn="l" defTabSz="914400" rtl="0" eaLnBrk="1" latinLnBrk="0" hangingPunct="1">
              <a:lnSpc>
                <a:spcPct val="85000"/>
              </a:lnSpc>
              <a:spcBef>
                <a:spcPct val="0"/>
              </a:spcBef>
              <a:buFont typeface="Wingdings" panose="05000000000000000000" pitchFamily="2" charset="2"/>
              <a:buNone/>
              <a:defRPr sz="4800" b="1" i="1" kern="1200" spc="-50" baseline="0">
                <a:solidFill>
                  <a:schemeClr val="tx1"/>
                </a:solidFill>
                <a:latin typeface="Times New Roman" panose="02020603050405020304" pitchFamily="18" charset="0"/>
                <a:ea typeface="+mj-ea"/>
                <a:cs typeface="Times New Roman" panose="02020603050405020304" pitchFamily="18" charset="0"/>
              </a:defRPr>
            </a:lvl1pPr>
          </a:lstStyle>
          <a:p>
            <a:pPr algn="ctr"/>
            <a:r>
              <a:rPr lang="en-US" altLang="zh-TW" sz="2800" i="0" dirty="0" smtClean="0">
                <a:latin typeface="+mj-lt"/>
                <a:ea typeface="標楷體" panose="03000509000000000000" pitchFamily="65" charset="-120"/>
              </a:rPr>
              <a:t>Modern economic-scale wind turbines</a:t>
            </a:r>
            <a:endParaRPr lang="zh-TW" altLang="en-US" sz="2800" i="0" dirty="0">
              <a:latin typeface="+mj-lt"/>
              <a:ea typeface="標楷體" panose="03000509000000000000" pitchFamily="65" charset="-120"/>
            </a:endParaRPr>
          </a:p>
        </p:txBody>
      </p:sp>
      <p:sp>
        <p:nvSpPr>
          <p:cNvPr id="2" name="矩形 1"/>
          <p:cNvSpPr/>
          <p:nvPr/>
        </p:nvSpPr>
        <p:spPr>
          <a:xfrm>
            <a:off x="307842" y="5936068"/>
            <a:ext cx="3688094" cy="523220"/>
          </a:xfrm>
          <a:prstGeom prst="rect">
            <a:avLst/>
          </a:prstGeom>
        </p:spPr>
        <p:txBody>
          <a:bodyPr wrap="square">
            <a:spAutoFit/>
          </a:bodyPr>
          <a:lstStyle/>
          <a:p>
            <a:pPr algn="ctr"/>
            <a:r>
              <a:rPr lang="en-US" altLang="zh-TW" sz="1400" dirty="0" smtClean="0">
                <a:ea typeface="標楷體" panose="03000509000000000000" pitchFamily="65" charset="-120"/>
              </a:rPr>
              <a:t>Comparison between Siemens 4 MW and 7 MW wind turbines</a:t>
            </a:r>
            <a:endParaRPr lang="en-US" altLang="zh-TW" sz="600" dirty="0" smtClean="0">
              <a:ea typeface="標楷體" panose="03000509000000000000" pitchFamily="65" charset="-120"/>
            </a:endParaRPr>
          </a:p>
        </p:txBody>
      </p:sp>
      <p:sp>
        <p:nvSpPr>
          <p:cNvPr id="5" name="矩形 4"/>
          <p:cNvSpPr/>
          <p:nvPr/>
        </p:nvSpPr>
        <p:spPr>
          <a:xfrm>
            <a:off x="395536" y="2135758"/>
            <a:ext cx="3509872" cy="1077218"/>
          </a:xfrm>
          <a:prstGeom prst="rect">
            <a:avLst/>
          </a:prstGeom>
        </p:spPr>
        <p:txBody>
          <a:bodyPr wrap="none">
            <a:spAutoFit/>
          </a:bodyPr>
          <a:lstStyle/>
          <a:p>
            <a:r>
              <a:rPr lang="en-US" altLang="zh-TW" sz="1600" dirty="0" smtClean="0">
                <a:ea typeface="標楷體" panose="03000509000000000000" pitchFamily="65" charset="-120"/>
              </a:rPr>
              <a:t>Important parameters of wind turbines:</a:t>
            </a:r>
          </a:p>
          <a:p>
            <a:pPr marL="285750" indent="-285750">
              <a:buFont typeface="Arial" panose="020B0604020202020204" pitchFamily="34" charset="0"/>
              <a:buChar char="•"/>
            </a:pPr>
            <a:r>
              <a:rPr lang="en-US" altLang="zh-TW" sz="1600" dirty="0" smtClean="0">
                <a:ea typeface="標楷體" panose="03000509000000000000" pitchFamily="65" charset="-120"/>
              </a:rPr>
              <a:t>Tip Speed Ratio (TSR)</a:t>
            </a:r>
          </a:p>
          <a:p>
            <a:pPr marL="285750" indent="-285750">
              <a:buFont typeface="Arial" panose="020B0604020202020204" pitchFamily="34" charset="0"/>
              <a:buChar char="•"/>
            </a:pPr>
            <a:r>
              <a:rPr lang="en-US" altLang="zh-TW" sz="1600" dirty="0" smtClean="0">
                <a:ea typeface="標楷體" panose="03000509000000000000" pitchFamily="65" charset="-120"/>
              </a:rPr>
              <a:t>Power Curve</a:t>
            </a:r>
          </a:p>
          <a:p>
            <a:pPr marL="285750" indent="-285750">
              <a:buFont typeface="Arial" panose="020B0604020202020204" pitchFamily="34" charset="0"/>
              <a:buChar char="•"/>
            </a:pPr>
            <a:r>
              <a:rPr lang="en-US" altLang="zh-TW" sz="1600" dirty="0" smtClean="0">
                <a:ea typeface="標楷體" panose="03000509000000000000" pitchFamily="65" charset="-120"/>
              </a:rPr>
              <a:t>Thrust Coefficient</a:t>
            </a:r>
            <a:endParaRPr lang="zh-TW" altLang="en-US" sz="1600" dirty="0"/>
          </a:p>
        </p:txBody>
      </p:sp>
      <p:grpSp>
        <p:nvGrpSpPr>
          <p:cNvPr id="11" name="群組 10"/>
          <p:cNvGrpSpPr/>
          <p:nvPr/>
        </p:nvGrpSpPr>
        <p:grpSpPr>
          <a:xfrm>
            <a:off x="4536712" y="2133728"/>
            <a:ext cx="4244206" cy="3527520"/>
            <a:chOff x="4536712" y="1990581"/>
            <a:chExt cx="4244206" cy="3527520"/>
          </a:xfrm>
        </p:grpSpPr>
        <p:pic>
          <p:nvPicPr>
            <p:cNvPr id="15" name="Picture 4" descr="http://s3.amazonaws.com/magoo/ABAAAgSjIAI-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6712" y="2348881"/>
              <a:ext cx="4185141" cy="3169220"/>
            </a:xfrm>
            <a:prstGeom prst="rect">
              <a:avLst/>
            </a:prstGeom>
            <a:noFill/>
            <a:extLst>
              <a:ext uri="{909E8E84-426E-40DD-AFC4-6F175D3DCCD1}">
                <a14:hiddenFill xmlns:a14="http://schemas.microsoft.com/office/drawing/2010/main">
                  <a:solidFill>
                    <a:srgbClr val="FFFFFF"/>
                  </a:solidFill>
                </a14:hiddenFill>
              </a:ext>
            </a:extLst>
          </p:spPr>
        </p:pic>
        <p:sp>
          <p:nvSpPr>
            <p:cNvPr id="16" name="橢圓 15"/>
            <p:cNvSpPr/>
            <p:nvPr/>
          </p:nvSpPr>
          <p:spPr>
            <a:xfrm>
              <a:off x="5228939" y="2846371"/>
              <a:ext cx="3551979" cy="173475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5701963" y="4293096"/>
              <a:ext cx="2958466" cy="830997"/>
            </a:xfrm>
            <a:prstGeom prst="rect">
              <a:avLst/>
            </a:prstGeom>
          </p:spPr>
          <p:txBody>
            <a:bodyPr wrap="square">
              <a:spAutoFit/>
            </a:bodyPr>
            <a:lstStyle/>
            <a:p>
              <a:pPr algn="ctr"/>
              <a:endParaRPr lang="en-US" altLang="zh-TW" sz="1600" dirty="0">
                <a:solidFill>
                  <a:srgbClr val="FF0000"/>
                </a:solidFill>
                <a:ea typeface="標楷體" panose="03000509000000000000" pitchFamily="65" charset="-120"/>
              </a:endParaRPr>
            </a:p>
            <a:p>
              <a:pPr algn="ctr"/>
              <a:r>
                <a:rPr lang="en-US" altLang="zh-TW" sz="1600" dirty="0" smtClean="0">
                  <a:solidFill>
                    <a:srgbClr val="FF0000"/>
                  </a:solidFill>
                  <a:ea typeface="標楷體" panose="03000509000000000000" pitchFamily="65" charset="-120"/>
                </a:rPr>
                <a:t>Wind turbines with economic potentials</a:t>
              </a:r>
            </a:p>
          </p:txBody>
        </p:sp>
        <p:sp>
          <p:nvSpPr>
            <p:cNvPr id="4" name="文字方塊 3"/>
            <p:cNvSpPr txBox="1"/>
            <p:nvPr/>
          </p:nvSpPr>
          <p:spPr>
            <a:xfrm>
              <a:off x="4864349" y="1990581"/>
              <a:ext cx="3781933" cy="646331"/>
            </a:xfrm>
            <a:prstGeom prst="rect">
              <a:avLst/>
            </a:prstGeom>
            <a:noFill/>
          </p:spPr>
          <p:txBody>
            <a:bodyPr wrap="none" rtlCol="0">
              <a:spAutoFit/>
            </a:bodyPr>
            <a:lstStyle/>
            <a:p>
              <a:r>
                <a:rPr lang="en-US" altLang="zh-TW" dirty="0">
                  <a:ea typeface="標楷體" panose="03000509000000000000" pitchFamily="65" charset="-120"/>
                </a:rPr>
                <a:t>Power </a:t>
              </a:r>
              <a:r>
                <a:rPr lang="en-US" altLang="zh-TW" dirty="0" smtClean="0">
                  <a:ea typeface="標楷體" panose="03000509000000000000" pitchFamily="65" charset="-120"/>
                </a:rPr>
                <a:t>curves </a:t>
              </a:r>
              <a:r>
                <a:rPr lang="en-US" altLang="zh-TW" dirty="0">
                  <a:ea typeface="標楷體" panose="03000509000000000000" pitchFamily="65" charset="-120"/>
                </a:rPr>
                <a:t>of various </a:t>
              </a:r>
              <a:r>
                <a:rPr lang="en-US" altLang="zh-TW" dirty="0" smtClean="0">
                  <a:ea typeface="標楷體" panose="03000509000000000000" pitchFamily="65" charset="-120"/>
                </a:rPr>
                <a:t>wind turbines</a:t>
              </a:r>
              <a:endParaRPr lang="zh-TW" altLang="en-US" dirty="0">
                <a:ea typeface="標楷體" panose="03000509000000000000" pitchFamily="65" charset="-120"/>
              </a:endParaRPr>
            </a:p>
            <a:p>
              <a:endParaRPr lang="zh-TW" altLang="en-US" dirty="0"/>
            </a:p>
          </p:txBody>
        </p:sp>
      </p:grpSp>
    </p:spTree>
    <p:extLst>
      <p:ext uri="{BB962C8B-B14F-4D97-AF65-F5344CB8AC3E}">
        <p14:creationId xmlns:p14="http://schemas.microsoft.com/office/powerpoint/2010/main" val="20637721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內容版面配置區 2"/>
          <p:cNvSpPr txBox="1">
            <a:spLocks/>
          </p:cNvSpPr>
          <p:nvPr/>
        </p:nvSpPr>
        <p:spPr>
          <a:xfrm>
            <a:off x="107505" y="1196752"/>
            <a:ext cx="8928992" cy="4261152"/>
          </a:xfrm>
          <a:prstGeom prst="rect">
            <a:avLst/>
          </a:prstGeom>
        </p:spPr>
        <p:txBody>
          <a:bodyPr>
            <a:normAutofit/>
          </a:bodyPr>
          <a:lstStyle>
            <a:lvl1pPr marL="457200" indent="-457200" algn="l" defTabSz="914400" rtl="0" eaLnBrk="1" latinLnBrk="0" hangingPunct="1">
              <a:lnSpc>
                <a:spcPct val="90000"/>
              </a:lnSpc>
              <a:spcBef>
                <a:spcPts val="1200"/>
              </a:spcBef>
              <a:spcAft>
                <a:spcPts val="200"/>
              </a:spcAft>
              <a:buClrTx/>
              <a:buSzPct val="100000"/>
              <a:buFont typeface="Wingdings" panose="05000000000000000000" pitchFamily="2" charset="2"/>
              <a:buChar char="Ø"/>
              <a:defRPr sz="3600" kern="1200">
                <a:solidFill>
                  <a:schemeClr val="tx1"/>
                </a:solidFill>
                <a:latin typeface="Times New Roman" panose="02020603050405020304" pitchFamily="18" charset="0"/>
                <a:ea typeface="+mn-ea"/>
                <a:cs typeface="Times New Roman" panose="02020603050405020304" pitchFamily="18" charset="0"/>
              </a:defRPr>
            </a:lvl1pPr>
            <a:lvl2pPr marL="384048" indent="-182880" algn="l" defTabSz="914400" rtl="0" eaLnBrk="1" latinLnBrk="0" hangingPunct="1">
              <a:lnSpc>
                <a:spcPct val="90000"/>
              </a:lnSpc>
              <a:spcBef>
                <a:spcPts val="200"/>
              </a:spcBef>
              <a:spcAft>
                <a:spcPts val="400"/>
              </a:spcAft>
              <a:buClrTx/>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
            </a:pPr>
            <a:r>
              <a:rPr lang="en-US" altLang="zh-TW" sz="1800" dirty="0" smtClean="0">
                <a:solidFill>
                  <a:srgbClr val="0000CC"/>
                </a:solidFill>
                <a:latin typeface="+mn-lt"/>
              </a:rPr>
              <a:t>Fastest growing industry. </a:t>
            </a:r>
            <a:r>
              <a:rPr lang="en-US" altLang="zh-TW" sz="1800" dirty="0" smtClean="0">
                <a:latin typeface="+mn-lt"/>
              </a:rPr>
              <a:t>About </a:t>
            </a:r>
            <a:r>
              <a:rPr lang="en-US" altLang="zh-TW" sz="1800" dirty="0" smtClean="0">
                <a:solidFill>
                  <a:srgbClr val="0000CC"/>
                </a:solidFill>
                <a:latin typeface="+mn-lt"/>
              </a:rPr>
              <a:t>3 GW </a:t>
            </a:r>
            <a:r>
              <a:rPr lang="en-US" altLang="zh-TW" sz="1800" dirty="0" smtClean="0">
                <a:latin typeface="+mn-lt"/>
              </a:rPr>
              <a:t>of new offshore wind power was connected in 2015 in Europe, a </a:t>
            </a:r>
            <a:r>
              <a:rPr lang="en-US" altLang="zh-TW" sz="1800" dirty="0" smtClean="0">
                <a:solidFill>
                  <a:srgbClr val="0000CC"/>
                </a:solidFill>
                <a:latin typeface="+mn-lt"/>
              </a:rPr>
              <a:t>108.3% </a:t>
            </a:r>
            <a:r>
              <a:rPr lang="en-US" altLang="zh-TW" sz="1800" dirty="0" smtClean="0">
                <a:latin typeface="+mn-lt"/>
              </a:rPr>
              <a:t>increase over 2014.  (In comparison: The 3rd  Nuclear </a:t>
            </a:r>
            <a:r>
              <a:rPr lang="en-US" altLang="zh-TW" sz="1800" dirty="0">
                <a:latin typeface="+mn-lt"/>
              </a:rPr>
              <a:t>P</a:t>
            </a:r>
            <a:r>
              <a:rPr lang="en-US" altLang="zh-TW" sz="1800" dirty="0" smtClean="0">
                <a:latin typeface="+mn-lt"/>
              </a:rPr>
              <a:t>ower Plant</a:t>
            </a:r>
            <a:r>
              <a:rPr lang="en-US" altLang="zh-TW" sz="1800" dirty="0">
                <a:latin typeface="+mn-lt"/>
              </a:rPr>
              <a:t> </a:t>
            </a:r>
            <a:r>
              <a:rPr lang="en-US" altLang="zh-TW" sz="1800" dirty="0" smtClean="0">
                <a:latin typeface="+mn-lt"/>
              </a:rPr>
              <a:t>in Taiwan: 1.7 GW; </a:t>
            </a:r>
            <a:r>
              <a:rPr lang="en-US" altLang="zh-TW" sz="1800" dirty="0" smtClean="0">
                <a:solidFill>
                  <a:srgbClr val="FF0000"/>
                </a:solidFill>
                <a:latin typeface="+mn-lt"/>
              </a:rPr>
              <a:t>Tai-Chung Thermal Power Plant: 8 GW</a:t>
            </a:r>
            <a:r>
              <a:rPr lang="en-US" altLang="zh-TW" sz="1800" dirty="0" smtClean="0">
                <a:latin typeface="+mn-lt"/>
              </a:rPr>
              <a:t>)</a:t>
            </a:r>
          </a:p>
          <a:p>
            <a:pPr>
              <a:buFont typeface="Wingdings" panose="05000000000000000000" pitchFamily="2" charset="2"/>
              <a:buChar char="§"/>
            </a:pPr>
            <a:r>
              <a:rPr lang="en-US" altLang="zh-TW" sz="1800" dirty="0" smtClean="0">
                <a:latin typeface="+mn-lt"/>
              </a:rPr>
              <a:t>Denmark constructed the first offshore windfarm (</a:t>
            </a:r>
            <a:r>
              <a:rPr lang="en-US" altLang="zh-TW" sz="1800" dirty="0" err="1" smtClean="0">
                <a:latin typeface="+mn-lt"/>
              </a:rPr>
              <a:t>Vindeby</a:t>
            </a:r>
            <a:r>
              <a:rPr lang="en-US" altLang="zh-TW" sz="1800" dirty="0" smtClean="0">
                <a:latin typeface="+mn-lt"/>
              </a:rPr>
              <a:t>, 4.95 MW) in 1991. That capacity can now be achieved by a single modern wind turbine. </a:t>
            </a:r>
          </a:p>
          <a:p>
            <a:pPr>
              <a:buFont typeface="Wingdings" panose="05000000000000000000" pitchFamily="2" charset="2"/>
              <a:buChar char="§"/>
            </a:pPr>
            <a:r>
              <a:rPr lang="en-US" altLang="zh-TW" sz="1800" dirty="0" smtClean="0">
                <a:latin typeface="+mn-lt"/>
              </a:rPr>
              <a:t>(Below) </a:t>
            </a:r>
            <a:r>
              <a:rPr lang="en-US" altLang="zh-TW" sz="1800" dirty="0" err="1" smtClean="0">
                <a:latin typeface="+mn-lt"/>
              </a:rPr>
              <a:t>Gemeni</a:t>
            </a:r>
            <a:r>
              <a:rPr lang="en-US" altLang="zh-TW" sz="1800" dirty="0" smtClean="0">
                <a:latin typeface="+mn-lt"/>
              </a:rPr>
              <a:t> wind farm, the Netherlands (starting to operate in 2017), is the world’s largest off-shore wind farm. Its capacity is 0.6 GW, about 1% of the average power consumption in Taiwan.</a:t>
            </a:r>
          </a:p>
          <a:p>
            <a:pPr>
              <a:buFont typeface="Wingdings" panose="05000000000000000000" pitchFamily="2" charset="2"/>
              <a:buChar char="§"/>
            </a:pPr>
            <a:endParaRPr lang="en-US" altLang="zh-TW" sz="2000" dirty="0" smtClean="0"/>
          </a:p>
        </p:txBody>
      </p:sp>
      <p:pic>
        <p:nvPicPr>
          <p:cNvPr id="17" name="圖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346" y="4106321"/>
            <a:ext cx="2274422" cy="2017113"/>
          </a:xfrm>
          <a:prstGeom prst="rect">
            <a:avLst/>
          </a:prstGeom>
        </p:spPr>
      </p:pic>
      <p:pic>
        <p:nvPicPr>
          <p:cNvPr id="14" name="Picture 2" descr="Offshore-Installationsschiff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4106320"/>
            <a:ext cx="4139952" cy="2065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1"/>
          <p:cNvPicPr>
            <a:picLocks noChangeAspect="1"/>
          </p:cNvPicPr>
          <p:nvPr/>
        </p:nvPicPr>
        <p:blipFill rotWithShape="1">
          <a:blip r:embed="rId4">
            <a:extLst>
              <a:ext uri="{28A0092B-C50C-407E-A947-70E740481C1C}">
                <a14:useLocalDpi xmlns:a14="http://schemas.microsoft.com/office/drawing/2010/main" val="0"/>
              </a:ext>
            </a:extLst>
          </a:blip>
          <a:srcRect l="11510" t="2" r="2518" b="-140"/>
          <a:stretch/>
        </p:blipFill>
        <p:spPr>
          <a:xfrm>
            <a:off x="2606086" y="4106320"/>
            <a:ext cx="2037922" cy="2033495"/>
          </a:xfrm>
          <a:prstGeom prst="rect">
            <a:avLst/>
          </a:prstGeom>
        </p:spPr>
      </p:pic>
      <p:sp>
        <p:nvSpPr>
          <p:cNvPr id="2" name="標題 1"/>
          <p:cNvSpPr>
            <a:spLocks noGrp="1"/>
          </p:cNvSpPr>
          <p:nvPr>
            <p:ph type="ctrTitle" idx="4294967295"/>
          </p:nvPr>
        </p:nvSpPr>
        <p:spPr>
          <a:xfrm>
            <a:off x="539552" y="-27384"/>
            <a:ext cx="7992888" cy="1101725"/>
          </a:xfrm>
          <a:solidFill>
            <a:srgbClr val="232C12"/>
          </a:solidFill>
        </p:spPr>
        <p:txBody>
          <a:bodyPr>
            <a:noAutofit/>
          </a:bodyPr>
          <a:lstStyle/>
          <a:p>
            <a:pPr algn="ctr"/>
            <a:r>
              <a:rPr lang="en-US" altLang="zh-TW" sz="2800" dirty="0" smtClean="0">
                <a:solidFill>
                  <a:srgbClr val="FFFF00"/>
                </a:solidFill>
                <a:ea typeface="標楷體" panose="03000509000000000000" pitchFamily="65" charset="-120"/>
              </a:rPr>
              <a:t>Wind turbines go offshore: large area + uniform and faster wind profile +</a:t>
            </a:r>
            <a:r>
              <a:rPr lang="zh-TW" altLang="en-US" sz="2800" dirty="0">
                <a:solidFill>
                  <a:srgbClr val="FFFF00"/>
                </a:solidFill>
                <a:ea typeface="標楷體" panose="03000509000000000000" pitchFamily="65" charset="-120"/>
              </a:rPr>
              <a:t> </a:t>
            </a:r>
            <a:r>
              <a:rPr lang="en-US" altLang="zh-TW" sz="2800" dirty="0" smtClean="0">
                <a:solidFill>
                  <a:srgbClr val="FFFF00"/>
                </a:solidFill>
                <a:ea typeface="標楷體" panose="03000509000000000000" pitchFamily="65" charset="-120"/>
              </a:rPr>
              <a:t>low turbulent intensity</a:t>
            </a:r>
            <a:endParaRPr lang="zh-TW" altLang="en-US" sz="2800" i="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副標題 2"/>
          <p:cNvSpPr>
            <a:spLocks noGrp="1"/>
          </p:cNvSpPr>
          <p:nvPr>
            <p:ph type="subTitle" idx="4294967295"/>
          </p:nvPr>
        </p:nvSpPr>
        <p:spPr>
          <a:xfrm>
            <a:off x="1600200" y="4017744"/>
            <a:ext cx="7543800" cy="1143000"/>
          </a:xfrm>
        </p:spPr>
        <p:txBody>
          <a:bodyPr>
            <a:normAutofit/>
          </a:bodyPr>
          <a:lstStyle/>
          <a:p>
            <a:endParaRPr lang="en-US" altLang="zh-TW" sz="100" b="1" i="1" dirty="0">
              <a:ln>
                <a:solidFill>
                  <a:schemeClr val="tx1"/>
                </a:solidFill>
              </a:ln>
              <a:solidFill>
                <a:srgbClr val="002060"/>
              </a:solidFill>
              <a:latin typeface="Palatino Linotype" panose="02040502050505030304" pitchFamily="18" charset="0"/>
            </a:endParaRPr>
          </a:p>
          <a:p>
            <a:endParaRPr lang="zh-TW" altLang="en-US" dirty="0"/>
          </a:p>
        </p:txBody>
      </p:sp>
      <p:sp>
        <p:nvSpPr>
          <p:cNvPr id="5" name="Sous-titre 2"/>
          <p:cNvSpPr txBox="1">
            <a:spLocks/>
          </p:cNvSpPr>
          <p:nvPr/>
        </p:nvSpPr>
        <p:spPr>
          <a:xfrm>
            <a:off x="2328686" y="4303891"/>
            <a:ext cx="4536504" cy="131445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endParaRPr lang="en-US" altLang="zh-TW" sz="100" b="1" i="1" dirty="0">
              <a:ln>
                <a:solidFill>
                  <a:schemeClr val="tx1"/>
                </a:solidFill>
              </a:ln>
              <a:solidFill>
                <a:srgbClr val="002060"/>
              </a:solidFill>
              <a:latin typeface="Palatino Linotype" panose="02040502050505030304" pitchFamily="18" charset="0"/>
            </a:endParaRPr>
          </a:p>
        </p:txBody>
      </p:sp>
    </p:spTree>
    <p:extLst>
      <p:ext uri="{BB962C8B-B14F-4D97-AF65-F5344CB8AC3E}">
        <p14:creationId xmlns:p14="http://schemas.microsoft.com/office/powerpoint/2010/main" val="31892125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5070" y="1935324"/>
            <a:ext cx="4663000" cy="2768288"/>
          </a:xfrm>
          <a:prstGeom prst="rect">
            <a:avLst/>
          </a:prstGeom>
        </p:spPr>
      </p:pic>
      <p:sp>
        <p:nvSpPr>
          <p:cNvPr id="10" name="標題 1"/>
          <p:cNvSpPr txBox="1">
            <a:spLocks/>
          </p:cNvSpPr>
          <p:nvPr/>
        </p:nvSpPr>
        <p:spPr>
          <a:xfrm>
            <a:off x="467544" y="-27384"/>
            <a:ext cx="8424936" cy="1152128"/>
          </a:xfrm>
          <a:prstGeom prst="rect">
            <a:avLst/>
          </a:prstGeom>
          <a:solidFill>
            <a:srgbClr val="232C12"/>
          </a:solidFill>
        </p:spPr>
        <p:txBody>
          <a:bodyPr vert="horz" lIns="91440" tIns="45720" rIns="91440" bIns="45720" rtlCol="0" anchor="b">
            <a:noAutofit/>
          </a:bodyPr>
          <a:lstStyle>
            <a:lvl1pPr marL="0" indent="0" algn="l" defTabSz="914400" rtl="0" eaLnBrk="1" latinLnBrk="0" hangingPunct="1">
              <a:lnSpc>
                <a:spcPct val="85000"/>
              </a:lnSpc>
              <a:spcBef>
                <a:spcPct val="0"/>
              </a:spcBef>
              <a:buFont typeface="Wingdings" panose="05000000000000000000" pitchFamily="2" charset="2"/>
              <a:buNone/>
              <a:defRPr sz="4800" b="1" i="1" kern="1200" spc="-50" baseline="0">
                <a:solidFill>
                  <a:schemeClr val="tx1"/>
                </a:solidFill>
                <a:latin typeface="Times New Roman" panose="02020603050405020304" pitchFamily="18" charset="0"/>
                <a:ea typeface="+mj-ea"/>
                <a:cs typeface="Times New Roman" panose="02020603050405020304" pitchFamily="18" charset="0"/>
              </a:defRPr>
            </a:lvl1pPr>
          </a:lstStyle>
          <a:p>
            <a:pPr algn="ctr"/>
            <a:r>
              <a:rPr lang="en-US" altLang="zh-TW" sz="2800" b="0" i="0" dirty="0" smtClean="0">
                <a:solidFill>
                  <a:srgbClr val="FFFF00"/>
                </a:solidFill>
                <a:latin typeface="+mj-lt"/>
                <a:ea typeface="標楷體" panose="03000509000000000000" pitchFamily="65" charset="-120"/>
              </a:rPr>
              <a:t>Taiwan Strait is one of the best wind energy sites:</a:t>
            </a:r>
          </a:p>
          <a:p>
            <a:pPr algn="ctr"/>
            <a:r>
              <a:rPr lang="en-US" altLang="zh-TW" sz="2800" b="0" i="0" dirty="0" smtClean="0">
                <a:solidFill>
                  <a:srgbClr val="FFFF00"/>
                </a:solidFill>
                <a:latin typeface="+mj-lt"/>
                <a:ea typeface="標楷體" panose="03000509000000000000" pitchFamily="65" charset="-120"/>
              </a:rPr>
              <a:t>Winter monsoon season +  Topographic </a:t>
            </a:r>
            <a:r>
              <a:rPr lang="en-US" altLang="zh-TW" sz="2800" i="0" dirty="0" smtClean="0">
                <a:latin typeface="+mj-lt"/>
                <a:ea typeface="標楷體" panose="03000509000000000000" pitchFamily="65" charset="-120"/>
              </a:rPr>
              <a:t>effect </a:t>
            </a:r>
          </a:p>
        </p:txBody>
      </p:sp>
      <p:pic>
        <p:nvPicPr>
          <p:cNvPr id="5" name="圖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186" y="1412776"/>
            <a:ext cx="4260432" cy="5184576"/>
          </a:xfrm>
          <a:prstGeom prst="rect">
            <a:avLst/>
          </a:prstGeom>
        </p:spPr>
      </p:pic>
      <p:sp>
        <p:nvSpPr>
          <p:cNvPr id="6" name="矩形 5"/>
          <p:cNvSpPr/>
          <p:nvPr/>
        </p:nvSpPr>
        <p:spPr>
          <a:xfrm>
            <a:off x="4499992" y="4653136"/>
            <a:ext cx="4528078" cy="830997"/>
          </a:xfrm>
          <a:prstGeom prst="rect">
            <a:avLst/>
          </a:prstGeom>
        </p:spPr>
        <p:txBody>
          <a:bodyPr wrap="square">
            <a:spAutoFit/>
          </a:bodyPr>
          <a:lstStyle/>
          <a:p>
            <a:r>
              <a:rPr lang="en-US" altLang="zh-TW" sz="1600" dirty="0" smtClean="0"/>
              <a:t>(Above)</a:t>
            </a:r>
            <a:r>
              <a:rPr lang="zh-TW" altLang="en-US" sz="1600" dirty="0" smtClean="0"/>
              <a:t> </a:t>
            </a:r>
            <a:r>
              <a:rPr lang="en-US" altLang="zh-TW" sz="1600" dirty="0" smtClean="0"/>
              <a:t>Real time wind speed map, Wind Atlas,  accessed on 2017/01/12.  Light green indicates wind speed about</a:t>
            </a:r>
            <a:r>
              <a:rPr lang="zh-TW" altLang="en-US" sz="1600" dirty="0" smtClean="0"/>
              <a:t> </a:t>
            </a:r>
            <a:r>
              <a:rPr lang="en-US" altLang="zh-TW" sz="1600" dirty="0" smtClean="0">
                <a:solidFill>
                  <a:srgbClr val="0000CC"/>
                </a:solidFill>
              </a:rPr>
              <a:t>8-9 m/sec.</a:t>
            </a:r>
            <a:endParaRPr lang="zh-TW" altLang="en-US" sz="1600" dirty="0">
              <a:solidFill>
                <a:srgbClr val="0000CC"/>
              </a:solidFill>
            </a:endParaRPr>
          </a:p>
        </p:txBody>
      </p:sp>
      <p:sp>
        <p:nvSpPr>
          <p:cNvPr id="9" name="矩形 8"/>
          <p:cNvSpPr/>
          <p:nvPr/>
        </p:nvSpPr>
        <p:spPr>
          <a:xfrm>
            <a:off x="4499992" y="5816297"/>
            <a:ext cx="4572001" cy="584775"/>
          </a:xfrm>
          <a:prstGeom prst="rect">
            <a:avLst/>
          </a:prstGeom>
        </p:spPr>
        <p:txBody>
          <a:bodyPr wrap="square">
            <a:spAutoFit/>
          </a:bodyPr>
          <a:lstStyle/>
          <a:p>
            <a:r>
              <a:rPr lang="en-US" altLang="zh-TW" sz="1600" dirty="0" smtClean="0"/>
              <a:t>(Left) 1988-1994 Wind energy density map of Taiwan Strait, National Renewable Energy Laboratory Report</a:t>
            </a:r>
            <a:endParaRPr lang="zh-TW" altLang="en-US" sz="1600" dirty="0"/>
          </a:p>
        </p:txBody>
      </p:sp>
      <p:sp>
        <p:nvSpPr>
          <p:cNvPr id="7" name="文字方塊 6"/>
          <p:cNvSpPr txBox="1"/>
          <p:nvPr/>
        </p:nvSpPr>
        <p:spPr>
          <a:xfrm>
            <a:off x="5580112" y="1153179"/>
            <a:ext cx="2749214" cy="1200329"/>
          </a:xfrm>
          <a:prstGeom prst="rect">
            <a:avLst/>
          </a:prstGeom>
          <a:noFill/>
        </p:spPr>
        <p:txBody>
          <a:bodyPr wrap="none" rtlCol="0">
            <a:spAutoFit/>
          </a:bodyPr>
          <a:lstStyle/>
          <a:p>
            <a:pPr algn="ctr"/>
            <a:endParaRPr lang="en-US" altLang="zh-TW" dirty="0">
              <a:ea typeface="標楷體" panose="03000509000000000000" pitchFamily="65" charset="-120"/>
            </a:endParaRPr>
          </a:p>
          <a:p>
            <a:pPr algn="ctr"/>
            <a:r>
              <a:rPr lang="en-US" altLang="zh-TW" dirty="0">
                <a:ea typeface="標楷體" panose="03000509000000000000" pitchFamily="65" charset="-120"/>
              </a:rPr>
              <a:t>Mountains </a:t>
            </a:r>
            <a:r>
              <a:rPr lang="en-US" altLang="zh-TW" dirty="0" smtClean="0">
                <a:ea typeface="標楷體" panose="03000509000000000000" pitchFamily="65" charset="-120"/>
              </a:rPr>
              <a:t>provides a </a:t>
            </a:r>
          </a:p>
          <a:p>
            <a:pPr algn="ctr"/>
            <a:r>
              <a:rPr lang="en-US" altLang="zh-TW" dirty="0" smtClean="0">
                <a:ea typeface="標楷體" panose="03000509000000000000" pitchFamily="65" charset="-120"/>
              </a:rPr>
              <a:t>wind-tunnel rectifier effect</a:t>
            </a:r>
            <a:endParaRPr lang="zh-TW" altLang="en-US" sz="1400" dirty="0" smtClean="0">
              <a:ea typeface="標楷體" panose="03000509000000000000" pitchFamily="65" charset="-120"/>
            </a:endParaRPr>
          </a:p>
          <a:p>
            <a:pPr algn="ctr"/>
            <a:endParaRPr lang="zh-TW" altLang="en-US" dirty="0"/>
          </a:p>
        </p:txBody>
      </p:sp>
      <p:grpSp>
        <p:nvGrpSpPr>
          <p:cNvPr id="12" name="群組 11"/>
          <p:cNvGrpSpPr/>
          <p:nvPr/>
        </p:nvGrpSpPr>
        <p:grpSpPr>
          <a:xfrm>
            <a:off x="2555776" y="149453"/>
            <a:ext cx="4032448" cy="6447899"/>
            <a:chOff x="2627784" y="260648"/>
            <a:chExt cx="4032448" cy="6447899"/>
          </a:xfrm>
        </p:grpSpPr>
        <p:pic>
          <p:nvPicPr>
            <p:cNvPr id="2" name="圖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7784" y="260648"/>
              <a:ext cx="4032448" cy="6447899"/>
            </a:xfrm>
            <a:prstGeom prst="rect">
              <a:avLst/>
            </a:prstGeom>
          </p:spPr>
        </p:pic>
        <p:sp>
          <p:nvSpPr>
            <p:cNvPr id="11" name="文字方塊 10"/>
            <p:cNvSpPr txBox="1"/>
            <p:nvPr/>
          </p:nvSpPr>
          <p:spPr>
            <a:xfrm>
              <a:off x="3372460" y="3100898"/>
              <a:ext cx="2423676" cy="400110"/>
            </a:xfrm>
            <a:prstGeom prst="rect">
              <a:avLst/>
            </a:prstGeom>
            <a:noFill/>
          </p:spPr>
          <p:txBody>
            <a:bodyPr wrap="none" rtlCol="0">
              <a:spAutoFit/>
            </a:bodyPr>
            <a:lstStyle/>
            <a:p>
              <a:pPr algn="ctr"/>
              <a:r>
                <a:rPr lang="en-US" altLang="zh-TW" sz="2000" dirty="0" smtClean="0">
                  <a:solidFill>
                    <a:srgbClr val="FF0000"/>
                  </a:solidFill>
                  <a:ea typeface="標楷體" panose="03000509000000000000" pitchFamily="65" charset="-120"/>
                </a:rPr>
                <a:t>Statistics in Oct. 2016</a:t>
              </a:r>
            </a:p>
          </p:txBody>
        </p:sp>
      </p:grpSp>
    </p:spTree>
    <p:extLst>
      <p:ext uri="{BB962C8B-B14F-4D97-AF65-F5344CB8AC3E}">
        <p14:creationId xmlns:p14="http://schemas.microsoft.com/office/powerpoint/2010/main" val="164340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標題 1"/>
          <p:cNvSpPr txBox="1">
            <a:spLocks/>
          </p:cNvSpPr>
          <p:nvPr/>
        </p:nvSpPr>
        <p:spPr>
          <a:xfrm>
            <a:off x="251520" y="743099"/>
            <a:ext cx="8640960" cy="1101725"/>
          </a:xfrm>
          <a:prstGeom prst="rect">
            <a:avLst/>
          </a:prstGeom>
        </p:spPr>
        <p:txBody>
          <a:bodyPr vert="horz" lIns="91440" tIns="45720" rIns="91440" bIns="45720" rtlCol="0" anchor="b">
            <a:noAutofit/>
          </a:bodyPr>
          <a:lstStyle>
            <a:lvl1pPr marL="0" indent="0" algn="l" defTabSz="914400" rtl="0" eaLnBrk="1" latinLnBrk="0" hangingPunct="1">
              <a:lnSpc>
                <a:spcPct val="85000"/>
              </a:lnSpc>
              <a:spcBef>
                <a:spcPct val="0"/>
              </a:spcBef>
              <a:buFont typeface="Wingdings" panose="05000000000000000000" pitchFamily="2" charset="2"/>
              <a:buNone/>
              <a:defRPr sz="4800" b="1" i="1" kern="1200" spc="-50" baseline="0">
                <a:solidFill>
                  <a:schemeClr val="tx1"/>
                </a:solidFill>
                <a:latin typeface="Times New Roman" panose="02020603050405020304" pitchFamily="18" charset="0"/>
                <a:ea typeface="+mj-ea"/>
                <a:cs typeface="Times New Roman" panose="02020603050405020304" pitchFamily="18" charset="0"/>
              </a:defRPr>
            </a:lvl1pPr>
          </a:lstStyle>
          <a:p>
            <a:pPr algn="ctr"/>
            <a:r>
              <a:rPr lang="en-US" altLang="zh-TW" sz="2000" b="0" i="0" dirty="0" smtClean="0">
                <a:latin typeface="+mn-lt"/>
                <a:ea typeface="標楷體" panose="03000509000000000000" pitchFamily="65" charset="-120"/>
              </a:rPr>
              <a:t>Loose thick muddy-silt seabed</a:t>
            </a:r>
            <a:r>
              <a:rPr lang="zh-TW" altLang="en-US" sz="2000" b="0" i="0" dirty="0" smtClean="0">
                <a:latin typeface="+mn-lt"/>
                <a:ea typeface="標楷體" panose="03000509000000000000" pitchFamily="65" charset="-120"/>
              </a:rPr>
              <a:t>  </a:t>
            </a:r>
            <a:r>
              <a:rPr lang="en-US" altLang="zh-TW" sz="2000" b="0" i="0" dirty="0" smtClean="0">
                <a:latin typeface="+mn-lt"/>
                <a:ea typeface="標楷體" panose="03000509000000000000" pitchFamily="65" charset="-120"/>
              </a:rPr>
              <a:t>+</a:t>
            </a:r>
            <a:r>
              <a:rPr lang="zh-TW" altLang="en-US" sz="2000" b="0" i="0" dirty="0" smtClean="0">
                <a:latin typeface="+mn-lt"/>
                <a:ea typeface="標楷體" panose="03000509000000000000" pitchFamily="65" charset="-120"/>
              </a:rPr>
              <a:t> </a:t>
            </a:r>
            <a:r>
              <a:rPr lang="en-US" altLang="zh-TW" sz="2000" b="0" i="0" dirty="0" smtClean="0">
                <a:latin typeface="+mn-lt"/>
                <a:ea typeface="標楷體" panose="03000509000000000000" pitchFamily="65" charset="-120"/>
              </a:rPr>
              <a:t>high risk of foundation liquefaction</a:t>
            </a:r>
            <a:r>
              <a:rPr lang="zh-TW" altLang="en-US" sz="2000" b="0" i="0" dirty="0" smtClean="0">
                <a:latin typeface="+mn-lt"/>
                <a:ea typeface="標楷體" panose="03000509000000000000" pitchFamily="65" charset="-120"/>
              </a:rPr>
              <a:t> </a:t>
            </a:r>
            <a:r>
              <a:rPr lang="en-US" altLang="zh-TW" sz="2000" b="0" i="0" dirty="0" smtClean="0">
                <a:latin typeface="+mn-lt"/>
                <a:ea typeface="標楷體" panose="03000509000000000000" pitchFamily="65" charset="-120"/>
              </a:rPr>
              <a:t>+</a:t>
            </a:r>
            <a:r>
              <a:rPr lang="zh-TW" altLang="en-US" sz="2000" b="0" i="0" dirty="0" smtClean="0">
                <a:latin typeface="+mn-lt"/>
                <a:ea typeface="標楷體" panose="03000509000000000000" pitchFamily="65" charset="-120"/>
              </a:rPr>
              <a:t> </a:t>
            </a:r>
            <a:r>
              <a:rPr lang="en-US" altLang="zh-TW" sz="2000" b="0" i="0" dirty="0">
                <a:latin typeface="+mn-lt"/>
                <a:ea typeface="標楷體" panose="03000509000000000000" pitchFamily="65" charset="-120"/>
              </a:rPr>
              <a:t>extreme </a:t>
            </a:r>
            <a:r>
              <a:rPr lang="en-US" altLang="zh-TW" sz="2000" b="0" i="0" dirty="0" smtClean="0">
                <a:latin typeface="+mn-lt"/>
                <a:ea typeface="標楷體" panose="03000509000000000000" pitchFamily="65" charset="-120"/>
              </a:rPr>
              <a:t>climate condition</a:t>
            </a:r>
            <a:r>
              <a:rPr lang="zh-TW" altLang="en-US" sz="2000" b="0" i="0" dirty="0" smtClean="0">
                <a:latin typeface="+mn-lt"/>
                <a:ea typeface="標楷體" panose="03000509000000000000" pitchFamily="65" charset="-120"/>
              </a:rPr>
              <a:t> </a:t>
            </a:r>
            <a:r>
              <a:rPr lang="en-US" altLang="zh-TW" sz="2000" b="0" i="0" dirty="0" smtClean="0">
                <a:latin typeface="+mn-lt"/>
                <a:ea typeface="標楷體" panose="03000509000000000000" pitchFamily="65" charset="-120"/>
              </a:rPr>
              <a:t> (typhoons) +</a:t>
            </a:r>
            <a:r>
              <a:rPr lang="zh-TW" altLang="en-US" sz="2000" b="0" i="0" dirty="0" smtClean="0">
                <a:latin typeface="+mn-lt"/>
                <a:ea typeface="標楷體" panose="03000509000000000000" pitchFamily="65" charset="-120"/>
              </a:rPr>
              <a:t> </a:t>
            </a:r>
            <a:r>
              <a:rPr lang="en-US" altLang="zh-TW" sz="2000" b="0" i="0" dirty="0" smtClean="0">
                <a:latin typeface="+mn-lt"/>
                <a:ea typeface="標楷體" panose="03000509000000000000" pitchFamily="65" charset="-120"/>
              </a:rPr>
              <a:t>sub-tropical high erosive environment</a:t>
            </a:r>
            <a:endParaRPr lang="zh-TW" altLang="en-US" sz="2000" b="0" i="0" dirty="0">
              <a:latin typeface="+mn-lt"/>
              <a:ea typeface="標楷體" panose="03000509000000000000" pitchFamily="65" charset="-120"/>
            </a:endParaRPr>
          </a:p>
        </p:txBody>
      </p:sp>
      <p:pic>
        <p:nvPicPr>
          <p:cNvPr id="5" name="Picture 2" descr="Structure type vs water dep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9951" y="2009274"/>
            <a:ext cx="4265899" cy="320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844824"/>
            <a:ext cx="2566330" cy="383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
          <p:cNvSpPr>
            <a:spLocks noChangeArrowheads="1"/>
          </p:cNvSpPr>
          <p:nvPr/>
        </p:nvSpPr>
        <p:spPr bwMode="auto">
          <a:xfrm>
            <a:off x="323528" y="5686273"/>
            <a:ext cx="30703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kumimoji="1">
                <a:solidFill>
                  <a:schemeClr val="tx1"/>
                </a:solidFill>
                <a:latin typeface="Arial" charset="0"/>
                <a:ea typeface="新細明體" charset="-120"/>
              </a:defRPr>
            </a:lvl1pPr>
            <a:lvl2pPr marL="742950" indent="-285750">
              <a:defRPr kumimoji="1">
                <a:solidFill>
                  <a:schemeClr val="tx1"/>
                </a:solidFill>
                <a:latin typeface="Arial" charset="0"/>
                <a:ea typeface="新細明體" charset="-120"/>
              </a:defRPr>
            </a:lvl2pPr>
            <a:lvl3pPr marL="1143000" indent="-228600">
              <a:defRPr kumimoji="1">
                <a:solidFill>
                  <a:schemeClr val="tx1"/>
                </a:solidFill>
                <a:latin typeface="Arial" charset="0"/>
                <a:ea typeface="新細明體" charset="-120"/>
              </a:defRPr>
            </a:lvl3pPr>
            <a:lvl4pPr marL="1600200" indent="-228600">
              <a:defRPr kumimoji="1">
                <a:solidFill>
                  <a:schemeClr val="tx1"/>
                </a:solidFill>
                <a:latin typeface="Arial" charset="0"/>
                <a:ea typeface="新細明體" charset="-120"/>
              </a:defRPr>
            </a:lvl4pPr>
            <a:lvl5pPr marL="2057400" indent="-22860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marL="0" indent="0" eaLnBrk="1" hangingPunct="1"/>
            <a:r>
              <a:rPr lang="en-US" altLang="zh-TW" sz="1600" dirty="0" smtClean="0">
                <a:latin typeface="+mn-lt"/>
                <a:ea typeface="標楷體" pitchFamily="65" charset="-120"/>
                <a:cs typeface="Times New Roman" pitchFamily="18" charset="0"/>
              </a:rPr>
              <a:t>Wind-turbine foundation has to sustain enormous lateral loading (H) and torque (M).</a:t>
            </a:r>
            <a:endParaRPr lang="en-US" altLang="zh-TW" sz="1600" dirty="0">
              <a:latin typeface="+mn-lt"/>
              <a:ea typeface="標楷體" pitchFamily="65" charset="-120"/>
              <a:cs typeface="Times New Roman" pitchFamily="18" charset="0"/>
            </a:endParaRPr>
          </a:p>
        </p:txBody>
      </p:sp>
      <p:sp>
        <p:nvSpPr>
          <p:cNvPr id="7" name="矩形 6"/>
          <p:cNvSpPr/>
          <p:nvPr/>
        </p:nvSpPr>
        <p:spPr>
          <a:xfrm>
            <a:off x="827584" y="44624"/>
            <a:ext cx="7848872" cy="954107"/>
          </a:xfrm>
          <a:prstGeom prst="rect">
            <a:avLst/>
          </a:prstGeom>
          <a:solidFill>
            <a:srgbClr val="232C12"/>
          </a:solidFill>
        </p:spPr>
        <p:txBody>
          <a:bodyPr wrap="square">
            <a:spAutoFit/>
          </a:bodyPr>
          <a:lstStyle/>
          <a:p>
            <a:pPr algn="ctr"/>
            <a:r>
              <a:rPr lang="en-US" altLang="zh-TW" sz="2800" dirty="0">
                <a:solidFill>
                  <a:srgbClr val="FFFF00"/>
                </a:solidFill>
                <a:latin typeface="+mj-lt"/>
                <a:ea typeface="標楷體" panose="03000509000000000000" pitchFamily="65" charset="-120"/>
              </a:rPr>
              <a:t>Construction and operation of wind farms in </a:t>
            </a:r>
            <a:endParaRPr lang="en-US" altLang="zh-TW" sz="2800" dirty="0" smtClean="0">
              <a:solidFill>
                <a:srgbClr val="FFFF00"/>
              </a:solidFill>
              <a:latin typeface="+mj-lt"/>
              <a:ea typeface="標楷體" panose="03000509000000000000" pitchFamily="65" charset="-120"/>
            </a:endParaRPr>
          </a:p>
          <a:p>
            <a:pPr algn="ctr"/>
            <a:r>
              <a:rPr lang="en-US" altLang="zh-TW" sz="2800" dirty="0" smtClean="0">
                <a:solidFill>
                  <a:srgbClr val="FFFF00"/>
                </a:solidFill>
                <a:latin typeface="+mj-lt"/>
                <a:ea typeface="標楷體" panose="03000509000000000000" pitchFamily="65" charset="-120"/>
              </a:rPr>
              <a:t>Taiwan Strait </a:t>
            </a:r>
            <a:r>
              <a:rPr lang="en-US" altLang="zh-TW" sz="2800" dirty="0">
                <a:solidFill>
                  <a:srgbClr val="FFFF00"/>
                </a:solidFill>
                <a:latin typeface="+mj-lt"/>
                <a:ea typeface="標楷體" panose="03000509000000000000" pitchFamily="65" charset="-120"/>
              </a:rPr>
              <a:t>are </a:t>
            </a:r>
            <a:r>
              <a:rPr lang="en-US" altLang="zh-TW" sz="2800" dirty="0" smtClean="0">
                <a:solidFill>
                  <a:srgbClr val="FFFF00"/>
                </a:solidFill>
                <a:latin typeface="+mj-lt"/>
                <a:ea typeface="標楷體" panose="03000509000000000000" pitchFamily="65" charset="-120"/>
              </a:rPr>
              <a:t>challenging</a:t>
            </a:r>
            <a:endParaRPr lang="en-US" altLang="zh-TW" sz="2800" dirty="0">
              <a:solidFill>
                <a:srgbClr val="FFFF00"/>
              </a:solidFill>
              <a:latin typeface="+mj-lt"/>
              <a:ea typeface="標楷體" panose="03000509000000000000" pitchFamily="65" charset="-120"/>
            </a:endParaRPr>
          </a:p>
        </p:txBody>
      </p:sp>
      <p:sp>
        <p:nvSpPr>
          <p:cNvPr id="13" name="矩形 12"/>
          <p:cNvSpPr/>
          <p:nvPr/>
        </p:nvSpPr>
        <p:spPr>
          <a:xfrm>
            <a:off x="3759842" y="5351397"/>
            <a:ext cx="5204646" cy="92333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dirty="0" smtClean="0">
                <a:ea typeface="標楷體" pitchFamily="65" charset="-120"/>
                <a:cs typeface="Times New Roman" pitchFamily="18" charset="0"/>
              </a:rPr>
              <a:t>Pile foundations are still the most important structure for wind-turbine installations. Other mounting technologies are emerging. </a:t>
            </a:r>
            <a:endParaRPr lang="zh-TW" altLang="en-US" dirty="0"/>
          </a:p>
        </p:txBody>
      </p:sp>
    </p:spTree>
    <p:extLst>
      <p:ext uri="{BB962C8B-B14F-4D97-AF65-F5344CB8AC3E}">
        <p14:creationId xmlns:p14="http://schemas.microsoft.com/office/powerpoint/2010/main" val="6525427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16A8AC2D-69A8-344A-B720-964A903A27B4}" type="slidenum">
              <a:rPr lang="en-US" smtClean="0"/>
              <a:t>41</a:t>
            </a:fld>
            <a:endParaRPr lang="en-US"/>
          </a:p>
        </p:txBody>
      </p:sp>
      <p:pic>
        <p:nvPicPr>
          <p:cNvPr id="4" name="Picture 3"/>
          <p:cNvPicPr>
            <a:picLocks noChangeAspect="1"/>
          </p:cNvPicPr>
          <p:nvPr/>
        </p:nvPicPr>
        <p:blipFill>
          <a:blip r:embed="rId2"/>
          <a:stretch>
            <a:fillRect/>
          </a:stretch>
        </p:blipFill>
        <p:spPr>
          <a:xfrm>
            <a:off x="40287" y="527713"/>
            <a:ext cx="8992775" cy="6106734"/>
          </a:xfrm>
          <a:prstGeom prst="rect">
            <a:avLst/>
          </a:prstGeom>
        </p:spPr>
      </p:pic>
    </p:spTree>
    <p:extLst>
      <p:ext uri="{BB962C8B-B14F-4D97-AF65-F5344CB8AC3E}">
        <p14:creationId xmlns:p14="http://schemas.microsoft.com/office/powerpoint/2010/main" val="19184191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16A8AC2D-69A8-344A-B720-964A903A27B4}" type="slidenum">
              <a:rPr lang="en-US" smtClean="0"/>
              <a:t>42</a:t>
            </a:fld>
            <a:endParaRPr lang="en-US"/>
          </a:p>
        </p:txBody>
      </p:sp>
      <p:pic>
        <p:nvPicPr>
          <p:cNvPr id="4" name="Picture 3"/>
          <p:cNvPicPr>
            <a:picLocks noChangeAspect="1"/>
          </p:cNvPicPr>
          <p:nvPr/>
        </p:nvPicPr>
        <p:blipFill>
          <a:blip r:embed="rId2"/>
          <a:stretch>
            <a:fillRect/>
          </a:stretch>
        </p:blipFill>
        <p:spPr>
          <a:xfrm>
            <a:off x="195618" y="247786"/>
            <a:ext cx="8802628" cy="6398674"/>
          </a:xfrm>
          <a:prstGeom prst="rect">
            <a:avLst/>
          </a:prstGeom>
        </p:spPr>
      </p:pic>
      <p:sp>
        <p:nvSpPr>
          <p:cNvPr id="5" name="Rectangle 4"/>
          <p:cNvSpPr/>
          <p:nvPr/>
        </p:nvSpPr>
        <p:spPr>
          <a:xfrm>
            <a:off x="147145" y="2222938"/>
            <a:ext cx="8939048" cy="140838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75900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6A8AC2D-69A8-344A-B720-964A903A27B4}" type="slidenum">
              <a:rPr lang="en-US" smtClean="0"/>
              <a:t>43</a:t>
            </a:fld>
            <a:endParaRPr lang="en-US"/>
          </a:p>
        </p:txBody>
      </p:sp>
      <p:sp>
        <p:nvSpPr>
          <p:cNvPr id="3" name="Title 1"/>
          <p:cNvSpPr txBox="1">
            <a:spLocks/>
          </p:cNvSpPr>
          <p:nvPr/>
        </p:nvSpPr>
        <p:spPr>
          <a:xfrm>
            <a:off x="604159" y="2065337"/>
            <a:ext cx="8229600" cy="966335"/>
          </a:xfrm>
          <a:prstGeom prst="rect">
            <a:avLst/>
          </a:prstGeom>
          <a:solidFill>
            <a:srgbClr val="232C12"/>
          </a:solid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FF00"/>
                </a:solidFill>
              </a:rPr>
              <a:t>Energy Storage</a:t>
            </a:r>
            <a:endParaRPr lang="en-US" dirty="0">
              <a:solidFill>
                <a:srgbClr val="FFFF00"/>
              </a:solidFill>
            </a:endParaRPr>
          </a:p>
        </p:txBody>
      </p:sp>
    </p:spTree>
    <p:extLst>
      <p:ext uri="{BB962C8B-B14F-4D97-AF65-F5344CB8AC3E}">
        <p14:creationId xmlns:p14="http://schemas.microsoft.com/office/powerpoint/2010/main" val="16789341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D:\Data\Desktop-Win7\ScreenHunter_62 Jan. 26 12.25.jpg"/>
          <p:cNvPicPr>
            <a:picLocks noChangeAspect="1" noChangeArrowheads="1"/>
          </p:cNvPicPr>
          <p:nvPr/>
        </p:nvPicPr>
        <p:blipFill rotWithShape="1">
          <a:blip r:embed="rId2">
            <a:extLst>
              <a:ext uri="{28A0092B-C50C-407E-A947-70E740481C1C}">
                <a14:useLocalDpi xmlns:a14="http://schemas.microsoft.com/office/drawing/2010/main" val="0"/>
              </a:ext>
            </a:extLst>
          </a:blip>
          <a:srcRect t="8633"/>
          <a:stretch/>
        </p:blipFill>
        <p:spPr bwMode="auto">
          <a:xfrm>
            <a:off x="357374" y="1268760"/>
            <a:ext cx="8429253" cy="457254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097614" y="343088"/>
            <a:ext cx="6948772" cy="523220"/>
          </a:xfrm>
          <a:prstGeom prst="rect">
            <a:avLst/>
          </a:prstGeom>
          <a:solidFill>
            <a:srgbClr val="232C12"/>
          </a:solidFill>
        </p:spPr>
        <p:txBody>
          <a:bodyPr wrap="square">
            <a:spAutoFit/>
          </a:bodyPr>
          <a:lstStyle/>
          <a:p>
            <a:pPr algn="ctr"/>
            <a:r>
              <a:rPr lang="en-US" altLang="zh-TW" sz="2800" dirty="0" smtClean="0">
                <a:solidFill>
                  <a:srgbClr val="FFFF00"/>
                </a:solidFill>
              </a:rPr>
              <a:t>Status of current energy storage technologies</a:t>
            </a:r>
            <a:endParaRPr lang="zh-TW" altLang="en-US" sz="2800" dirty="0">
              <a:solidFill>
                <a:srgbClr val="FFFF00"/>
              </a:solidFill>
            </a:endParaRPr>
          </a:p>
        </p:txBody>
      </p:sp>
      <p:sp>
        <p:nvSpPr>
          <p:cNvPr id="3" name="矩形 2"/>
          <p:cNvSpPr/>
          <p:nvPr/>
        </p:nvSpPr>
        <p:spPr>
          <a:xfrm>
            <a:off x="6300192" y="6093296"/>
            <a:ext cx="2508957" cy="276999"/>
          </a:xfrm>
          <a:prstGeom prst="rect">
            <a:avLst/>
          </a:prstGeom>
        </p:spPr>
        <p:txBody>
          <a:bodyPr wrap="none">
            <a:spAutoFit/>
          </a:bodyPr>
          <a:lstStyle/>
          <a:p>
            <a:r>
              <a:rPr lang="en-US" altLang="zh-TW" sz="1200" b="1" dirty="0" smtClean="0"/>
              <a:t>Technology Roadmap </a:t>
            </a:r>
            <a:r>
              <a:rPr lang="en-US" altLang="zh-TW" sz="1200" dirty="0" smtClean="0"/>
              <a:t>Energy storage</a:t>
            </a:r>
            <a:endParaRPr lang="zh-TW" altLang="en-US" sz="1200" dirty="0"/>
          </a:p>
        </p:txBody>
      </p:sp>
      <p:pic>
        <p:nvPicPr>
          <p:cNvPr id="10244" name="Picture 4" descr="D:\Data\Desktop-Win7\ScreenHunter_66 Jan. 26 12.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5943306"/>
            <a:ext cx="1205734" cy="576977"/>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5508104" y="2492896"/>
            <a:ext cx="2160240"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4283968" y="1592796"/>
            <a:ext cx="1296144" cy="2520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4788024" y="1903165"/>
            <a:ext cx="122413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2771800" y="1416276"/>
            <a:ext cx="86409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5076056" y="2207522"/>
            <a:ext cx="1728192" cy="2133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5796135" y="4005064"/>
            <a:ext cx="1971019"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491527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1047" y="288659"/>
            <a:ext cx="8928992" cy="523220"/>
          </a:xfrm>
          <a:prstGeom prst="rect">
            <a:avLst/>
          </a:prstGeom>
          <a:solidFill>
            <a:srgbClr val="232C12"/>
          </a:solidFill>
        </p:spPr>
        <p:txBody>
          <a:bodyPr wrap="square">
            <a:spAutoFit/>
          </a:bodyPr>
          <a:lstStyle/>
          <a:p>
            <a:pPr algn="ctr"/>
            <a:r>
              <a:rPr lang="en-US" altLang="zh-TW" sz="2800" dirty="0" smtClean="0">
                <a:solidFill>
                  <a:srgbClr val="FFFF00"/>
                </a:solidFill>
              </a:rPr>
              <a:t>Some of the developing energy storage technologies</a:t>
            </a:r>
            <a:endParaRPr lang="zh-TW" altLang="en-US" sz="2800" dirty="0">
              <a:solidFill>
                <a:srgbClr val="FFFF00"/>
              </a:solidFill>
            </a:endParaRPr>
          </a:p>
        </p:txBody>
      </p:sp>
      <p:pic>
        <p:nvPicPr>
          <p:cNvPr id="5" name="Picture 2" descr="D:\Data\Desktop-Win7\ScreenHunter_57 Jan. 26 12.12.jpg"/>
          <p:cNvPicPr>
            <a:picLocks noChangeAspect="1" noChangeArrowheads="1"/>
          </p:cNvPicPr>
          <p:nvPr/>
        </p:nvPicPr>
        <p:blipFill rotWithShape="1">
          <a:blip r:embed="rId2">
            <a:extLst>
              <a:ext uri="{28A0092B-C50C-407E-A947-70E740481C1C}">
                <a14:useLocalDpi xmlns:a14="http://schemas.microsoft.com/office/drawing/2010/main" val="0"/>
              </a:ext>
            </a:extLst>
          </a:blip>
          <a:srcRect b="12429"/>
          <a:stretch/>
        </p:blipFill>
        <p:spPr bwMode="auto">
          <a:xfrm>
            <a:off x="4694195" y="977542"/>
            <a:ext cx="3960440" cy="20817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6251"/>
          <a:stretch/>
        </p:blipFill>
        <p:spPr bwMode="auto">
          <a:xfrm>
            <a:off x="639765" y="4149080"/>
            <a:ext cx="4020928" cy="1803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D:\Data\Desktop-Win7\ScreenHunter_60 Jan. 26 12.1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980" b="10541"/>
          <a:stretch/>
        </p:blipFill>
        <p:spPr bwMode="auto">
          <a:xfrm>
            <a:off x="5243044" y="3505930"/>
            <a:ext cx="3067291" cy="2299334"/>
          </a:xfrm>
          <a:prstGeom prst="rect">
            <a:avLst/>
          </a:prstGeom>
          <a:noFill/>
          <a:extLst>
            <a:ext uri="{909E8E84-426E-40DD-AFC4-6F175D3DCCD1}">
              <a14:hiddenFill xmlns:a14="http://schemas.microsoft.com/office/drawing/2010/main">
                <a:solidFill>
                  <a:srgbClr val="FFFFFF"/>
                </a:solidFill>
              </a14:hiddenFill>
            </a:ext>
          </a:extLst>
        </p:spPr>
      </p:pic>
      <p:sp>
        <p:nvSpPr>
          <p:cNvPr id="9" name="文字方塊 8"/>
          <p:cNvSpPr txBox="1"/>
          <p:nvPr/>
        </p:nvSpPr>
        <p:spPr>
          <a:xfrm>
            <a:off x="5213878" y="6165304"/>
            <a:ext cx="3822618" cy="584775"/>
          </a:xfrm>
          <a:prstGeom prst="rect">
            <a:avLst/>
          </a:prstGeom>
          <a:noFill/>
        </p:spPr>
        <p:txBody>
          <a:bodyPr wrap="square" rtlCol="0">
            <a:spAutoFit/>
          </a:bodyPr>
          <a:lstStyle/>
          <a:p>
            <a:r>
              <a:rPr lang="en-US" altLang="zh-TW" sz="1600" i="1" dirty="0"/>
              <a:t>Electrical Energy Storage Project </a:t>
            </a:r>
            <a:r>
              <a:rPr lang="en-US" altLang="zh-TW" sz="1600" i="1" dirty="0" smtClean="0"/>
              <a:t>Team</a:t>
            </a:r>
          </a:p>
          <a:p>
            <a:r>
              <a:rPr lang="en-US" altLang="zh-TW" sz="1600" dirty="0" smtClean="0"/>
              <a:t>White Paper, 2017</a:t>
            </a:r>
            <a:endParaRPr lang="zh-TW" altLang="en-US" sz="1600" dirty="0"/>
          </a:p>
        </p:txBody>
      </p:sp>
      <p:sp>
        <p:nvSpPr>
          <p:cNvPr id="10" name="文字方塊 9"/>
          <p:cNvSpPr txBox="1"/>
          <p:nvPr/>
        </p:nvSpPr>
        <p:spPr>
          <a:xfrm>
            <a:off x="6233763" y="2924944"/>
            <a:ext cx="1019125" cy="369332"/>
          </a:xfrm>
          <a:prstGeom prst="rect">
            <a:avLst/>
          </a:prstGeom>
          <a:noFill/>
        </p:spPr>
        <p:txBody>
          <a:bodyPr wrap="none" rtlCol="0">
            <a:spAutoFit/>
          </a:bodyPr>
          <a:lstStyle/>
          <a:p>
            <a:r>
              <a:rPr lang="en-US" altLang="zh-TW" dirty="0" smtClean="0"/>
              <a:t>Flywheel</a:t>
            </a:r>
            <a:endParaRPr lang="zh-TW" altLang="en-US" dirty="0"/>
          </a:p>
        </p:txBody>
      </p:sp>
      <p:sp>
        <p:nvSpPr>
          <p:cNvPr id="12" name="文字方塊 11"/>
          <p:cNvSpPr txBox="1"/>
          <p:nvPr/>
        </p:nvSpPr>
        <p:spPr>
          <a:xfrm>
            <a:off x="1593049" y="5964648"/>
            <a:ext cx="2114361" cy="369332"/>
          </a:xfrm>
          <a:prstGeom prst="rect">
            <a:avLst/>
          </a:prstGeom>
          <a:noFill/>
        </p:spPr>
        <p:txBody>
          <a:bodyPr wrap="none" rtlCol="0">
            <a:spAutoFit/>
          </a:bodyPr>
          <a:lstStyle/>
          <a:p>
            <a:r>
              <a:rPr lang="en-US" altLang="zh-TW" dirty="0" err="1" smtClean="0"/>
              <a:t>NaS</a:t>
            </a:r>
            <a:r>
              <a:rPr lang="en-US" altLang="zh-TW" dirty="0" smtClean="0"/>
              <a:t> cell and battery </a:t>
            </a:r>
            <a:endParaRPr lang="zh-TW" altLang="en-US" dirty="0"/>
          </a:p>
        </p:txBody>
      </p:sp>
      <p:sp>
        <p:nvSpPr>
          <p:cNvPr id="13" name="文字方塊 12"/>
          <p:cNvSpPr txBox="1"/>
          <p:nvPr/>
        </p:nvSpPr>
        <p:spPr>
          <a:xfrm>
            <a:off x="5374523" y="5716051"/>
            <a:ext cx="2958759" cy="369332"/>
          </a:xfrm>
          <a:prstGeom prst="rect">
            <a:avLst/>
          </a:prstGeom>
          <a:noFill/>
        </p:spPr>
        <p:txBody>
          <a:bodyPr wrap="none" rtlCol="0">
            <a:spAutoFit/>
          </a:bodyPr>
          <a:lstStyle/>
          <a:p>
            <a:r>
              <a:rPr lang="en-US" altLang="zh-TW" dirty="0" smtClean="0"/>
              <a:t>Vanadium redox flow battery </a:t>
            </a:r>
            <a:endParaRPr lang="zh-TW" altLang="en-US" dirty="0"/>
          </a:p>
        </p:txBody>
      </p:sp>
      <p:pic>
        <p:nvPicPr>
          <p:cNvPr id="14" name="Picture 2" descr="D:\Data\Desktop-Win7\ScreenHunter_55 Jan. 26 12.06.jpg"/>
          <p:cNvPicPr>
            <a:picLocks noChangeAspect="1" noChangeArrowheads="1"/>
          </p:cNvPicPr>
          <p:nvPr/>
        </p:nvPicPr>
        <p:blipFill rotWithShape="1">
          <a:blip r:embed="rId5">
            <a:extLst>
              <a:ext uri="{28A0092B-C50C-407E-A947-70E740481C1C}">
                <a14:useLocalDpi xmlns:a14="http://schemas.microsoft.com/office/drawing/2010/main" val="0"/>
              </a:ext>
            </a:extLst>
          </a:blip>
          <a:srcRect b="7978"/>
          <a:stretch/>
        </p:blipFill>
        <p:spPr bwMode="auto">
          <a:xfrm>
            <a:off x="577656" y="1019832"/>
            <a:ext cx="3895604" cy="2486098"/>
          </a:xfrm>
          <a:prstGeom prst="rect">
            <a:avLst/>
          </a:prstGeom>
          <a:noFill/>
          <a:extLst>
            <a:ext uri="{909E8E84-426E-40DD-AFC4-6F175D3DCCD1}">
              <a14:hiddenFill xmlns:a14="http://schemas.microsoft.com/office/drawing/2010/main">
                <a:solidFill>
                  <a:srgbClr val="FFFFFF"/>
                </a:solidFill>
              </a14:hiddenFill>
            </a:ext>
          </a:extLst>
        </p:spPr>
      </p:pic>
      <p:sp>
        <p:nvSpPr>
          <p:cNvPr id="15" name="文字方塊 14"/>
          <p:cNvSpPr txBox="1"/>
          <p:nvPr/>
        </p:nvSpPr>
        <p:spPr>
          <a:xfrm>
            <a:off x="759364" y="3416717"/>
            <a:ext cx="3647739" cy="646331"/>
          </a:xfrm>
          <a:prstGeom prst="rect">
            <a:avLst/>
          </a:prstGeom>
          <a:noFill/>
        </p:spPr>
        <p:txBody>
          <a:bodyPr wrap="square" rtlCol="0">
            <a:spAutoFit/>
          </a:bodyPr>
          <a:lstStyle/>
          <a:p>
            <a:r>
              <a:rPr lang="en-US" altLang="zh-TW" dirty="0" smtClean="0"/>
              <a:t>Underground compressed </a:t>
            </a:r>
            <a:r>
              <a:rPr lang="en-US" altLang="zh-TW" dirty="0"/>
              <a:t>air energy </a:t>
            </a:r>
            <a:r>
              <a:rPr lang="en-US" altLang="zh-TW" dirty="0" smtClean="0"/>
              <a:t>storage (CAES)</a:t>
            </a:r>
            <a:endParaRPr lang="zh-TW" altLang="en-US" dirty="0"/>
          </a:p>
        </p:txBody>
      </p:sp>
    </p:spTree>
    <p:extLst>
      <p:ext uri="{BB962C8B-B14F-4D97-AF65-F5344CB8AC3E}">
        <p14:creationId xmlns:p14="http://schemas.microsoft.com/office/powerpoint/2010/main" val="15392248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rgbClr val="232C12"/>
          </a:solidFill>
          <a:ln>
            <a:solidFill>
              <a:srgbClr val="232C12"/>
            </a:solidFill>
          </a:ln>
        </p:spPr>
        <p:txBody>
          <a:bodyPr>
            <a:normAutofit fontScale="90000"/>
          </a:bodyPr>
          <a:lstStyle/>
          <a:p>
            <a:r>
              <a:rPr lang="en-US" dirty="0">
                <a:solidFill>
                  <a:srgbClr val="FFFF00"/>
                </a:solidFill>
              </a:rPr>
              <a:t>Renewable H</a:t>
            </a:r>
            <a:r>
              <a:rPr lang="en-US" baseline="-25000" dirty="0">
                <a:solidFill>
                  <a:srgbClr val="FFFF00"/>
                </a:solidFill>
              </a:rPr>
              <a:t>2</a:t>
            </a:r>
            <a:r>
              <a:rPr lang="en-US" dirty="0">
                <a:solidFill>
                  <a:srgbClr val="FFFF00"/>
                </a:solidFill>
              </a:rPr>
              <a:t> as an energy storage: </a:t>
            </a:r>
            <a:r>
              <a:rPr lang="en-US" dirty="0" smtClean="0">
                <a:solidFill>
                  <a:srgbClr val="FFFF00"/>
                </a:solidFill>
              </a:rPr>
              <a:t>multiple challenges </a:t>
            </a:r>
            <a:endParaRPr lang="en-US" dirty="0">
              <a:solidFill>
                <a:srgbClr val="FFFF00"/>
              </a:solidFill>
            </a:endParaRPr>
          </a:p>
        </p:txBody>
      </p:sp>
      <p:sp>
        <p:nvSpPr>
          <p:cNvPr id="1331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MS PGothic" panose="020B0600070205080204" pitchFamily="34" charset="-128"/>
              </a:defRPr>
            </a:lvl1pPr>
            <a:lvl2pPr marL="557213" indent="-214313">
              <a:lnSpc>
                <a:spcPct val="90000"/>
              </a:lnSpc>
              <a:spcBef>
                <a:spcPts val="375"/>
              </a:spcBef>
              <a:buFont typeface="Arial" panose="020B0604020202020204" pitchFamily="34" charset="0"/>
              <a:buChar char="•"/>
              <a:defRPr sz="1800">
                <a:solidFill>
                  <a:schemeClr val="tx1"/>
                </a:solidFill>
                <a:latin typeface="Calibri" panose="020F0502020204030204" pitchFamily="34" charset="0"/>
                <a:ea typeface="MS PGothic" panose="020B0600070205080204" pitchFamily="34" charset="-128"/>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MS PGothic" panose="020B0600070205080204" pitchFamily="34" charset="-128"/>
              </a:defRPr>
            </a:lvl3pPr>
            <a:lvl4pPr marL="12001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15430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18859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2288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25717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29146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fld id="{BA99B156-2F6F-472B-B300-8B50C561E081}" type="slidenum">
              <a:rPr lang="en-US" altLang="zh-TW" sz="900">
                <a:solidFill>
                  <a:srgbClr val="898989"/>
                </a:solidFill>
              </a:rPr>
              <a:pPr>
                <a:lnSpc>
                  <a:spcPct val="100000"/>
                </a:lnSpc>
                <a:spcBef>
                  <a:spcPct val="0"/>
                </a:spcBef>
                <a:buFontTx/>
                <a:buNone/>
              </a:pPr>
              <a:t>46</a:t>
            </a:fld>
            <a:endParaRPr lang="en-US" altLang="zh-TW" sz="900">
              <a:solidFill>
                <a:srgbClr val="898989"/>
              </a:solidFill>
            </a:endParaRPr>
          </a:p>
        </p:txBody>
      </p:sp>
      <p:sp>
        <p:nvSpPr>
          <p:cNvPr id="13315" name="TextBox 4"/>
          <p:cNvSpPr txBox="1">
            <a:spLocks noChangeArrowheads="1"/>
          </p:cNvSpPr>
          <p:nvPr/>
        </p:nvSpPr>
        <p:spPr bwMode="auto">
          <a:xfrm>
            <a:off x="514351" y="2947818"/>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pic>
        <p:nvPicPr>
          <p:cNvPr id="1331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4537" y="1944122"/>
            <a:ext cx="806054" cy="60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7869" y="2751365"/>
            <a:ext cx="814388" cy="61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Box 9"/>
          <p:cNvSpPr txBox="1">
            <a:spLocks noChangeArrowheads="1"/>
          </p:cNvSpPr>
          <p:nvPr/>
        </p:nvSpPr>
        <p:spPr bwMode="auto">
          <a:xfrm>
            <a:off x="6535344" y="2146528"/>
            <a:ext cx="630301"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950" dirty="0"/>
              <a:t>e</a:t>
            </a:r>
            <a:r>
              <a:rPr lang="en-US" altLang="en-US" sz="4950" baseline="30000" dirty="0"/>
              <a:t>-</a:t>
            </a:r>
          </a:p>
        </p:txBody>
      </p:sp>
      <p:sp>
        <p:nvSpPr>
          <p:cNvPr id="13319" name="AutoShape 2" descr="「image of battery」の画像検索結果"/>
          <p:cNvSpPr>
            <a:spLocks noChangeAspect="1" noChangeArrowheads="1"/>
          </p:cNvSpPr>
          <p:nvPr/>
        </p:nvSpPr>
        <p:spPr bwMode="auto">
          <a:xfrm>
            <a:off x="108347" y="748903"/>
            <a:ext cx="2286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sp>
        <p:nvSpPr>
          <p:cNvPr id="13320" name="AutoShape 4" descr="「image of battery」の画像検索結果"/>
          <p:cNvSpPr>
            <a:spLocks noChangeAspect="1" noChangeArrowheads="1"/>
          </p:cNvSpPr>
          <p:nvPr/>
        </p:nvSpPr>
        <p:spPr bwMode="auto">
          <a:xfrm>
            <a:off x="222647" y="86320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pic>
        <p:nvPicPr>
          <p:cNvPr id="13321" name="Picture 1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7879" y="2219156"/>
            <a:ext cx="1000125" cy="75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TextBox 15"/>
          <p:cNvSpPr txBox="1">
            <a:spLocks noChangeArrowheads="1"/>
          </p:cNvSpPr>
          <p:nvPr/>
        </p:nvSpPr>
        <p:spPr bwMode="auto">
          <a:xfrm>
            <a:off x="3601641" y="2120729"/>
            <a:ext cx="630301"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950" dirty="0"/>
              <a:t>e</a:t>
            </a:r>
            <a:r>
              <a:rPr lang="en-US" altLang="en-US" sz="4950" baseline="30000" dirty="0"/>
              <a:t>-</a:t>
            </a:r>
          </a:p>
        </p:txBody>
      </p:sp>
      <p:sp>
        <p:nvSpPr>
          <p:cNvPr id="18" name="Bent Arrow 17"/>
          <p:cNvSpPr/>
          <p:nvPr/>
        </p:nvSpPr>
        <p:spPr>
          <a:xfrm flipV="1">
            <a:off x="3777174" y="2974808"/>
            <a:ext cx="392055" cy="938213"/>
          </a:xfrm>
          <a:prstGeom prst="bentArrow">
            <a:avLst>
              <a:gd name="adj1" fmla="val 17748"/>
              <a:gd name="adj2" fmla="val 20611"/>
              <a:gd name="adj3" fmla="val 25000"/>
              <a:gd name="adj4" fmla="val 4375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pic>
        <p:nvPicPr>
          <p:cNvPr id="13324" name="Picture 1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4497" y="3179864"/>
            <a:ext cx="1158478" cy="115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89032" y="2069138"/>
            <a:ext cx="1418035" cy="94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ight Arrow 21"/>
          <p:cNvSpPr/>
          <p:nvPr/>
        </p:nvSpPr>
        <p:spPr>
          <a:xfrm>
            <a:off x="5942410" y="2472759"/>
            <a:ext cx="529828" cy="3178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31" name="Right Arrow 30"/>
          <p:cNvSpPr/>
          <p:nvPr/>
        </p:nvSpPr>
        <p:spPr>
          <a:xfrm>
            <a:off x="7034212" y="2479903"/>
            <a:ext cx="529829" cy="3178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32" name="Right Arrow 31"/>
          <p:cNvSpPr/>
          <p:nvPr/>
        </p:nvSpPr>
        <p:spPr>
          <a:xfrm>
            <a:off x="4252828" y="2479903"/>
            <a:ext cx="529828" cy="319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33" name="Right Arrow 32"/>
          <p:cNvSpPr/>
          <p:nvPr/>
        </p:nvSpPr>
        <p:spPr>
          <a:xfrm>
            <a:off x="2892029" y="2460852"/>
            <a:ext cx="529828" cy="319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3330" name="AutoShape 8" descr="「image of sun」の画像検索結果"/>
          <p:cNvSpPr>
            <a:spLocks noChangeAspect="1" noChangeArrowheads="1"/>
          </p:cNvSpPr>
          <p:nvPr/>
        </p:nvSpPr>
        <p:spPr bwMode="auto">
          <a:xfrm>
            <a:off x="336947" y="1538119"/>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sp>
        <p:nvSpPr>
          <p:cNvPr id="37" name="Bent Arrow 36"/>
          <p:cNvSpPr/>
          <p:nvPr/>
        </p:nvSpPr>
        <p:spPr>
          <a:xfrm rot="16200000" flipV="1">
            <a:off x="6367366" y="3241477"/>
            <a:ext cx="789384" cy="333035"/>
          </a:xfrm>
          <a:prstGeom prst="bentArrow">
            <a:avLst>
              <a:gd name="adj1" fmla="val 17748"/>
              <a:gd name="adj2" fmla="val 20611"/>
              <a:gd name="adj3" fmla="val 25000"/>
              <a:gd name="adj4" fmla="val 4375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pic>
        <p:nvPicPr>
          <p:cNvPr id="13332" name="Picture 3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294" y="1731000"/>
            <a:ext cx="1398985" cy="139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ight Arrow 38"/>
          <p:cNvSpPr/>
          <p:nvPr/>
        </p:nvSpPr>
        <p:spPr>
          <a:xfrm>
            <a:off x="1433512" y="2476331"/>
            <a:ext cx="529829" cy="319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3337" name="TextBox 47"/>
          <p:cNvSpPr txBox="1">
            <a:spLocks noChangeArrowheads="1"/>
          </p:cNvSpPr>
          <p:nvPr/>
        </p:nvSpPr>
        <p:spPr bwMode="auto">
          <a:xfrm>
            <a:off x="4998244" y="5125471"/>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sp>
        <p:nvSpPr>
          <p:cNvPr id="3" name="TextBox 2"/>
          <p:cNvSpPr txBox="1"/>
          <p:nvPr/>
        </p:nvSpPr>
        <p:spPr>
          <a:xfrm>
            <a:off x="4574302" y="5582065"/>
            <a:ext cx="1716111" cy="523220"/>
          </a:xfrm>
          <a:prstGeom prst="rect">
            <a:avLst/>
          </a:prstGeom>
          <a:solidFill>
            <a:schemeClr val="accent6">
              <a:lumMod val="40000"/>
              <a:lumOff val="60000"/>
            </a:schemeClr>
          </a:solidFill>
          <a:ln>
            <a:solidFill>
              <a:srgbClr val="FF0000"/>
            </a:solidFill>
          </a:ln>
        </p:spPr>
        <p:txBody>
          <a:bodyPr wrap="none" rtlCol="0">
            <a:spAutoFit/>
          </a:bodyPr>
          <a:lstStyle/>
          <a:p>
            <a:r>
              <a:rPr lang="en-US" sz="2800" dirty="0" smtClean="0"/>
              <a:t>H</a:t>
            </a:r>
            <a:r>
              <a:rPr lang="en-US" sz="2800" baseline="-25000" dirty="0" smtClean="0"/>
              <a:t>2</a:t>
            </a:r>
            <a:r>
              <a:rPr lang="en-US" sz="2800" dirty="0" smtClean="0"/>
              <a:t> Storage</a:t>
            </a:r>
            <a:endParaRPr lang="en-US" sz="2800" dirty="0"/>
          </a:p>
        </p:txBody>
      </p:sp>
      <p:sp>
        <p:nvSpPr>
          <p:cNvPr id="5" name="Down Arrow 4"/>
          <p:cNvSpPr/>
          <p:nvPr/>
        </p:nvSpPr>
        <p:spPr>
          <a:xfrm rot="20411105">
            <a:off x="4831922" y="4269712"/>
            <a:ext cx="307746" cy="1298637"/>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Down Arrow 75"/>
          <p:cNvSpPr/>
          <p:nvPr/>
        </p:nvSpPr>
        <p:spPr>
          <a:xfrm rot="1020501" flipV="1">
            <a:off x="5724439" y="4172376"/>
            <a:ext cx="312074" cy="132624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TextBox 76"/>
          <p:cNvSpPr txBox="1"/>
          <p:nvPr/>
        </p:nvSpPr>
        <p:spPr>
          <a:xfrm>
            <a:off x="5182975" y="3511473"/>
            <a:ext cx="1412566" cy="523220"/>
          </a:xfrm>
          <a:prstGeom prst="rect">
            <a:avLst/>
          </a:prstGeom>
          <a:solidFill>
            <a:schemeClr val="accent6">
              <a:lumMod val="40000"/>
              <a:lumOff val="60000"/>
            </a:schemeClr>
          </a:solidFill>
          <a:ln>
            <a:solidFill>
              <a:srgbClr val="FF0000"/>
            </a:solidFill>
          </a:ln>
        </p:spPr>
        <p:txBody>
          <a:bodyPr wrap="none" rtlCol="0">
            <a:spAutoFit/>
          </a:bodyPr>
          <a:lstStyle/>
          <a:p>
            <a:r>
              <a:rPr lang="en-US" sz="2800" dirty="0" smtClean="0"/>
              <a:t>Fuel Cell</a:t>
            </a:r>
            <a:endParaRPr lang="en-US" sz="2800" dirty="0"/>
          </a:p>
        </p:txBody>
      </p:sp>
    </p:spTree>
    <p:extLst>
      <p:ext uri="{BB962C8B-B14F-4D97-AF65-F5344CB8AC3E}">
        <p14:creationId xmlns:p14="http://schemas.microsoft.com/office/powerpoint/2010/main" val="416756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6A8AC2D-69A8-344A-B720-964A903A27B4}" type="slidenum">
              <a:rPr lang="en-US" smtClean="0"/>
              <a:t>47</a:t>
            </a:fld>
            <a:endParaRPr lang="en-US"/>
          </a:p>
        </p:txBody>
      </p:sp>
      <p:sp>
        <p:nvSpPr>
          <p:cNvPr id="4" name="Title 1"/>
          <p:cNvSpPr txBox="1">
            <a:spLocks/>
          </p:cNvSpPr>
          <p:nvPr/>
        </p:nvSpPr>
        <p:spPr>
          <a:xfrm>
            <a:off x="604159" y="2065337"/>
            <a:ext cx="8229600" cy="966335"/>
          </a:xfrm>
          <a:prstGeom prst="rect">
            <a:avLst/>
          </a:prstGeom>
          <a:solidFill>
            <a:srgbClr val="232C12"/>
          </a:solid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FF00"/>
                </a:solidFill>
              </a:rPr>
              <a:t>Bioconversion</a:t>
            </a:r>
            <a:endParaRPr lang="en-US" dirty="0">
              <a:solidFill>
                <a:srgbClr val="FFFF00"/>
              </a:solidFill>
            </a:endParaRPr>
          </a:p>
        </p:txBody>
      </p:sp>
    </p:spTree>
    <p:extLst>
      <p:ext uri="{BB962C8B-B14F-4D97-AF65-F5344CB8AC3E}">
        <p14:creationId xmlns:p14="http://schemas.microsoft.com/office/powerpoint/2010/main" val="11972762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455" y="165101"/>
            <a:ext cx="8229600" cy="1401762"/>
          </a:xfrm>
          <a:solidFill>
            <a:srgbClr val="003300"/>
          </a:solidFill>
        </p:spPr>
        <p:txBody>
          <a:bodyPr>
            <a:normAutofit fontScale="90000"/>
          </a:bodyPr>
          <a:lstStyle/>
          <a:p>
            <a:r>
              <a:rPr lang="en-US" dirty="0" smtClean="0">
                <a:solidFill>
                  <a:srgbClr val="FFFF00"/>
                </a:solidFill>
              </a:rPr>
              <a:t>Oil-derived fuel is a major source of CO</a:t>
            </a:r>
            <a:r>
              <a:rPr lang="en-US" baseline="-25000" dirty="0" smtClean="0">
                <a:solidFill>
                  <a:srgbClr val="FFFF00"/>
                </a:solidFill>
              </a:rPr>
              <a:t>2</a:t>
            </a:r>
            <a:endParaRPr lang="en-US" baseline="-25000" dirty="0">
              <a:solidFill>
                <a:srgbClr val="FFFF00"/>
              </a:solidFill>
            </a:endParaRPr>
          </a:p>
        </p:txBody>
      </p:sp>
      <p:sp>
        <p:nvSpPr>
          <p:cNvPr id="3" name="Content Placeholder 2"/>
          <p:cNvSpPr>
            <a:spLocks noGrp="1"/>
          </p:cNvSpPr>
          <p:nvPr>
            <p:ph idx="4294967295"/>
          </p:nvPr>
        </p:nvSpPr>
        <p:spPr>
          <a:xfrm>
            <a:off x="131444" y="1857375"/>
            <a:ext cx="8098155" cy="4235450"/>
          </a:xfrm>
          <a:noFill/>
        </p:spPr>
        <p:txBody>
          <a:bodyPr>
            <a:normAutofit/>
          </a:bodyPr>
          <a:lstStyle/>
          <a:p>
            <a:r>
              <a:rPr lang="en-US" sz="2800" dirty="0"/>
              <a:t>World’s total oil consumption of </a:t>
            </a:r>
            <a:r>
              <a:rPr lang="en-US" sz="2800" dirty="0" smtClean="0">
                <a:solidFill>
                  <a:srgbClr val="FF0000"/>
                </a:solidFill>
              </a:rPr>
              <a:t>97 </a:t>
            </a:r>
            <a:r>
              <a:rPr lang="en-US" sz="2800" dirty="0" err="1">
                <a:solidFill>
                  <a:srgbClr val="FF0000"/>
                </a:solidFill>
              </a:rPr>
              <a:t>Mbbl</a:t>
            </a:r>
            <a:r>
              <a:rPr lang="en-US" sz="2800" dirty="0">
                <a:solidFill>
                  <a:srgbClr val="FF0000"/>
                </a:solidFill>
              </a:rPr>
              <a:t>/d (</a:t>
            </a:r>
            <a:r>
              <a:rPr lang="en-US" sz="2800" dirty="0" smtClean="0">
                <a:solidFill>
                  <a:srgbClr val="FF0000"/>
                </a:solidFill>
              </a:rPr>
              <a:t>2016)</a:t>
            </a:r>
            <a:endParaRPr lang="en-US" sz="2800" dirty="0">
              <a:solidFill>
                <a:srgbClr val="FF0000"/>
              </a:solidFill>
            </a:endParaRPr>
          </a:p>
          <a:p>
            <a:r>
              <a:rPr lang="en-US" sz="2800" dirty="0" smtClean="0"/>
              <a:t>Global CO</a:t>
            </a:r>
            <a:r>
              <a:rPr lang="en-US" sz="2800" baseline="-25000" dirty="0" smtClean="0"/>
              <a:t>2</a:t>
            </a:r>
            <a:r>
              <a:rPr lang="en-US" sz="2800" dirty="0" smtClean="0"/>
              <a:t> release </a:t>
            </a:r>
            <a:r>
              <a:rPr lang="en-US" sz="2800" dirty="0" smtClean="0">
                <a:solidFill>
                  <a:srgbClr val="FF0000"/>
                </a:solidFill>
              </a:rPr>
              <a:t>10 </a:t>
            </a:r>
            <a:r>
              <a:rPr lang="en-US" sz="2800" dirty="0">
                <a:solidFill>
                  <a:srgbClr val="FF0000"/>
                </a:solidFill>
              </a:rPr>
              <a:t>(</a:t>
            </a:r>
            <a:r>
              <a:rPr lang="en-US" sz="2800" dirty="0" err="1">
                <a:solidFill>
                  <a:srgbClr val="FF0000"/>
                </a:solidFill>
              </a:rPr>
              <a:t>GtC</a:t>
            </a:r>
            <a:r>
              <a:rPr lang="en-US" sz="2800" dirty="0">
                <a:solidFill>
                  <a:srgbClr val="FF0000"/>
                </a:solidFill>
              </a:rPr>
              <a:t>/</a:t>
            </a:r>
            <a:r>
              <a:rPr lang="en-US" sz="2800" dirty="0" err="1">
                <a:solidFill>
                  <a:srgbClr val="FF0000"/>
                </a:solidFill>
              </a:rPr>
              <a:t>yr</a:t>
            </a:r>
            <a:r>
              <a:rPr lang="en-US" sz="2800" dirty="0" smtClean="0">
                <a:solidFill>
                  <a:srgbClr val="FF0000"/>
                </a:solidFill>
              </a:rPr>
              <a:t>) </a:t>
            </a:r>
            <a:r>
              <a:rPr lang="en-US" sz="2800" dirty="0" smtClean="0">
                <a:solidFill>
                  <a:srgbClr val="FF0000"/>
                </a:solidFill>
                <a:sym typeface="Wingdings" panose="05000000000000000000" pitchFamily="2" charset="2"/>
              </a:rPr>
              <a:t>36.7 Gt CO2/</a:t>
            </a:r>
            <a:r>
              <a:rPr lang="en-US" sz="2800" dirty="0" err="1" smtClean="0">
                <a:solidFill>
                  <a:srgbClr val="FF0000"/>
                </a:solidFill>
                <a:sym typeface="Wingdings" panose="05000000000000000000" pitchFamily="2" charset="2"/>
              </a:rPr>
              <a:t>yr</a:t>
            </a:r>
            <a:r>
              <a:rPr lang="en-US" sz="2800" dirty="0" smtClean="0">
                <a:solidFill>
                  <a:srgbClr val="FF0000"/>
                </a:solidFill>
              </a:rPr>
              <a:t> </a:t>
            </a:r>
          </a:p>
        </p:txBody>
      </p:sp>
      <p:grpSp>
        <p:nvGrpSpPr>
          <p:cNvPr id="9" name="Group 8"/>
          <p:cNvGrpSpPr/>
          <p:nvPr/>
        </p:nvGrpSpPr>
        <p:grpSpPr>
          <a:xfrm>
            <a:off x="642257" y="3032760"/>
            <a:ext cx="7950558" cy="3590108"/>
            <a:chOff x="642257" y="3032760"/>
            <a:chExt cx="7950558" cy="3590108"/>
          </a:xfrm>
        </p:grpSpPr>
        <p:sp>
          <p:nvSpPr>
            <p:cNvPr id="4" name="TextBox 3"/>
            <p:cNvSpPr txBox="1"/>
            <p:nvPr/>
          </p:nvSpPr>
          <p:spPr>
            <a:xfrm>
              <a:off x="1514419" y="3032760"/>
              <a:ext cx="5812873" cy="954107"/>
            </a:xfrm>
            <a:prstGeom prst="rect">
              <a:avLst/>
            </a:prstGeom>
            <a:solidFill>
              <a:srgbClr val="FFFF99"/>
            </a:solidFill>
          </p:spPr>
          <p:txBody>
            <a:bodyPr wrap="none" rtlCol="0">
              <a:spAutoFit/>
            </a:bodyPr>
            <a:lstStyle/>
            <a:p>
              <a:pPr algn="ctr"/>
              <a:r>
                <a:rPr lang="en-US" sz="2800" dirty="0" smtClean="0"/>
                <a:t>20 miles/gallon </a:t>
              </a:r>
              <a:r>
                <a:rPr lang="en-US" sz="2800" dirty="0"/>
                <a:t> </a:t>
              </a:r>
              <a:r>
                <a:rPr lang="en-US" sz="2800" dirty="0" smtClean="0"/>
                <a:t>       1 pound CO</a:t>
              </a:r>
              <a:r>
                <a:rPr lang="en-US" sz="2800" baseline="-25000" dirty="0" smtClean="0"/>
                <a:t>2</a:t>
              </a:r>
              <a:r>
                <a:rPr lang="en-US" sz="2800" dirty="0" smtClean="0"/>
                <a:t>/mile</a:t>
              </a:r>
            </a:p>
            <a:p>
              <a:pPr algn="ctr"/>
              <a:r>
                <a:rPr lang="en-US" sz="2800" dirty="0" smtClean="0"/>
                <a:t>(10 km/liter          0.25  kg CO</a:t>
              </a:r>
              <a:r>
                <a:rPr lang="en-US" sz="2800" baseline="-25000" dirty="0" smtClean="0"/>
                <a:t>2</a:t>
              </a:r>
              <a:r>
                <a:rPr lang="en-US" sz="2800" dirty="0" smtClean="0"/>
                <a:t> /km)</a:t>
              </a:r>
            </a:p>
          </p:txBody>
        </p:sp>
        <p:pic>
          <p:nvPicPr>
            <p:cNvPr id="13314" name="Picture 2" descr="Image result for CO2 emission from cars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7718" y="4161290"/>
              <a:ext cx="4355097" cy="2461578"/>
            </a:xfrm>
            <a:prstGeom prst="rect">
              <a:avLst/>
            </a:prstGeom>
            <a:noFill/>
            <a:extLst>
              <a:ext uri="{909E8E84-426E-40DD-AFC4-6F175D3DCCD1}">
                <a14:hiddenFill xmlns:a14="http://schemas.microsoft.com/office/drawing/2010/main">
                  <a:solidFill>
                    <a:srgbClr val="FFFFFF"/>
                  </a:solidFill>
                </a14:hiddenFill>
              </a:ext>
            </a:extLst>
          </p:spPr>
        </p:pic>
        <p:sp>
          <p:nvSpPr>
            <p:cNvPr id="5" name="Right Arrow 4"/>
            <p:cNvSpPr/>
            <p:nvPr/>
          </p:nvSpPr>
          <p:spPr>
            <a:xfrm>
              <a:off x="3977640" y="3246120"/>
              <a:ext cx="411480" cy="13716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855720" y="3642360"/>
              <a:ext cx="411480" cy="13716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59842" y="4561114"/>
              <a:ext cx="3206327" cy="830997"/>
            </a:xfrm>
            <a:prstGeom prst="rect">
              <a:avLst/>
            </a:prstGeom>
            <a:noFill/>
          </p:spPr>
          <p:txBody>
            <a:bodyPr wrap="none" rtlCol="0">
              <a:spAutoFit/>
            </a:bodyPr>
            <a:lstStyle/>
            <a:p>
              <a:pPr algn="ctr"/>
              <a:r>
                <a:rPr lang="en-US" sz="2400" dirty="0" smtClean="0"/>
                <a:t>Light-duty vehicles</a:t>
              </a:r>
            </a:p>
            <a:p>
              <a:pPr algn="ctr"/>
              <a:r>
                <a:rPr lang="en-US" sz="2400" dirty="0" smtClean="0"/>
                <a:t> ~10% of GHG emissions</a:t>
              </a:r>
              <a:endParaRPr lang="en-US" sz="2400" dirty="0"/>
            </a:p>
          </p:txBody>
        </p:sp>
        <p:sp>
          <p:nvSpPr>
            <p:cNvPr id="8" name="TextBox 7"/>
            <p:cNvSpPr txBox="1"/>
            <p:nvPr/>
          </p:nvSpPr>
          <p:spPr>
            <a:xfrm>
              <a:off x="642257" y="5704114"/>
              <a:ext cx="3572260" cy="646331"/>
            </a:xfrm>
            <a:prstGeom prst="rect">
              <a:avLst/>
            </a:prstGeom>
            <a:noFill/>
          </p:spPr>
          <p:txBody>
            <a:bodyPr wrap="none" rtlCol="0">
              <a:spAutoFit/>
            </a:bodyPr>
            <a:lstStyle/>
            <a:p>
              <a:r>
                <a:rPr lang="en-US" dirty="0" smtClean="0"/>
                <a:t>2004: 750 million light-duty vehicles</a:t>
              </a:r>
            </a:p>
            <a:p>
              <a:r>
                <a:rPr lang="en-US" dirty="0" smtClean="0"/>
                <a:t>2050:   2 </a:t>
              </a:r>
              <a:r>
                <a:rPr lang="en-US" dirty="0" err="1" smtClean="0"/>
                <a:t>billioin</a:t>
              </a:r>
              <a:r>
                <a:rPr lang="en-US" dirty="0" smtClean="0"/>
                <a:t> </a:t>
              </a:r>
              <a:endParaRPr lang="en-US" dirty="0"/>
            </a:p>
          </p:txBody>
        </p:sp>
      </p:grpSp>
    </p:spTree>
    <p:extLst>
      <p:ext uri="{BB962C8B-B14F-4D97-AF65-F5344CB8AC3E}">
        <p14:creationId xmlns:p14="http://schemas.microsoft.com/office/powerpoint/2010/main" val="81012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43" y="339953"/>
            <a:ext cx="8229600" cy="1143000"/>
          </a:xfrm>
          <a:solidFill>
            <a:srgbClr val="003300"/>
          </a:solidFill>
        </p:spPr>
        <p:txBody>
          <a:bodyPr>
            <a:normAutofit/>
          </a:bodyPr>
          <a:lstStyle/>
          <a:p>
            <a:r>
              <a:rPr lang="en-US" dirty="0" smtClean="0">
                <a:solidFill>
                  <a:srgbClr val="FFFF00"/>
                </a:solidFill>
              </a:rPr>
              <a:t>Emissions from Vehicles</a:t>
            </a:r>
            <a:endParaRPr lang="en-US" dirty="0">
              <a:solidFill>
                <a:srgbClr val="FFFF00"/>
              </a:solidFill>
            </a:endParaRPr>
          </a:p>
        </p:txBody>
      </p:sp>
      <p:grpSp>
        <p:nvGrpSpPr>
          <p:cNvPr id="17" name="Group 16"/>
          <p:cNvGrpSpPr/>
          <p:nvPr/>
        </p:nvGrpSpPr>
        <p:grpSpPr>
          <a:xfrm>
            <a:off x="478972" y="1491399"/>
            <a:ext cx="8069082" cy="1739028"/>
            <a:chOff x="511629" y="4789770"/>
            <a:chExt cx="8069082" cy="1739028"/>
          </a:xfrm>
        </p:grpSpPr>
        <p:sp>
          <p:nvSpPr>
            <p:cNvPr id="16" name="TextBox 15"/>
            <p:cNvSpPr txBox="1"/>
            <p:nvPr/>
          </p:nvSpPr>
          <p:spPr>
            <a:xfrm>
              <a:off x="511629" y="5704169"/>
              <a:ext cx="1213474" cy="400110"/>
            </a:xfrm>
            <a:prstGeom prst="rect">
              <a:avLst/>
            </a:prstGeom>
            <a:noFill/>
          </p:spPr>
          <p:txBody>
            <a:bodyPr wrap="none" rtlCol="0">
              <a:spAutoFit/>
            </a:bodyPr>
            <a:lstStyle/>
            <a:p>
              <a:r>
                <a:rPr lang="en-US" sz="2000" dirty="0" smtClean="0"/>
                <a:t>Fossil fuel</a:t>
              </a:r>
              <a:endParaRPr lang="en-US" sz="2000" dirty="0"/>
            </a:p>
          </p:txBody>
        </p:sp>
        <p:cxnSp>
          <p:nvCxnSpPr>
            <p:cNvPr id="18" name="Straight Arrow Connector 17"/>
            <p:cNvCxnSpPr/>
            <p:nvPr/>
          </p:nvCxnSpPr>
          <p:spPr>
            <a:xfrm>
              <a:off x="1817914" y="5867455"/>
              <a:ext cx="1600200" cy="0"/>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450771" y="5704169"/>
              <a:ext cx="886781" cy="400110"/>
            </a:xfrm>
            <a:prstGeom prst="rect">
              <a:avLst/>
            </a:prstGeom>
            <a:noFill/>
          </p:spPr>
          <p:txBody>
            <a:bodyPr wrap="none" rtlCol="0">
              <a:spAutoFit/>
            </a:bodyPr>
            <a:lstStyle/>
            <a:p>
              <a:r>
                <a:rPr lang="en-US" sz="2000" dirty="0" smtClean="0"/>
                <a:t>Engine</a:t>
              </a:r>
              <a:endParaRPr lang="en-US" sz="2000" dirty="0"/>
            </a:p>
          </p:txBody>
        </p:sp>
        <p:cxnSp>
          <p:nvCxnSpPr>
            <p:cNvPr id="24" name="Straight Connector 23"/>
            <p:cNvCxnSpPr/>
            <p:nvPr/>
          </p:nvCxnSpPr>
          <p:spPr>
            <a:xfrm>
              <a:off x="4245429" y="5889227"/>
              <a:ext cx="903514"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116286" y="5704170"/>
              <a:ext cx="1590179" cy="400110"/>
            </a:xfrm>
            <a:prstGeom prst="rect">
              <a:avLst/>
            </a:prstGeom>
            <a:noFill/>
          </p:spPr>
          <p:txBody>
            <a:bodyPr wrap="none" rtlCol="0">
              <a:spAutoFit/>
            </a:bodyPr>
            <a:lstStyle/>
            <a:p>
              <a:r>
                <a:rPr lang="en-US" sz="2000" dirty="0" smtClean="0"/>
                <a:t>Transmission </a:t>
              </a:r>
              <a:endParaRPr lang="en-US" sz="2000" dirty="0"/>
            </a:p>
          </p:txBody>
        </p:sp>
        <p:cxnSp>
          <p:nvCxnSpPr>
            <p:cNvPr id="27" name="Straight Connector 26"/>
            <p:cNvCxnSpPr/>
            <p:nvPr/>
          </p:nvCxnSpPr>
          <p:spPr>
            <a:xfrm>
              <a:off x="6651172" y="5878341"/>
              <a:ext cx="903514"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717974" y="5627971"/>
              <a:ext cx="862737" cy="400110"/>
            </a:xfrm>
            <a:prstGeom prst="rect">
              <a:avLst/>
            </a:prstGeom>
            <a:noFill/>
          </p:spPr>
          <p:txBody>
            <a:bodyPr wrap="none" rtlCol="0">
              <a:spAutoFit/>
            </a:bodyPr>
            <a:lstStyle/>
            <a:p>
              <a:r>
                <a:rPr lang="en-US" sz="2000" dirty="0" smtClean="0"/>
                <a:t>Wheel</a:t>
              </a:r>
              <a:endParaRPr lang="en-US" sz="2000" dirty="0"/>
            </a:p>
          </p:txBody>
        </p:sp>
        <p:sp>
          <p:nvSpPr>
            <p:cNvPr id="29" name="TextBox 28"/>
            <p:cNvSpPr txBox="1"/>
            <p:nvPr/>
          </p:nvSpPr>
          <p:spPr>
            <a:xfrm>
              <a:off x="5540827" y="4789770"/>
              <a:ext cx="995914" cy="369332"/>
            </a:xfrm>
            <a:prstGeom prst="rect">
              <a:avLst/>
            </a:prstGeom>
            <a:noFill/>
          </p:spPr>
          <p:txBody>
            <a:bodyPr wrap="none" rtlCol="0">
              <a:spAutoFit/>
            </a:bodyPr>
            <a:lstStyle/>
            <a:p>
              <a:r>
                <a:rPr lang="en-US" dirty="0" err="1" smtClean="0"/>
                <a:t>Eff</a:t>
              </a:r>
              <a:r>
                <a:rPr lang="en-US" dirty="0" smtClean="0"/>
                <a:t> ~20%</a:t>
              </a:r>
              <a:endParaRPr lang="en-US" dirty="0"/>
            </a:p>
          </p:txBody>
        </p:sp>
        <p:sp>
          <p:nvSpPr>
            <p:cNvPr id="40" name="Arc 39"/>
            <p:cNvSpPr/>
            <p:nvPr/>
          </p:nvSpPr>
          <p:spPr>
            <a:xfrm>
              <a:off x="4430480" y="5889198"/>
              <a:ext cx="533402" cy="609606"/>
            </a:xfrm>
            <a:prstGeom prst="arc">
              <a:avLst>
                <a:gd name="adj1" fmla="val 16033195"/>
                <a:gd name="adj2" fmla="val 20933005"/>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41" name="TextBox 40"/>
            <p:cNvSpPr txBox="1"/>
            <p:nvPr/>
          </p:nvSpPr>
          <p:spPr>
            <a:xfrm>
              <a:off x="4746174" y="6128688"/>
              <a:ext cx="575157" cy="400110"/>
            </a:xfrm>
            <a:prstGeom prst="rect">
              <a:avLst/>
            </a:prstGeom>
            <a:noFill/>
          </p:spPr>
          <p:txBody>
            <a:bodyPr wrap="none" rtlCol="0">
              <a:spAutoFit/>
            </a:bodyPr>
            <a:lstStyle/>
            <a:p>
              <a:r>
                <a:rPr lang="en-US" sz="2000" dirty="0" smtClean="0">
                  <a:solidFill>
                    <a:srgbClr val="FF0000"/>
                  </a:solidFill>
                </a:rPr>
                <a:t>CO</a:t>
              </a:r>
              <a:r>
                <a:rPr lang="en-US" sz="2000" baseline="-25000" dirty="0" smtClean="0">
                  <a:solidFill>
                    <a:srgbClr val="FF0000"/>
                  </a:solidFill>
                </a:rPr>
                <a:t>2</a:t>
              </a:r>
              <a:endParaRPr lang="en-US" sz="2000" baseline="-25000" dirty="0">
                <a:solidFill>
                  <a:srgbClr val="FF0000"/>
                </a:solidFill>
              </a:endParaRPr>
            </a:p>
          </p:txBody>
        </p:sp>
        <p:sp>
          <p:nvSpPr>
            <p:cNvPr id="34" name="Right Brace 33"/>
            <p:cNvSpPr/>
            <p:nvPr/>
          </p:nvSpPr>
          <p:spPr>
            <a:xfrm rot="16200000">
              <a:off x="5747659" y="3505221"/>
              <a:ext cx="457201" cy="39624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5" name="TextBox 24"/>
          <p:cNvSpPr txBox="1"/>
          <p:nvPr/>
        </p:nvSpPr>
        <p:spPr>
          <a:xfrm>
            <a:off x="361405" y="1878874"/>
            <a:ext cx="2240870" cy="369332"/>
          </a:xfrm>
          <a:prstGeom prst="rect">
            <a:avLst/>
          </a:prstGeom>
          <a:solidFill>
            <a:schemeClr val="accent2">
              <a:lumMod val="20000"/>
              <a:lumOff val="80000"/>
            </a:schemeClr>
          </a:solidFill>
        </p:spPr>
        <p:txBody>
          <a:bodyPr wrap="none" rtlCol="0">
            <a:spAutoFit/>
          </a:bodyPr>
          <a:lstStyle/>
          <a:p>
            <a:r>
              <a:rPr lang="en-US" dirty="0" smtClean="0"/>
              <a:t>Conventional Vehicles</a:t>
            </a:r>
            <a:endParaRPr lang="en-US" dirty="0"/>
          </a:p>
        </p:txBody>
      </p:sp>
      <p:grpSp>
        <p:nvGrpSpPr>
          <p:cNvPr id="67" name="Group 66"/>
          <p:cNvGrpSpPr/>
          <p:nvPr/>
        </p:nvGrpSpPr>
        <p:grpSpPr>
          <a:xfrm>
            <a:off x="337456" y="3298402"/>
            <a:ext cx="8482742" cy="1760823"/>
            <a:chOff x="337456" y="3298402"/>
            <a:chExt cx="8482742" cy="1760823"/>
          </a:xfrm>
        </p:grpSpPr>
        <p:grpSp>
          <p:nvGrpSpPr>
            <p:cNvPr id="20" name="Group 19"/>
            <p:cNvGrpSpPr/>
            <p:nvPr/>
          </p:nvGrpSpPr>
          <p:grpSpPr>
            <a:xfrm>
              <a:off x="827316" y="3298402"/>
              <a:ext cx="7992882" cy="1760823"/>
              <a:chOff x="500743" y="2133625"/>
              <a:chExt cx="7992882" cy="1760823"/>
            </a:xfrm>
          </p:grpSpPr>
          <p:sp>
            <p:nvSpPr>
              <p:cNvPr id="5" name="TextBox 4"/>
              <p:cNvSpPr txBox="1"/>
              <p:nvPr/>
            </p:nvSpPr>
            <p:spPr>
              <a:xfrm>
                <a:off x="500743" y="3080682"/>
                <a:ext cx="1213474" cy="400110"/>
              </a:xfrm>
              <a:prstGeom prst="rect">
                <a:avLst/>
              </a:prstGeom>
              <a:noFill/>
            </p:spPr>
            <p:txBody>
              <a:bodyPr wrap="none" rtlCol="0">
                <a:spAutoFit/>
              </a:bodyPr>
              <a:lstStyle/>
              <a:p>
                <a:r>
                  <a:rPr lang="en-US" sz="2000" dirty="0"/>
                  <a:t>Fossil </a:t>
                </a:r>
                <a:r>
                  <a:rPr lang="en-US" sz="2000" dirty="0" smtClean="0"/>
                  <a:t>fuel</a:t>
                </a:r>
                <a:endParaRPr lang="en-US" sz="2000" dirty="0"/>
              </a:p>
            </p:txBody>
          </p:sp>
          <p:sp>
            <p:nvSpPr>
              <p:cNvPr id="9" name="TextBox 8"/>
              <p:cNvSpPr txBox="1"/>
              <p:nvPr/>
            </p:nvSpPr>
            <p:spPr>
              <a:xfrm>
                <a:off x="2590800" y="3080682"/>
                <a:ext cx="1212191" cy="400110"/>
              </a:xfrm>
              <a:prstGeom prst="rect">
                <a:avLst/>
              </a:prstGeom>
              <a:noFill/>
            </p:spPr>
            <p:txBody>
              <a:bodyPr wrap="none" rtlCol="0">
                <a:spAutoFit/>
              </a:bodyPr>
              <a:lstStyle/>
              <a:p>
                <a:r>
                  <a:rPr lang="en-US" sz="2000" dirty="0" smtClean="0"/>
                  <a:t>Electricity</a:t>
                </a:r>
                <a:endParaRPr lang="en-US" sz="2000" dirty="0"/>
              </a:p>
            </p:txBody>
          </p:sp>
          <p:cxnSp>
            <p:nvCxnSpPr>
              <p:cNvPr id="11" name="Straight Connector 10"/>
              <p:cNvCxnSpPr/>
              <p:nvPr/>
            </p:nvCxnSpPr>
            <p:spPr>
              <a:xfrm>
                <a:off x="3668486" y="3276625"/>
                <a:ext cx="587828"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861457" y="3233082"/>
                <a:ext cx="587828"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482738" y="3048025"/>
                <a:ext cx="992776" cy="400110"/>
              </a:xfrm>
              <a:prstGeom prst="rect">
                <a:avLst/>
              </a:prstGeom>
              <a:noFill/>
            </p:spPr>
            <p:txBody>
              <a:bodyPr wrap="square" rtlCol="0">
                <a:spAutoFit/>
              </a:bodyPr>
              <a:lstStyle/>
              <a:p>
                <a:r>
                  <a:rPr lang="en-US" sz="2000" dirty="0" smtClean="0"/>
                  <a:t>Battery</a:t>
                </a:r>
                <a:endParaRPr lang="en-US" sz="2000" dirty="0"/>
              </a:p>
            </p:txBody>
          </p:sp>
          <p:cxnSp>
            <p:nvCxnSpPr>
              <p:cNvPr id="10" name="Straight Connector 9"/>
              <p:cNvCxnSpPr/>
              <p:nvPr/>
            </p:nvCxnSpPr>
            <p:spPr>
              <a:xfrm flipV="1">
                <a:off x="5475514" y="3243967"/>
                <a:ext cx="522515" cy="10887"/>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630888" y="3048026"/>
                <a:ext cx="862737" cy="400110"/>
              </a:xfrm>
              <a:prstGeom prst="rect">
                <a:avLst/>
              </a:prstGeom>
              <a:noFill/>
            </p:spPr>
            <p:txBody>
              <a:bodyPr wrap="none" rtlCol="0">
                <a:spAutoFit/>
              </a:bodyPr>
              <a:lstStyle/>
              <a:p>
                <a:r>
                  <a:rPr lang="en-US" sz="2000" dirty="0" smtClean="0"/>
                  <a:t>Wheel</a:t>
                </a:r>
                <a:endParaRPr lang="en-US" sz="2000" dirty="0"/>
              </a:p>
            </p:txBody>
          </p:sp>
          <p:sp>
            <p:nvSpPr>
              <p:cNvPr id="14" name="TextBox 13"/>
              <p:cNvSpPr txBox="1"/>
              <p:nvPr/>
            </p:nvSpPr>
            <p:spPr>
              <a:xfrm>
                <a:off x="6716486" y="2133625"/>
                <a:ext cx="1048813" cy="369332"/>
              </a:xfrm>
              <a:prstGeom prst="rect">
                <a:avLst/>
              </a:prstGeom>
              <a:noFill/>
            </p:spPr>
            <p:txBody>
              <a:bodyPr wrap="none" rtlCol="0">
                <a:spAutoFit/>
              </a:bodyPr>
              <a:lstStyle/>
              <a:p>
                <a:r>
                  <a:rPr lang="en-US" dirty="0" err="1"/>
                  <a:t>Eff</a:t>
                </a:r>
                <a:r>
                  <a:rPr lang="en-US" dirty="0"/>
                  <a:t> </a:t>
                </a:r>
                <a:r>
                  <a:rPr lang="en-US" dirty="0" smtClean="0"/>
                  <a:t>&gt; 90%</a:t>
                </a:r>
                <a:endParaRPr lang="en-US" dirty="0"/>
              </a:p>
            </p:txBody>
          </p:sp>
          <p:sp>
            <p:nvSpPr>
              <p:cNvPr id="15" name="TextBox 14"/>
              <p:cNvSpPr txBox="1"/>
              <p:nvPr/>
            </p:nvSpPr>
            <p:spPr>
              <a:xfrm>
                <a:off x="1752599" y="2264253"/>
                <a:ext cx="1240973" cy="369332"/>
              </a:xfrm>
              <a:prstGeom prst="rect">
                <a:avLst/>
              </a:prstGeom>
              <a:noFill/>
            </p:spPr>
            <p:txBody>
              <a:bodyPr wrap="square" rtlCol="0">
                <a:spAutoFit/>
              </a:bodyPr>
              <a:lstStyle/>
              <a:p>
                <a:r>
                  <a:rPr lang="en-US" dirty="0" err="1" smtClean="0"/>
                  <a:t>Eff</a:t>
                </a:r>
                <a:r>
                  <a:rPr lang="en-US" dirty="0" smtClean="0"/>
                  <a:t>  ~ 30%</a:t>
                </a:r>
                <a:endParaRPr lang="en-US" dirty="0"/>
              </a:p>
            </p:txBody>
          </p:sp>
          <p:sp>
            <p:nvSpPr>
              <p:cNvPr id="21" name="TextBox 20"/>
              <p:cNvSpPr txBox="1"/>
              <p:nvPr/>
            </p:nvSpPr>
            <p:spPr>
              <a:xfrm>
                <a:off x="6128657" y="3048024"/>
                <a:ext cx="847411" cy="400110"/>
              </a:xfrm>
              <a:prstGeom prst="rect">
                <a:avLst/>
              </a:prstGeom>
              <a:noFill/>
            </p:spPr>
            <p:txBody>
              <a:bodyPr wrap="none" rtlCol="0">
                <a:spAutoFit/>
              </a:bodyPr>
              <a:lstStyle/>
              <a:p>
                <a:r>
                  <a:rPr lang="en-US" sz="2000" dirty="0" smtClean="0"/>
                  <a:t>Motor</a:t>
                </a:r>
                <a:endParaRPr lang="en-US" sz="2000" dirty="0"/>
              </a:p>
            </p:txBody>
          </p:sp>
          <p:cxnSp>
            <p:nvCxnSpPr>
              <p:cNvPr id="23" name="Straight Connector 22"/>
              <p:cNvCxnSpPr/>
              <p:nvPr/>
            </p:nvCxnSpPr>
            <p:spPr>
              <a:xfrm flipV="1">
                <a:off x="6999514" y="3233082"/>
                <a:ext cx="522515" cy="10887"/>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887686" y="2460196"/>
                <a:ext cx="0" cy="620486"/>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Arc 35"/>
              <p:cNvSpPr/>
              <p:nvPr/>
            </p:nvSpPr>
            <p:spPr>
              <a:xfrm>
                <a:off x="4887687" y="2427539"/>
                <a:ext cx="424543" cy="424543"/>
              </a:xfrm>
              <a:prstGeom prst="arc">
                <a:avLst>
                  <a:gd name="adj1" fmla="val 4781722"/>
                  <a:gd name="adj2" fmla="val 11158778"/>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p:cNvSpPr txBox="1"/>
              <p:nvPr/>
            </p:nvSpPr>
            <p:spPr>
              <a:xfrm>
                <a:off x="5083628" y="2688796"/>
                <a:ext cx="575157" cy="400110"/>
              </a:xfrm>
              <a:prstGeom prst="rect">
                <a:avLst/>
              </a:prstGeom>
              <a:noFill/>
            </p:spPr>
            <p:txBody>
              <a:bodyPr wrap="none" rtlCol="0">
                <a:spAutoFit/>
              </a:bodyPr>
              <a:lstStyle/>
              <a:p>
                <a:r>
                  <a:rPr lang="en-US" sz="2000" dirty="0" smtClean="0">
                    <a:solidFill>
                      <a:srgbClr val="FF0000"/>
                    </a:solidFill>
                  </a:rPr>
                  <a:t>CO</a:t>
                </a:r>
                <a:r>
                  <a:rPr lang="en-US" sz="2000" baseline="-25000" dirty="0" smtClean="0">
                    <a:solidFill>
                      <a:srgbClr val="FF0000"/>
                    </a:solidFill>
                  </a:rPr>
                  <a:t>2</a:t>
                </a:r>
                <a:endParaRPr lang="en-US" sz="2000" baseline="-25000" dirty="0">
                  <a:solidFill>
                    <a:srgbClr val="FF0000"/>
                  </a:solidFill>
                </a:endParaRPr>
              </a:p>
            </p:txBody>
          </p:sp>
          <p:sp>
            <p:nvSpPr>
              <p:cNvPr id="38" name="Arc 37"/>
              <p:cNvSpPr/>
              <p:nvPr/>
            </p:nvSpPr>
            <p:spPr>
              <a:xfrm>
                <a:off x="1796137" y="3233075"/>
                <a:ext cx="533402" cy="609606"/>
              </a:xfrm>
              <a:prstGeom prst="arc">
                <a:avLst>
                  <a:gd name="adj1" fmla="val 16033195"/>
                  <a:gd name="adj2" fmla="val 20933005"/>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TextBox 38"/>
              <p:cNvSpPr txBox="1"/>
              <p:nvPr/>
            </p:nvSpPr>
            <p:spPr>
              <a:xfrm>
                <a:off x="2198918" y="3494338"/>
                <a:ext cx="575157" cy="400110"/>
              </a:xfrm>
              <a:prstGeom prst="rect">
                <a:avLst/>
              </a:prstGeom>
              <a:noFill/>
            </p:spPr>
            <p:txBody>
              <a:bodyPr wrap="none" rtlCol="0">
                <a:spAutoFit/>
              </a:bodyPr>
              <a:lstStyle/>
              <a:p>
                <a:r>
                  <a:rPr lang="en-US" sz="2000" dirty="0" smtClean="0">
                    <a:solidFill>
                      <a:srgbClr val="FF0000"/>
                    </a:solidFill>
                  </a:rPr>
                  <a:t>CO</a:t>
                </a:r>
                <a:r>
                  <a:rPr lang="en-US" sz="2000" baseline="-25000" dirty="0" smtClean="0">
                    <a:solidFill>
                      <a:srgbClr val="FF0000"/>
                    </a:solidFill>
                  </a:rPr>
                  <a:t>2</a:t>
                </a:r>
                <a:endParaRPr lang="en-US" sz="2000" baseline="-25000" dirty="0">
                  <a:solidFill>
                    <a:srgbClr val="FF0000"/>
                  </a:solidFill>
                </a:endParaRPr>
              </a:p>
            </p:txBody>
          </p:sp>
          <p:sp>
            <p:nvSpPr>
              <p:cNvPr id="3" name="Right Brace 2"/>
              <p:cNvSpPr/>
              <p:nvPr/>
            </p:nvSpPr>
            <p:spPr>
              <a:xfrm rot="16200000">
                <a:off x="2030187" y="1856025"/>
                <a:ext cx="457201" cy="1992086"/>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Right Brace 32"/>
              <p:cNvSpPr/>
              <p:nvPr/>
            </p:nvSpPr>
            <p:spPr>
              <a:xfrm rot="16200000">
                <a:off x="7015845" y="1747168"/>
                <a:ext cx="457201" cy="1992086"/>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4528457" y="3331040"/>
                <a:ext cx="184731" cy="369332"/>
              </a:xfrm>
              <a:prstGeom prst="rect">
                <a:avLst/>
              </a:prstGeom>
              <a:noFill/>
            </p:spPr>
            <p:txBody>
              <a:bodyPr wrap="none" rtlCol="0">
                <a:spAutoFit/>
              </a:bodyPr>
              <a:lstStyle/>
              <a:p>
                <a:endParaRPr lang="en-US" dirty="0"/>
              </a:p>
            </p:txBody>
          </p:sp>
          <p:sp>
            <p:nvSpPr>
              <p:cNvPr id="13" name="TextBox 12"/>
              <p:cNvSpPr txBox="1"/>
              <p:nvPr/>
            </p:nvSpPr>
            <p:spPr>
              <a:xfrm>
                <a:off x="3940629" y="2144497"/>
                <a:ext cx="2191562" cy="369332"/>
              </a:xfrm>
              <a:prstGeom prst="rect">
                <a:avLst/>
              </a:prstGeom>
              <a:noFill/>
            </p:spPr>
            <p:txBody>
              <a:bodyPr wrap="none" rtlCol="0">
                <a:spAutoFit/>
              </a:bodyPr>
              <a:lstStyle/>
              <a:p>
                <a:r>
                  <a:rPr lang="en-US" dirty="0" smtClean="0"/>
                  <a:t>Battery raw materials</a:t>
                </a:r>
                <a:endParaRPr lang="en-US" dirty="0"/>
              </a:p>
            </p:txBody>
          </p:sp>
        </p:grpSp>
        <p:sp>
          <p:nvSpPr>
            <p:cNvPr id="42" name="TextBox 41"/>
            <p:cNvSpPr txBox="1"/>
            <p:nvPr/>
          </p:nvSpPr>
          <p:spPr>
            <a:xfrm>
              <a:off x="337456" y="3352805"/>
              <a:ext cx="1689630" cy="369332"/>
            </a:xfrm>
            <a:prstGeom prst="rect">
              <a:avLst/>
            </a:prstGeom>
            <a:solidFill>
              <a:schemeClr val="accent3">
                <a:lumMod val="60000"/>
                <a:lumOff val="40000"/>
              </a:schemeClr>
            </a:solidFill>
          </p:spPr>
          <p:txBody>
            <a:bodyPr wrap="none" rtlCol="0">
              <a:spAutoFit/>
            </a:bodyPr>
            <a:lstStyle/>
            <a:p>
              <a:r>
                <a:rPr lang="en-US" dirty="0" smtClean="0"/>
                <a:t>Electric Vehicles</a:t>
              </a:r>
              <a:endParaRPr lang="en-US" dirty="0"/>
            </a:p>
          </p:txBody>
        </p:sp>
      </p:grpSp>
      <p:grpSp>
        <p:nvGrpSpPr>
          <p:cNvPr id="7" name="Group 6"/>
          <p:cNvGrpSpPr/>
          <p:nvPr/>
        </p:nvGrpSpPr>
        <p:grpSpPr>
          <a:xfrm>
            <a:off x="374468" y="5377538"/>
            <a:ext cx="8556764" cy="1251856"/>
            <a:chOff x="374468" y="5377538"/>
            <a:chExt cx="8556764" cy="1251856"/>
          </a:xfrm>
        </p:grpSpPr>
        <p:grpSp>
          <p:nvGrpSpPr>
            <p:cNvPr id="68" name="Group 67"/>
            <p:cNvGrpSpPr/>
            <p:nvPr/>
          </p:nvGrpSpPr>
          <p:grpSpPr>
            <a:xfrm>
              <a:off x="374468" y="5377538"/>
              <a:ext cx="8556764" cy="1251856"/>
              <a:chOff x="446314" y="5344880"/>
              <a:chExt cx="8556764" cy="1251856"/>
            </a:xfrm>
          </p:grpSpPr>
          <p:grpSp>
            <p:nvGrpSpPr>
              <p:cNvPr id="43" name="Group 42"/>
              <p:cNvGrpSpPr/>
              <p:nvPr/>
            </p:nvGrpSpPr>
            <p:grpSpPr>
              <a:xfrm>
                <a:off x="522516" y="5717655"/>
                <a:ext cx="8480562" cy="879081"/>
                <a:chOff x="500743" y="3048025"/>
                <a:chExt cx="8480562" cy="879081"/>
              </a:xfrm>
            </p:grpSpPr>
            <p:sp>
              <p:nvSpPr>
                <p:cNvPr id="44" name="TextBox 43"/>
                <p:cNvSpPr txBox="1"/>
                <p:nvPr/>
              </p:nvSpPr>
              <p:spPr>
                <a:xfrm>
                  <a:off x="500743" y="3080682"/>
                  <a:ext cx="1403333" cy="400110"/>
                </a:xfrm>
                <a:prstGeom prst="rect">
                  <a:avLst/>
                </a:prstGeom>
                <a:noFill/>
              </p:spPr>
              <p:txBody>
                <a:bodyPr wrap="none" rtlCol="0">
                  <a:spAutoFit/>
                </a:bodyPr>
                <a:lstStyle/>
                <a:p>
                  <a:r>
                    <a:rPr lang="en-US" sz="2000" dirty="0" smtClean="0"/>
                    <a:t>Natural Gas</a:t>
                  </a:r>
                  <a:endParaRPr lang="en-US" sz="2000" dirty="0"/>
                </a:p>
              </p:txBody>
            </p:sp>
            <p:sp>
              <p:nvSpPr>
                <p:cNvPr id="45" name="TextBox 44"/>
                <p:cNvSpPr txBox="1"/>
                <p:nvPr/>
              </p:nvSpPr>
              <p:spPr>
                <a:xfrm>
                  <a:off x="2686595" y="3048025"/>
                  <a:ext cx="431528" cy="400110"/>
                </a:xfrm>
                <a:prstGeom prst="rect">
                  <a:avLst/>
                </a:prstGeom>
                <a:noFill/>
              </p:spPr>
              <p:txBody>
                <a:bodyPr wrap="none" rtlCol="0">
                  <a:spAutoFit/>
                </a:bodyPr>
                <a:lstStyle/>
                <a:p>
                  <a:r>
                    <a:rPr lang="en-US" sz="2000" dirty="0" smtClean="0"/>
                    <a:t>H</a:t>
                  </a:r>
                  <a:r>
                    <a:rPr lang="en-US" sz="2000" baseline="-25000" dirty="0" smtClean="0"/>
                    <a:t>2</a:t>
                  </a:r>
                  <a:endParaRPr lang="en-US" sz="2000" baseline="-25000" dirty="0"/>
                </a:p>
              </p:txBody>
            </p:sp>
            <p:cxnSp>
              <p:nvCxnSpPr>
                <p:cNvPr id="46" name="Straight Connector 45"/>
                <p:cNvCxnSpPr/>
                <p:nvPr/>
              </p:nvCxnSpPr>
              <p:spPr>
                <a:xfrm>
                  <a:off x="3178629" y="3276625"/>
                  <a:ext cx="587828"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894115" y="3291866"/>
                  <a:ext cx="731520"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201195" y="3078506"/>
                  <a:ext cx="1297575" cy="400110"/>
                </a:xfrm>
                <a:prstGeom prst="rect">
                  <a:avLst/>
                </a:prstGeom>
                <a:noFill/>
              </p:spPr>
              <p:txBody>
                <a:bodyPr wrap="square" rtlCol="0">
                  <a:spAutoFit/>
                </a:bodyPr>
                <a:lstStyle/>
                <a:p>
                  <a:r>
                    <a:rPr lang="en-US" sz="2000" dirty="0" smtClean="0"/>
                    <a:t>Fuel Cell</a:t>
                  </a:r>
                  <a:endParaRPr lang="en-US" sz="2000" dirty="0"/>
                </a:p>
              </p:txBody>
            </p:sp>
            <p:cxnSp>
              <p:nvCxnSpPr>
                <p:cNvPr id="49" name="Straight Connector 48"/>
                <p:cNvCxnSpPr/>
                <p:nvPr/>
              </p:nvCxnSpPr>
              <p:spPr>
                <a:xfrm flipV="1">
                  <a:off x="6233160" y="3276624"/>
                  <a:ext cx="457200"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8118568" y="3078506"/>
                  <a:ext cx="862737" cy="400110"/>
                </a:xfrm>
                <a:prstGeom prst="rect">
                  <a:avLst/>
                </a:prstGeom>
                <a:noFill/>
              </p:spPr>
              <p:txBody>
                <a:bodyPr wrap="none" rtlCol="0">
                  <a:spAutoFit/>
                </a:bodyPr>
                <a:lstStyle/>
                <a:p>
                  <a:r>
                    <a:rPr lang="en-US" sz="2000" dirty="0" smtClean="0"/>
                    <a:t>Wheel</a:t>
                  </a:r>
                  <a:endParaRPr lang="en-US" sz="2000" dirty="0"/>
                </a:p>
              </p:txBody>
            </p:sp>
            <p:sp>
              <p:nvSpPr>
                <p:cNvPr id="53" name="TextBox 52"/>
                <p:cNvSpPr txBox="1"/>
                <p:nvPr/>
              </p:nvSpPr>
              <p:spPr>
                <a:xfrm>
                  <a:off x="6749143" y="3063264"/>
                  <a:ext cx="847411" cy="400110"/>
                </a:xfrm>
                <a:prstGeom prst="rect">
                  <a:avLst/>
                </a:prstGeom>
                <a:noFill/>
              </p:spPr>
              <p:txBody>
                <a:bodyPr wrap="none" rtlCol="0">
                  <a:spAutoFit/>
                </a:bodyPr>
                <a:lstStyle/>
                <a:p>
                  <a:r>
                    <a:rPr lang="en-US" sz="2000" dirty="0" smtClean="0"/>
                    <a:t>Motor</a:t>
                  </a:r>
                  <a:endParaRPr lang="en-US" sz="2000" dirty="0"/>
                </a:p>
              </p:txBody>
            </p:sp>
            <p:cxnSp>
              <p:nvCxnSpPr>
                <p:cNvPr id="54" name="Straight Connector 53"/>
                <p:cNvCxnSpPr/>
                <p:nvPr/>
              </p:nvCxnSpPr>
              <p:spPr>
                <a:xfrm flipV="1">
                  <a:off x="7665720" y="3267917"/>
                  <a:ext cx="365760"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Arc 57"/>
                <p:cNvSpPr/>
                <p:nvPr/>
              </p:nvSpPr>
              <p:spPr>
                <a:xfrm>
                  <a:off x="1850567" y="3287505"/>
                  <a:ext cx="533402" cy="609606"/>
                </a:xfrm>
                <a:prstGeom prst="arc">
                  <a:avLst>
                    <a:gd name="adj1" fmla="val 16033195"/>
                    <a:gd name="adj2" fmla="val 20933005"/>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TextBox 58"/>
                <p:cNvSpPr txBox="1"/>
                <p:nvPr/>
              </p:nvSpPr>
              <p:spPr>
                <a:xfrm>
                  <a:off x="2242462" y="3526996"/>
                  <a:ext cx="575157" cy="400110"/>
                </a:xfrm>
                <a:prstGeom prst="rect">
                  <a:avLst/>
                </a:prstGeom>
                <a:noFill/>
              </p:spPr>
              <p:txBody>
                <a:bodyPr wrap="none" rtlCol="0">
                  <a:spAutoFit/>
                </a:bodyPr>
                <a:lstStyle/>
                <a:p>
                  <a:r>
                    <a:rPr lang="en-US" sz="2000" dirty="0" smtClean="0">
                      <a:solidFill>
                        <a:srgbClr val="FF0000"/>
                      </a:solidFill>
                    </a:rPr>
                    <a:t>CO</a:t>
                  </a:r>
                  <a:r>
                    <a:rPr lang="en-US" sz="2000" baseline="-25000" dirty="0" smtClean="0">
                      <a:solidFill>
                        <a:srgbClr val="FF0000"/>
                      </a:solidFill>
                    </a:rPr>
                    <a:t>2</a:t>
                  </a:r>
                  <a:endParaRPr lang="en-US" sz="2000" baseline="-25000" dirty="0">
                    <a:solidFill>
                      <a:srgbClr val="FF0000"/>
                    </a:solidFill>
                  </a:endParaRPr>
                </a:p>
              </p:txBody>
            </p:sp>
          </p:grpSp>
          <p:sp>
            <p:nvSpPr>
              <p:cNvPr id="66" name="TextBox 65"/>
              <p:cNvSpPr txBox="1"/>
              <p:nvPr/>
            </p:nvSpPr>
            <p:spPr>
              <a:xfrm>
                <a:off x="446314" y="5344880"/>
                <a:ext cx="1913729" cy="369332"/>
              </a:xfrm>
              <a:prstGeom prst="rect">
                <a:avLst/>
              </a:prstGeom>
              <a:solidFill>
                <a:srgbClr val="FFFF99"/>
              </a:solidFill>
            </p:spPr>
            <p:txBody>
              <a:bodyPr wrap="none" rtlCol="0">
                <a:spAutoFit/>
              </a:bodyPr>
              <a:lstStyle/>
              <a:p>
                <a:r>
                  <a:rPr lang="en-US" dirty="0" smtClean="0"/>
                  <a:t>Hydrogen Vehicles</a:t>
                </a:r>
                <a:endParaRPr lang="en-US" dirty="0"/>
              </a:p>
            </p:txBody>
          </p:sp>
        </p:grpSp>
        <p:sp>
          <p:nvSpPr>
            <p:cNvPr id="55" name="TextBox 54"/>
            <p:cNvSpPr txBox="1"/>
            <p:nvPr/>
          </p:nvSpPr>
          <p:spPr>
            <a:xfrm>
              <a:off x="3611882" y="5780794"/>
              <a:ext cx="1297575" cy="400110"/>
            </a:xfrm>
            <a:prstGeom prst="rect">
              <a:avLst/>
            </a:prstGeom>
            <a:noFill/>
          </p:spPr>
          <p:txBody>
            <a:bodyPr wrap="square" rtlCol="0">
              <a:spAutoFit/>
            </a:bodyPr>
            <a:lstStyle/>
            <a:p>
              <a:r>
                <a:rPr lang="en-US" sz="2000" dirty="0" smtClean="0"/>
                <a:t>Storage</a:t>
              </a:r>
              <a:endParaRPr lang="en-US" sz="2000" dirty="0"/>
            </a:p>
          </p:txBody>
        </p:sp>
        <p:cxnSp>
          <p:nvCxnSpPr>
            <p:cNvPr id="56" name="Straight Connector 55"/>
            <p:cNvCxnSpPr/>
            <p:nvPr/>
          </p:nvCxnSpPr>
          <p:spPr>
            <a:xfrm flipV="1">
              <a:off x="4628607" y="5978912"/>
              <a:ext cx="365760" cy="0"/>
            </a:xfrm>
            <a:prstGeom prst="line">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951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136767" y="1754844"/>
            <a:ext cx="3109162" cy="4272038"/>
          </a:xfrm>
          <a:prstGeom prst="rect">
            <a:avLst/>
          </a:prstGeom>
        </p:spPr>
      </p:pic>
      <p:sp>
        <p:nvSpPr>
          <p:cNvPr id="2" name="Title 1"/>
          <p:cNvSpPr>
            <a:spLocks noGrp="1"/>
          </p:cNvSpPr>
          <p:nvPr>
            <p:ph type="title"/>
          </p:nvPr>
        </p:nvSpPr>
        <p:spPr>
          <a:xfrm>
            <a:off x="457200" y="149452"/>
            <a:ext cx="8229600" cy="1143000"/>
          </a:xfrm>
          <a:solidFill>
            <a:srgbClr val="232C12"/>
          </a:solidFill>
        </p:spPr>
        <p:txBody>
          <a:bodyPr/>
          <a:lstStyle/>
          <a:p>
            <a:r>
              <a:rPr lang="en-US" dirty="0">
                <a:solidFill>
                  <a:srgbClr val="FFFF00"/>
                </a:solidFill>
              </a:rPr>
              <a:t>Why bioconversion?</a:t>
            </a:r>
          </a:p>
        </p:txBody>
      </p:sp>
      <p:sp>
        <p:nvSpPr>
          <p:cNvPr id="4" name="Slide Number Placeholder 3"/>
          <p:cNvSpPr>
            <a:spLocks noGrp="1"/>
          </p:cNvSpPr>
          <p:nvPr>
            <p:ph type="sldNum" sz="quarter" idx="12"/>
          </p:nvPr>
        </p:nvSpPr>
        <p:spPr/>
        <p:txBody>
          <a:bodyPr/>
          <a:lstStyle/>
          <a:p>
            <a:fld id="{16A8AC2D-69A8-344A-B720-964A903A27B4}" type="slidenum">
              <a:rPr lang="en-US" smtClean="0"/>
              <a:t>50</a:t>
            </a:fld>
            <a:endParaRPr lang="en-US"/>
          </a:p>
        </p:txBody>
      </p:sp>
      <p:sp>
        <p:nvSpPr>
          <p:cNvPr id="7" name="TextBox 6"/>
          <p:cNvSpPr txBox="1"/>
          <p:nvPr/>
        </p:nvSpPr>
        <p:spPr>
          <a:xfrm>
            <a:off x="-41497" y="6075483"/>
            <a:ext cx="3685624" cy="338554"/>
          </a:xfrm>
          <a:prstGeom prst="rect">
            <a:avLst/>
          </a:prstGeom>
          <a:noFill/>
        </p:spPr>
        <p:txBody>
          <a:bodyPr wrap="none" rtlCol="0">
            <a:spAutoFit/>
          </a:bodyPr>
          <a:lstStyle/>
          <a:p>
            <a:r>
              <a:rPr lang="en-US" sz="1600" dirty="0" smtClean="0"/>
              <a:t>Liao et al (2016) Nat Rev </a:t>
            </a:r>
            <a:r>
              <a:rPr lang="en-US" sz="1600" dirty="0" err="1" smtClean="0"/>
              <a:t>Microbiol</a:t>
            </a:r>
            <a:r>
              <a:rPr lang="en-US" sz="1600" dirty="0" smtClean="0"/>
              <a:t> 14,288</a:t>
            </a:r>
            <a:endParaRPr lang="en-US" sz="1600" dirty="0"/>
          </a:p>
        </p:txBody>
      </p:sp>
      <p:sp>
        <p:nvSpPr>
          <p:cNvPr id="3" name="TextBox 2"/>
          <p:cNvSpPr txBox="1"/>
          <p:nvPr/>
        </p:nvSpPr>
        <p:spPr>
          <a:xfrm>
            <a:off x="228600" y="2514600"/>
            <a:ext cx="5007974" cy="2677656"/>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Precise chemistry</a:t>
            </a:r>
          </a:p>
          <a:p>
            <a:pPr marL="285750" indent="-285750">
              <a:buFont typeface="Arial" panose="020B0604020202020204" pitchFamily="34" charset="0"/>
              <a:buChar char="•"/>
            </a:pPr>
            <a:r>
              <a:rPr lang="en-US" sz="2400" dirty="0" smtClean="0"/>
              <a:t>Able to make different types of fuels</a:t>
            </a:r>
          </a:p>
          <a:p>
            <a:pPr marL="285750" indent="-285750">
              <a:buFont typeface="Arial" panose="020B0604020202020204" pitchFamily="34" charset="0"/>
              <a:buChar char="•"/>
            </a:pPr>
            <a:r>
              <a:rPr lang="en-US" sz="2400" dirty="0" smtClean="0"/>
              <a:t>Environmentally friendly</a:t>
            </a:r>
          </a:p>
          <a:p>
            <a:pPr marL="285750" indent="-285750">
              <a:buFont typeface="Arial" panose="020B0604020202020204" pitchFamily="34" charset="0"/>
              <a:buChar char="•"/>
            </a:pPr>
            <a:r>
              <a:rPr lang="en-US" sz="2400" dirty="0" smtClean="0"/>
              <a:t>Low temperature</a:t>
            </a:r>
          </a:p>
          <a:p>
            <a:pPr marL="285750" indent="-285750">
              <a:buFont typeface="Arial" panose="020B0604020202020204" pitchFamily="34" charset="0"/>
              <a:buChar char="•"/>
            </a:pPr>
            <a:r>
              <a:rPr lang="en-US" sz="2400" dirty="0" smtClean="0"/>
              <a:t>Potentially inexpensive</a:t>
            </a:r>
          </a:p>
          <a:p>
            <a:endParaRPr lang="en-US" sz="2400" dirty="0" smtClean="0"/>
          </a:p>
          <a:p>
            <a:endParaRPr lang="en-US" sz="2400" dirty="0"/>
          </a:p>
        </p:txBody>
      </p:sp>
    </p:spTree>
    <p:extLst>
      <p:ext uri="{BB962C8B-B14F-4D97-AF65-F5344CB8AC3E}">
        <p14:creationId xmlns:p14="http://schemas.microsoft.com/office/powerpoint/2010/main" val="17024147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207923" y="1319662"/>
            <a:ext cx="4669156" cy="5538337"/>
          </a:xfrm>
          <a:prstGeom prst="rect">
            <a:avLst/>
          </a:prstGeom>
        </p:spPr>
      </p:pic>
      <p:sp>
        <p:nvSpPr>
          <p:cNvPr id="8" name="TextBox 7"/>
          <p:cNvSpPr txBox="1"/>
          <p:nvPr/>
        </p:nvSpPr>
        <p:spPr>
          <a:xfrm>
            <a:off x="0" y="8194"/>
            <a:ext cx="9143999" cy="1323439"/>
          </a:xfrm>
          <a:prstGeom prst="rect">
            <a:avLst/>
          </a:prstGeom>
          <a:solidFill>
            <a:srgbClr val="232C12"/>
          </a:solidFill>
        </p:spPr>
        <p:txBody>
          <a:bodyPr wrap="square" rtlCol="0">
            <a:spAutoFit/>
          </a:bodyPr>
          <a:lstStyle/>
          <a:p>
            <a:pPr algn="ctr"/>
            <a:r>
              <a:rPr lang="en-US" sz="4000" dirty="0" smtClean="0">
                <a:solidFill>
                  <a:srgbClr val="FFFF00"/>
                </a:solidFill>
              </a:rPr>
              <a:t>Plants as a bio-factory transforming solar energy to chemical energy</a:t>
            </a:r>
            <a:endParaRPr lang="en-US" sz="4000" dirty="0">
              <a:solidFill>
                <a:srgbClr val="FFFF00"/>
              </a:solidFill>
            </a:endParaRPr>
          </a:p>
        </p:txBody>
      </p:sp>
      <p:sp>
        <p:nvSpPr>
          <p:cNvPr id="9" name="Slide Number Placeholder 8"/>
          <p:cNvSpPr>
            <a:spLocks noGrp="1"/>
          </p:cNvSpPr>
          <p:nvPr>
            <p:ph type="sldNum" sz="quarter" idx="12"/>
          </p:nvPr>
        </p:nvSpPr>
        <p:spPr/>
        <p:txBody>
          <a:bodyPr/>
          <a:lstStyle/>
          <a:p>
            <a:fld id="{16A8AC2D-69A8-344A-B720-964A903A27B4}" type="slidenum">
              <a:rPr lang="en-US" smtClean="0"/>
              <a:t>51</a:t>
            </a:fld>
            <a:endParaRPr lang="en-US"/>
          </a:p>
        </p:txBody>
      </p:sp>
      <p:sp>
        <p:nvSpPr>
          <p:cNvPr id="2" name="Right Arrow 1"/>
          <p:cNvSpPr/>
          <p:nvPr/>
        </p:nvSpPr>
        <p:spPr>
          <a:xfrm rot="18278063">
            <a:off x="6852037" y="6008913"/>
            <a:ext cx="759250" cy="33745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626529" y="5400061"/>
            <a:ext cx="1919436" cy="461665"/>
          </a:xfrm>
          <a:prstGeom prst="rect">
            <a:avLst/>
          </a:prstGeom>
          <a:noFill/>
        </p:spPr>
        <p:txBody>
          <a:bodyPr wrap="none" rtlCol="0">
            <a:spAutoFit/>
          </a:bodyPr>
          <a:lstStyle/>
          <a:p>
            <a:r>
              <a:rPr lang="en-US" sz="2400" dirty="0" smtClean="0"/>
              <a:t>Plant biomass</a:t>
            </a:r>
            <a:endParaRPr lang="en-US" sz="2400" dirty="0"/>
          </a:p>
        </p:txBody>
      </p:sp>
      <p:sp>
        <p:nvSpPr>
          <p:cNvPr id="4" name="Down Arrow 3"/>
          <p:cNvSpPr/>
          <p:nvPr/>
        </p:nvSpPr>
        <p:spPr>
          <a:xfrm flipV="1">
            <a:off x="7422486" y="4905437"/>
            <a:ext cx="289035" cy="5307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6735052" y="4473459"/>
            <a:ext cx="1702389" cy="369332"/>
          </a:xfrm>
          <a:prstGeom prst="rect">
            <a:avLst/>
          </a:prstGeom>
          <a:noFill/>
        </p:spPr>
        <p:txBody>
          <a:bodyPr wrap="none" rtlCol="0">
            <a:spAutoFit/>
          </a:bodyPr>
          <a:lstStyle/>
          <a:p>
            <a:r>
              <a:rPr lang="en-US" dirty="0" smtClean="0"/>
              <a:t>Fuels, chemicals</a:t>
            </a:r>
            <a:endParaRPr lang="en-US" dirty="0"/>
          </a:p>
        </p:txBody>
      </p:sp>
    </p:spTree>
    <p:extLst>
      <p:ext uri="{BB962C8B-B14F-4D97-AF65-F5344CB8AC3E}">
        <p14:creationId xmlns:p14="http://schemas.microsoft.com/office/powerpoint/2010/main" val="40062404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4" name="Group 3"/>
          <p:cNvGrpSpPr>
            <a:grpSpLocks/>
          </p:cNvGrpSpPr>
          <p:nvPr/>
        </p:nvGrpSpPr>
        <p:grpSpPr bwMode="auto">
          <a:xfrm rot="597999">
            <a:off x="499084" y="5451091"/>
            <a:ext cx="3606800" cy="673100"/>
            <a:chOff x="0" y="0"/>
            <a:chExt cx="2272" cy="424"/>
          </a:xfrm>
        </p:grpSpPr>
        <p:pic>
          <p:nvPicPr>
            <p:cNvPr id="95264" name="Picture 1">
              <a:hlinkClick r:id="rId2"/>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1" y="0"/>
              <a:ext cx="1141"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5" name="Picture 2">
              <a:hlinkClick r:id="rId2"/>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135" cy="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5235" name="Freeform 4"/>
          <p:cNvSpPr>
            <a:spLocks/>
          </p:cNvSpPr>
          <p:nvPr/>
        </p:nvSpPr>
        <p:spPr bwMode="auto">
          <a:xfrm>
            <a:off x="-254000" y="-177800"/>
            <a:ext cx="3683000" cy="4267200"/>
          </a:xfrm>
          <a:custGeom>
            <a:avLst/>
            <a:gdLst>
              <a:gd name="T0" fmla="*/ 0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600"/>
              <a:gd name="T61" fmla="*/ 0 h 21600"/>
              <a:gd name="T62" fmla="*/ 21600 w 21600"/>
              <a:gd name="T63" fmla="*/ 21600 h 216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600" h="21600">
                <a:moveTo>
                  <a:pt x="0" y="10093"/>
                </a:moveTo>
                <a:lnTo>
                  <a:pt x="1937" y="21086"/>
                </a:lnTo>
                <a:lnTo>
                  <a:pt x="1862" y="11893"/>
                </a:lnTo>
                <a:lnTo>
                  <a:pt x="3054" y="15300"/>
                </a:lnTo>
                <a:lnTo>
                  <a:pt x="3054" y="12021"/>
                </a:lnTo>
                <a:lnTo>
                  <a:pt x="10874" y="21600"/>
                </a:lnTo>
                <a:lnTo>
                  <a:pt x="6108" y="11636"/>
                </a:lnTo>
                <a:lnTo>
                  <a:pt x="16908" y="16907"/>
                </a:lnTo>
                <a:lnTo>
                  <a:pt x="9832" y="10093"/>
                </a:lnTo>
                <a:lnTo>
                  <a:pt x="12215" y="11636"/>
                </a:lnTo>
                <a:lnTo>
                  <a:pt x="11396" y="8229"/>
                </a:lnTo>
                <a:lnTo>
                  <a:pt x="20930" y="10029"/>
                </a:lnTo>
                <a:lnTo>
                  <a:pt x="12886" y="6621"/>
                </a:lnTo>
                <a:lnTo>
                  <a:pt x="21600" y="5271"/>
                </a:lnTo>
                <a:lnTo>
                  <a:pt x="13183" y="4886"/>
                </a:lnTo>
                <a:lnTo>
                  <a:pt x="19887" y="1671"/>
                </a:lnTo>
                <a:lnTo>
                  <a:pt x="12886" y="1800"/>
                </a:lnTo>
                <a:lnTo>
                  <a:pt x="14897" y="129"/>
                </a:lnTo>
                <a:lnTo>
                  <a:pt x="11545" y="193"/>
                </a:lnTo>
                <a:lnTo>
                  <a:pt x="12215" y="0"/>
                </a:lnTo>
              </a:path>
            </a:pathLst>
          </a:custGeom>
          <a:noFill/>
          <a:ln w="25400">
            <a:solidFill>
              <a:srgbClr val="F3EB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95236" name="Oval 5"/>
          <p:cNvSpPr>
            <a:spLocks/>
          </p:cNvSpPr>
          <p:nvPr/>
        </p:nvSpPr>
        <p:spPr bwMode="auto">
          <a:xfrm>
            <a:off x="-882650" y="-704850"/>
            <a:ext cx="2730500" cy="2730500"/>
          </a:xfrm>
          <a:prstGeom prst="ellipse">
            <a:avLst/>
          </a:prstGeom>
          <a:solidFill>
            <a:srgbClr val="FFFA83"/>
          </a:solidFill>
          <a:ln w="9525">
            <a:solidFill>
              <a:schemeClr val="tx1">
                <a:alpha val="0"/>
              </a:schemeClr>
            </a:solidFill>
            <a:round/>
            <a:headEnd/>
            <a:tailEnd/>
          </a:ln>
        </p:spPr>
        <p:txBody>
          <a:bodyPr lIns="0" tIns="0" rIns="0" bIns="0"/>
          <a:lstStyle>
            <a:lvl1pPr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endParaRPr lang="en-US" altLang="en-US"/>
          </a:p>
        </p:txBody>
      </p:sp>
      <p:sp>
        <p:nvSpPr>
          <p:cNvPr id="95237" name="Oval 6"/>
          <p:cNvSpPr>
            <a:spLocks/>
          </p:cNvSpPr>
          <p:nvPr/>
        </p:nvSpPr>
        <p:spPr bwMode="auto">
          <a:xfrm>
            <a:off x="674688" y="2371725"/>
            <a:ext cx="7751762" cy="3154363"/>
          </a:xfrm>
          <a:prstGeom prst="ellipse">
            <a:avLst/>
          </a:prstGeom>
          <a:noFill/>
          <a:ln w="127000">
            <a:solidFill>
              <a:srgbClr val="3C8C9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endParaRPr lang="en-US" altLang="en-US"/>
          </a:p>
        </p:txBody>
      </p:sp>
      <p:pic>
        <p:nvPicPr>
          <p:cNvPr id="95238" name="Picture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7863" y="2925763"/>
            <a:ext cx="21018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9" name="AutoShape 8"/>
          <p:cNvSpPr>
            <a:spLocks/>
          </p:cNvSpPr>
          <p:nvPr/>
        </p:nvSpPr>
        <p:spPr bwMode="auto">
          <a:xfrm rot="-5700000">
            <a:off x="3208338" y="2076450"/>
            <a:ext cx="457200" cy="736600"/>
          </a:xfrm>
          <a:prstGeom prst="triangle">
            <a:avLst>
              <a:gd name="adj" fmla="val 50000"/>
            </a:avLst>
          </a:prstGeom>
          <a:solidFill>
            <a:srgbClr val="002060"/>
          </a:solidFill>
          <a:ln w="25400">
            <a:solidFill>
              <a:schemeClr val="tx1">
                <a:alpha val="0"/>
              </a:schemeClr>
            </a:solidFill>
            <a:miter lim="800000"/>
            <a:headEnd/>
            <a:tailEnd/>
          </a:ln>
        </p:spPr>
        <p:txBody>
          <a:bodyPr lIns="0" tIns="0" rIns="0" bIns="0"/>
          <a:lstStyle>
            <a:lvl1pPr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endParaRPr lang="en-US" altLang="en-US"/>
          </a:p>
        </p:txBody>
      </p:sp>
      <p:grpSp>
        <p:nvGrpSpPr>
          <p:cNvPr id="95240" name="Group 20"/>
          <p:cNvGrpSpPr>
            <a:grpSpLocks/>
          </p:cNvGrpSpPr>
          <p:nvPr/>
        </p:nvGrpSpPr>
        <p:grpSpPr bwMode="auto">
          <a:xfrm>
            <a:off x="4089400" y="1581150"/>
            <a:ext cx="2103438" cy="1520825"/>
            <a:chOff x="0" y="0"/>
            <a:chExt cx="1324" cy="958"/>
          </a:xfrm>
        </p:grpSpPr>
        <p:sp>
          <p:nvSpPr>
            <p:cNvPr id="95253" name="Rectangle 9"/>
            <p:cNvSpPr>
              <a:spLocks/>
            </p:cNvSpPr>
            <p:nvPr/>
          </p:nvSpPr>
          <p:spPr bwMode="auto">
            <a:xfrm>
              <a:off x="108" y="0"/>
              <a:ext cx="516"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r>
                <a:rPr lang="en-US" altLang="en-US" sz="2800">
                  <a:solidFill>
                    <a:schemeClr val="tx1"/>
                  </a:solidFill>
                  <a:cs typeface="Arial" panose="020B0604020202020204" pitchFamily="34" charset="0"/>
                </a:rPr>
                <a:t>CO</a:t>
              </a:r>
              <a:r>
                <a:rPr lang="en-US" altLang="en-US" sz="2800" baseline="-25000">
                  <a:solidFill>
                    <a:schemeClr val="tx1"/>
                  </a:solidFill>
                  <a:cs typeface="Arial" panose="020B0604020202020204" pitchFamily="34" charset="0"/>
                </a:rPr>
                <a:t>2</a:t>
              </a:r>
            </a:p>
          </p:txBody>
        </p:sp>
        <p:grpSp>
          <p:nvGrpSpPr>
            <p:cNvPr id="95254" name="Group 19"/>
            <p:cNvGrpSpPr>
              <a:grpSpLocks/>
            </p:cNvGrpSpPr>
            <p:nvPr/>
          </p:nvGrpSpPr>
          <p:grpSpPr bwMode="auto">
            <a:xfrm>
              <a:off x="0" y="187"/>
              <a:ext cx="1324" cy="771"/>
              <a:chOff x="0" y="0"/>
              <a:chExt cx="1324" cy="771"/>
            </a:xfrm>
          </p:grpSpPr>
          <p:pic>
            <p:nvPicPr>
              <p:cNvPr id="95255" name="Picture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 y="494"/>
                <a:ext cx="28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6" name="Picture 1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560000">
                <a:off x="478" y="398"/>
                <a:ext cx="15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5257" name="Picture 1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800000">
                <a:off x="594" y="47"/>
                <a:ext cx="232"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5258" name="Picture 1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920000">
                <a:off x="1072" y="190"/>
                <a:ext cx="232"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5259" name="Picture 1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579999">
                <a:off x="987" y="523"/>
                <a:ext cx="28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0" name="Picture 1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99999">
                <a:off x="23" y="71"/>
                <a:ext cx="15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5261" name="Picture 1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500000">
                <a:off x="738" y="286"/>
                <a:ext cx="232"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5262" name="Picture 1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440000">
                <a:off x="238" y="266"/>
                <a:ext cx="232"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5263" name="Picture 1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99999">
                <a:off x="17" y="494"/>
                <a:ext cx="28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95241" name="Picture 21"/>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8000" y="3440113"/>
            <a:ext cx="1879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2" name="Picture 22"/>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62463" y="4297363"/>
            <a:ext cx="19240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43" name="Rectangle 23"/>
          <p:cNvSpPr>
            <a:spLocks noGrp="1" noChangeArrowheads="1"/>
          </p:cNvSpPr>
          <p:nvPr>
            <p:ph type="title"/>
          </p:nvPr>
        </p:nvSpPr>
        <p:spPr>
          <a:xfrm>
            <a:off x="2358895" y="-61913"/>
            <a:ext cx="6419850" cy="887413"/>
          </a:xfrm>
          <a:solidFill>
            <a:srgbClr val="232C12"/>
          </a:solidFill>
        </p:spPr>
        <p:txBody>
          <a:bodyPr rIns="132080"/>
          <a:lstStyle/>
          <a:p>
            <a:pPr indent="0" eaLnBrk="1" hangingPunct="1"/>
            <a:r>
              <a:rPr lang="en-US" altLang="en-US" dirty="0" smtClean="0">
                <a:solidFill>
                  <a:srgbClr val="FFFF00"/>
                </a:solidFill>
                <a:latin typeface="Helvetica Neue" pitchFamily="-1" charset="0"/>
                <a:sym typeface="Helvetica Neue" pitchFamily="-1" charset="0"/>
              </a:rPr>
              <a:t>Biomass to Ethanol</a:t>
            </a:r>
          </a:p>
        </p:txBody>
      </p:sp>
      <p:pic>
        <p:nvPicPr>
          <p:cNvPr id="95244" name="Picture 2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303736">
            <a:off x="5967412" y="5317055"/>
            <a:ext cx="1701800"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5" name="Picture 25">
            <a:hlinkClick r:id="rId15"/>
          </p:cNvPr>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62863" y="3976688"/>
            <a:ext cx="1290637"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47" name="Rectangle 27"/>
          <p:cNvSpPr>
            <a:spLocks/>
          </p:cNvSpPr>
          <p:nvPr/>
        </p:nvSpPr>
        <p:spPr bwMode="auto">
          <a:xfrm>
            <a:off x="2714755" y="5078943"/>
            <a:ext cx="1546225" cy="368300"/>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r>
              <a:rPr lang="en-US" altLang="en-US" dirty="0">
                <a:solidFill>
                  <a:schemeClr val="tx1"/>
                </a:solidFill>
                <a:latin typeface="Helvetica Neue" pitchFamily="-1" charset="0"/>
                <a:sym typeface="Helvetica Neue" pitchFamily="-1" charset="0"/>
              </a:rPr>
              <a:t>Recalcitrance</a:t>
            </a:r>
          </a:p>
        </p:txBody>
      </p:sp>
      <p:sp>
        <p:nvSpPr>
          <p:cNvPr id="95248" name="Rectangle 28"/>
          <p:cNvSpPr>
            <a:spLocks/>
          </p:cNvSpPr>
          <p:nvPr/>
        </p:nvSpPr>
        <p:spPr bwMode="auto">
          <a:xfrm>
            <a:off x="4243388" y="6013450"/>
            <a:ext cx="2362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algn="ctr" eaLnBrk="1" hangingPunct="1"/>
            <a:r>
              <a:rPr lang="en-US" altLang="en-US">
                <a:solidFill>
                  <a:schemeClr val="tx1"/>
                </a:solidFill>
                <a:latin typeface="Helvetica Neue" pitchFamily="-1" charset="0"/>
                <a:sym typeface="Helvetica Neue" pitchFamily="-1" charset="0"/>
              </a:rPr>
              <a:t>Sugar</a:t>
            </a:r>
          </a:p>
        </p:txBody>
      </p:sp>
      <p:sp>
        <p:nvSpPr>
          <p:cNvPr id="95252" name="TextBox 32"/>
          <p:cNvSpPr txBox="1">
            <a:spLocks noChangeArrowheads="1"/>
          </p:cNvSpPr>
          <p:nvPr/>
        </p:nvSpPr>
        <p:spPr bwMode="auto">
          <a:xfrm>
            <a:off x="8001000" y="5029200"/>
            <a:ext cx="966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r>
              <a:rPr lang="en-US" altLang="en-US"/>
              <a:t>Ethanol</a:t>
            </a:r>
          </a:p>
        </p:txBody>
      </p:sp>
    </p:spTree>
    <p:extLst>
      <p:ext uri="{BB962C8B-B14F-4D97-AF65-F5344CB8AC3E}">
        <p14:creationId xmlns:p14="http://schemas.microsoft.com/office/powerpoint/2010/main" val="1778213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Oval 1"/>
          <p:cNvSpPr>
            <a:spLocks/>
          </p:cNvSpPr>
          <p:nvPr/>
        </p:nvSpPr>
        <p:spPr bwMode="auto">
          <a:xfrm>
            <a:off x="701675" y="2098675"/>
            <a:ext cx="7751763" cy="2897188"/>
          </a:xfrm>
          <a:prstGeom prst="ellipse">
            <a:avLst/>
          </a:prstGeom>
          <a:noFill/>
          <a:ln w="127000">
            <a:solidFill>
              <a:srgbClr val="3C8C9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endParaRPr lang="en-US" altLang="en-US"/>
          </a:p>
        </p:txBody>
      </p:sp>
      <p:sp>
        <p:nvSpPr>
          <p:cNvPr id="96259" name="Rectangle 2"/>
          <p:cNvSpPr>
            <a:spLocks noGrp="1" noChangeArrowheads="1"/>
          </p:cNvSpPr>
          <p:nvPr>
            <p:ph type="title"/>
          </p:nvPr>
        </p:nvSpPr>
        <p:spPr>
          <a:xfrm>
            <a:off x="2298700" y="-76200"/>
            <a:ext cx="6545263" cy="887413"/>
          </a:xfrm>
          <a:solidFill>
            <a:srgbClr val="232C12"/>
          </a:solidFill>
        </p:spPr>
        <p:txBody>
          <a:bodyPr rIns="132080"/>
          <a:lstStyle/>
          <a:p>
            <a:pPr indent="0" eaLnBrk="1" hangingPunct="1"/>
            <a:r>
              <a:rPr lang="en-US" altLang="en-US" dirty="0" smtClean="0">
                <a:solidFill>
                  <a:srgbClr val="FFFF00"/>
                </a:solidFill>
                <a:latin typeface="Helvetica Neue" pitchFamily="-1" charset="0"/>
                <a:sym typeface="Helvetica Neue" pitchFamily="-1" charset="0"/>
              </a:rPr>
              <a:t>Microalgae to Diesel</a:t>
            </a:r>
          </a:p>
        </p:txBody>
      </p:sp>
      <p:sp>
        <p:nvSpPr>
          <p:cNvPr id="96260" name="Rectangle 3"/>
          <p:cNvSpPr>
            <a:spLocks/>
          </p:cNvSpPr>
          <p:nvPr/>
        </p:nvSpPr>
        <p:spPr bwMode="auto">
          <a:xfrm>
            <a:off x="7231063" y="3562350"/>
            <a:ext cx="1612900" cy="457200"/>
          </a:xfrm>
          <a:prstGeom prst="rect">
            <a:avLst/>
          </a:prstGeom>
          <a:solidFill>
            <a:srgbClr val="00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r>
              <a:rPr lang="en-US" altLang="en-US" sz="2400">
                <a:solidFill>
                  <a:schemeClr val="tx1"/>
                </a:solidFill>
                <a:latin typeface="Helvetica Neue" pitchFamily="-1" charset="0"/>
                <a:sym typeface="Helvetica Neue" pitchFamily="-1" charset="0"/>
              </a:rPr>
              <a:t>Biodiesel</a:t>
            </a:r>
          </a:p>
        </p:txBody>
      </p:sp>
      <p:pic>
        <p:nvPicPr>
          <p:cNvPr id="96261"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3282950"/>
            <a:ext cx="2757487"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5825" y="3598863"/>
            <a:ext cx="21971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3" name="Rectangle 6"/>
          <p:cNvSpPr>
            <a:spLocks/>
          </p:cNvSpPr>
          <p:nvPr/>
        </p:nvSpPr>
        <p:spPr bwMode="auto">
          <a:xfrm>
            <a:off x="5148263" y="5122863"/>
            <a:ext cx="568325" cy="276225"/>
          </a:xfrm>
          <a:prstGeom prst="rect">
            <a:avLst/>
          </a:prstGeom>
          <a:solidFill>
            <a:srgbClr val="00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algn="ctr" eaLnBrk="1" hangingPunct="1"/>
            <a:r>
              <a:rPr lang="en-US" altLang="en-US">
                <a:solidFill>
                  <a:schemeClr val="tx1"/>
                </a:solidFill>
                <a:latin typeface="Helvetica Neue" pitchFamily="-1" charset="0"/>
                <a:sym typeface="Helvetica Neue" pitchFamily="-1" charset="0"/>
              </a:rPr>
              <a:t>Lipid</a:t>
            </a:r>
          </a:p>
        </p:txBody>
      </p:sp>
      <p:pic>
        <p:nvPicPr>
          <p:cNvPr id="96264" name="Picture 7"/>
          <p:cNvPicPr>
            <a:picLocks noChangeArrowheads="1"/>
          </p:cNvPicPr>
          <p:nvPr/>
        </p:nvPicPr>
        <p:blipFill>
          <a:blip r:embed="rId4">
            <a:extLst>
              <a:ext uri="{28A0092B-C50C-407E-A947-70E740481C1C}">
                <a14:useLocalDpi xmlns:a14="http://schemas.microsoft.com/office/drawing/2010/main" val="0"/>
              </a:ext>
            </a:extLst>
          </a:blip>
          <a:srcRect t="44055" r="37556" b="33047"/>
          <a:stretch>
            <a:fillRect/>
          </a:stretch>
        </p:blipFill>
        <p:spPr bwMode="auto">
          <a:xfrm>
            <a:off x="700088" y="5421313"/>
            <a:ext cx="5207000" cy="1435100"/>
          </a:xfrm>
          <a:prstGeom prst="rect">
            <a:avLst/>
          </a:prstGeom>
          <a:noFill/>
          <a:ln w="28575">
            <a:solidFill>
              <a:schemeClr val="tx1">
                <a:alpha val="0"/>
              </a:schemeClr>
            </a:solidFill>
            <a:miter lim="800000"/>
            <a:headEnd/>
            <a:tailEnd/>
          </a:ln>
          <a:extLst>
            <a:ext uri="{909E8E84-426E-40DD-AFC4-6F175D3DCCD1}">
              <a14:hiddenFill xmlns:a14="http://schemas.microsoft.com/office/drawing/2010/main">
                <a:solidFill>
                  <a:srgbClr val="FFFFFF"/>
                </a:solidFill>
              </a14:hiddenFill>
            </a:ext>
          </a:extLst>
        </p:spPr>
      </p:pic>
      <p:sp>
        <p:nvSpPr>
          <p:cNvPr id="96265" name="Freeform 8"/>
          <p:cNvSpPr>
            <a:spLocks/>
          </p:cNvSpPr>
          <p:nvPr/>
        </p:nvSpPr>
        <p:spPr bwMode="auto">
          <a:xfrm>
            <a:off x="-254000" y="-177800"/>
            <a:ext cx="3683000" cy="4267200"/>
          </a:xfrm>
          <a:custGeom>
            <a:avLst/>
            <a:gdLst>
              <a:gd name="T0" fmla="*/ 0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600"/>
              <a:gd name="T61" fmla="*/ 0 h 21600"/>
              <a:gd name="T62" fmla="*/ 21600 w 21600"/>
              <a:gd name="T63" fmla="*/ 21600 h 216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600" h="21600">
                <a:moveTo>
                  <a:pt x="0" y="10093"/>
                </a:moveTo>
                <a:lnTo>
                  <a:pt x="1937" y="21086"/>
                </a:lnTo>
                <a:lnTo>
                  <a:pt x="1862" y="11893"/>
                </a:lnTo>
                <a:lnTo>
                  <a:pt x="3054" y="15300"/>
                </a:lnTo>
                <a:lnTo>
                  <a:pt x="3054" y="12021"/>
                </a:lnTo>
                <a:lnTo>
                  <a:pt x="10874" y="21600"/>
                </a:lnTo>
                <a:lnTo>
                  <a:pt x="6108" y="11636"/>
                </a:lnTo>
                <a:lnTo>
                  <a:pt x="16908" y="16907"/>
                </a:lnTo>
                <a:lnTo>
                  <a:pt x="9832" y="10093"/>
                </a:lnTo>
                <a:lnTo>
                  <a:pt x="12215" y="11636"/>
                </a:lnTo>
                <a:lnTo>
                  <a:pt x="11396" y="8229"/>
                </a:lnTo>
                <a:lnTo>
                  <a:pt x="20930" y="10029"/>
                </a:lnTo>
                <a:lnTo>
                  <a:pt x="12886" y="6621"/>
                </a:lnTo>
                <a:lnTo>
                  <a:pt x="21600" y="5271"/>
                </a:lnTo>
                <a:lnTo>
                  <a:pt x="13183" y="4886"/>
                </a:lnTo>
                <a:lnTo>
                  <a:pt x="19887" y="1671"/>
                </a:lnTo>
                <a:lnTo>
                  <a:pt x="12886" y="1800"/>
                </a:lnTo>
                <a:lnTo>
                  <a:pt x="14897" y="129"/>
                </a:lnTo>
                <a:lnTo>
                  <a:pt x="11545" y="193"/>
                </a:lnTo>
                <a:lnTo>
                  <a:pt x="12215" y="0"/>
                </a:lnTo>
              </a:path>
            </a:pathLst>
          </a:custGeom>
          <a:noFill/>
          <a:ln w="25400">
            <a:solidFill>
              <a:srgbClr val="F3EB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96266" name="Oval 9"/>
          <p:cNvSpPr>
            <a:spLocks/>
          </p:cNvSpPr>
          <p:nvPr/>
        </p:nvSpPr>
        <p:spPr bwMode="auto">
          <a:xfrm>
            <a:off x="-882650" y="-704850"/>
            <a:ext cx="2730500" cy="2730500"/>
          </a:xfrm>
          <a:prstGeom prst="ellipse">
            <a:avLst/>
          </a:prstGeom>
          <a:solidFill>
            <a:srgbClr val="FFFA83"/>
          </a:solidFill>
          <a:ln w="9525">
            <a:solidFill>
              <a:schemeClr val="tx1">
                <a:alpha val="0"/>
              </a:schemeClr>
            </a:solidFill>
            <a:round/>
            <a:headEnd/>
            <a:tailEnd/>
          </a:ln>
        </p:spPr>
        <p:txBody>
          <a:bodyPr lIns="0" tIns="0" rIns="0" bIns="0"/>
          <a:lstStyle>
            <a:lvl1pPr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endParaRPr lang="en-US" altLang="en-US"/>
          </a:p>
        </p:txBody>
      </p:sp>
      <p:sp>
        <p:nvSpPr>
          <p:cNvPr id="96267" name="AutoShape 10"/>
          <p:cNvSpPr>
            <a:spLocks/>
          </p:cNvSpPr>
          <p:nvPr/>
        </p:nvSpPr>
        <p:spPr bwMode="auto">
          <a:xfrm rot="-5700000">
            <a:off x="3233738" y="1784350"/>
            <a:ext cx="457200" cy="736600"/>
          </a:xfrm>
          <a:prstGeom prst="triangle">
            <a:avLst>
              <a:gd name="adj" fmla="val 50000"/>
            </a:avLst>
          </a:prstGeom>
          <a:solidFill>
            <a:srgbClr val="002060"/>
          </a:solidFill>
          <a:ln w="25400">
            <a:solidFill>
              <a:schemeClr val="tx1">
                <a:alpha val="0"/>
              </a:schemeClr>
            </a:solidFill>
            <a:miter lim="800000"/>
            <a:headEnd/>
            <a:tailEnd/>
          </a:ln>
        </p:spPr>
        <p:txBody>
          <a:bodyPr lIns="0" tIns="0" rIns="0" bIns="0"/>
          <a:lstStyle>
            <a:lvl1pPr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endParaRPr lang="en-US" altLang="en-US"/>
          </a:p>
        </p:txBody>
      </p:sp>
      <p:grpSp>
        <p:nvGrpSpPr>
          <p:cNvPr id="96268" name="Group 22"/>
          <p:cNvGrpSpPr>
            <a:grpSpLocks/>
          </p:cNvGrpSpPr>
          <p:nvPr/>
        </p:nvGrpSpPr>
        <p:grpSpPr bwMode="auto">
          <a:xfrm>
            <a:off x="4114800" y="1289050"/>
            <a:ext cx="2103438" cy="1520825"/>
            <a:chOff x="0" y="0"/>
            <a:chExt cx="1324" cy="958"/>
          </a:xfrm>
        </p:grpSpPr>
        <p:sp>
          <p:nvSpPr>
            <p:cNvPr id="96274" name="Rectangle 11"/>
            <p:cNvSpPr>
              <a:spLocks/>
            </p:cNvSpPr>
            <p:nvPr/>
          </p:nvSpPr>
          <p:spPr bwMode="auto">
            <a:xfrm>
              <a:off x="108" y="0"/>
              <a:ext cx="516"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eaLnBrk="1" hangingPunct="1"/>
              <a:r>
                <a:rPr lang="en-US" altLang="en-US" sz="2800">
                  <a:solidFill>
                    <a:schemeClr val="tx1"/>
                  </a:solidFill>
                  <a:cs typeface="Arial" panose="020B0604020202020204" pitchFamily="34" charset="0"/>
                </a:rPr>
                <a:t>CO</a:t>
              </a:r>
              <a:r>
                <a:rPr lang="en-US" altLang="en-US" sz="2800" baseline="-25000">
                  <a:solidFill>
                    <a:schemeClr val="tx1"/>
                  </a:solidFill>
                  <a:cs typeface="Arial" panose="020B0604020202020204" pitchFamily="34" charset="0"/>
                </a:rPr>
                <a:t>2</a:t>
              </a:r>
            </a:p>
          </p:txBody>
        </p:sp>
        <p:grpSp>
          <p:nvGrpSpPr>
            <p:cNvPr id="96275" name="Group 21"/>
            <p:cNvGrpSpPr>
              <a:grpSpLocks/>
            </p:cNvGrpSpPr>
            <p:nvPr/>
          </p:nvGrpSpPr>
          <p:grpSpPr bwMode="auto">
            <a:xfrm>
              <a:off x="0" y="187"/>
              <a:ext cx="1324" cy="771"/>
              <a:chOff x="0" y="0"/>
              <a:chExt cx="1324" cy="771"/>
            </a:xfrm>
          </p:grpSpPr>
          <p:pic>
            <p:nvPicPr>
              <p:cNvPr id="96276" name="Picture 1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 y="494"/>
                <a:ext cx="28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77" name="Picture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560000">
                <a:off x="478" y="398"/>
                <a:ext cx="15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6278" name="Picture 1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800000">
                <a:off x="594" y="47"/>
                <a:ext cx="232"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6279" name="Picture 1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920000">
                <a:off x="1072" y="190"/>
                <a:ext cx="232"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6280" name="Picture 1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579999">
                <a:off x="987" y="523"/>
                <a:ext cx="28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81" name="Picture 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99999">
                <a:off x="23" y="71"/>
                <a:ext cx="15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6282" name="Picture 1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500000">
                <a:off x="738" y="286"/>
                <a:ext cx="232"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6283" name="Picture 19"/>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440000">
                <a:off x="238" y="266"/>
                <a:ext cx="232"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6284" name="Picture 2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99999">
                <a:off x="17" y="494"/>
                <a:ext cx="28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96271" name="Picture 2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81800" y="4038600"/>
            <a:ext cx="2057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6272" name="Picture 2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73863" y="2303463"/>
            <a:ext cx="21018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3" name="Rectangle 6"/>
          <p:cNvSpPr>
            <a:spLocks/>
          </p:cNvSpPr>
          <p:nvPr/>
        </p:nvSpPr>
        <p:spPr bwMode="auto">
          <a:xfrm flipH="1">
            <a:off x="1066800" y="5257800"/>
            <a:ext cx="1295400" cy="276225"/>
          </a:xfrm>
          <a:prstGeom prst="rect">
            <a:avLst/>
          </a:prstGeom>
          <a:solidFill>
            <a:srgbClr val="00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40639" bIns="0">
            <a:spAutoFit/>
          </a:bodyPr>
          <a:lstStyle>
            <a:lvl1pPr marL="39688"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1pPr>
            <a:lvl2pPr marL="742950" indent="-28575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2pPr>
            <a:lvl3pPr marL="11430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3pPr>
            <a:lvl4pPr marL="16002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4pPr>
            <a:lvl5pPr marL="2057400" indent="-228600" eaLnBrk="0" hangingPunct="0">
              <a:defRPr>
                <a:solidFill>
                  <a:srgbClr val="000000"/>
                </a:solidFill>
                <a:latin typeface="Arial" panose="020B0604020202020204" pitchFamily="34" charset="0"/>
                <a:ea typeface="ヒラギノ角ゴ ProN W3" pitchFamily="-1"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pitchFamily="-1" charset="-128"/>
                <a:sym typeface="Arial" panose="020B0604020202020204" pitchFamily="34" charset="0"/>
              </a:defRPr>
            </a:lvl9pPr>
          </a:lstStyle>
          <a:p>
            <a:pPr algn="ctr" eaLnBrk="1" hangingPunct="1"/>
            <a:r>
              <a:rPr lang="en-US" altLang="en-US">
                <a:solidFill>
                  <a:schemeClr val="tx1"/>
                </a:solidFill>
                <a:latin typeface="Helvetica Neue" pitchFamily="-1" charset="0"/>
                <a:sym typeface="Helvetica Neue" pitchFamily="-1" charset="0"/>
              </a:rPr>
              <a:t>Microalgae</a:t>
            </a:r>
          </a:p>
        </p:txBody>
      </p:sp>
      <p:sp>
        <p:nvSpPr>
          <p:cNvPr id="2" name="Rectangle 1"/>
          <p:cNvSpPr/>
          <p:nvPr/>
        </p:nvSpPr>
        <p:spPr>
          <a:xfrm>
            <a:off x="3949522" y="3244334"/>
            <a:ext cx="1244956" cy="369332"/>
          </a:xfrm>
          <a:prstGeom prst="rect">
            <a:avLst/>
          </a:prstGeom>
        </p:spPr>
        <p:txBody>
          <a:bodyPr wrap="none">
            <a:spAutoFit/>
          </a:bodyPr>
          <a:lstStyle/>
          <a:p>
            <a:r>
              <a:rPr lang="en-US" dirty="0"/>
              <a:t>Bio-Factory</a:t>
            </a:r>
          </a:p>
        </p:txBody>
      </p:sp>
      <p:sp>
        <p:nvSpPr>
          <p:cNvPr id="3" name="Rectangle 2"/>
          <p:cNvSpPr/>
          <p:nvPr/>
        </p:nvSpPr>
        <p:spPr>
          <a:xfrm>
            <a:off x="3949522" y="3244334"/>
            <a:ext cx="1244956" cy="369332"/>
          </a:xfrm>
          <a:prstGeom prst="rect">
            <a:avLst/>
          </a:prstGeom>
        </p:spPr>
        <p:txBody>
          <a:bodyPr wrap="none">
            <a:spAutoFit/>
          </a:bodyPr>
          <a:lstStyle/>
          <a:p>
            <a:r>
              <a:rPr lang="en-US" dirty="0"/>
              <a:t>Bio-Factory</a:t>
            </a:r>
          </a:p>
        </p:txBody>
      </p:sp>
    </p:spTree>
    <p:extLst>
      <p:ext uri="{BB962C8B-B14F-4D97-AF65-F5344CB8AC3E}">
        <p14:creationId xmlns:p14="http://schemas.microsoft.com/office/powerpoint/2010/main" val="2895873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38200" y="685800"/>
            <a:ext cx="7627257" cy="5943600"/>
          </a:xfrm>
          <a:prstGeom prst="roundRect">
            <a:avLst>
              <a:gd name="adj" fmla="val 9133"/>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TextBox 70"/>
          <p:cNvSpPr txBox="1"/>
          <p:nvPr/>
        </p:nvSpPr>
        <p:spPr>
          <a:xfrm>
            <a:off x="4085696" y="4582886"/>
            <a:ext cx="1646989" cy="369332"/>
          </a:xfrm>
          <a:prstGeom prst="rect">
            <a:avLst/>
          </a:prstGeom>
          <a:solidFill>
            <a:schemeClr val="accent2">
              <a:lumMod val="20000"/>
              <a:lumOff val="80000"/>
            </a:schemeClr>
          </a:solidFill>
          <a:effectLst>
            <a:softEdge rad="63500"/>
          </a:effectLst>
        </p:spPr>
        <p:txBody>
          <a:bodyPr wrap="none" rtlCol="0">
            <a:spAutoFit/>
          </a:bodyPr>
          <a:lstStyle/>
          <a:p>
            <a:r>
              <a:rPr lang="en-US" dirty="0" smtClean="0">
                <a:solidFill>
                  <a:prstClr val="black"/>
                </a:solidFill>
              </a:rPr>
              <a:t>Acetyl-CoA (C2)</a:t>
            </a:r>
            <a:endParaRPr lang="en-US" dirty="0">
              <a:solidFill>
                <a:prstClr val="black"/>
              </a:solidFill>
            </a:endParaRPr>
          </a:p>
        </p:txBody>
      </p:sp>
      <p:cxnSp>
        <p:nvCxnSpPr>
          <p:cNvPr id="54" name="Straight Arrow Connector 53"/>
          <p:cNvCxnSpPr/>
          <p:nvPr/>
        </p:nvCxnSpPr>
        <p:spPr>
          <a:xfrm>
            <a:off x="7620000" y="304800"/>
            <a:ext cx="1697" cy="753110"/>
          </a:xfrm>
          <a:prstGeom prst="straightConnector1">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pic>
        <p:nvPicPr>
          <p:cNvPr id="59" name="Picture 4"/>
          <p:cNvPicPr>
            <a:picLocks noChangeAspect="1" noChangeArrowheads="1"/>
          </p:cNvPicPr>
          <p:nvPr/>
        </p:nvPicPr>
        <p:blipFill>
          <a:blip r:embed="rId2" cstate="print"/>
          <a:srcRect/>
          <a:stretch>
            <a:fillRect/>
          </a:stretch>
        </p:blipFill>
        <p:spPr bwMode="auto">
          <a:xfrm>
            <a:off x="5181600" y="838200"/>
            <a:ext cx="2871913" cy="2743200"/>
          </a:xfrm>
          <a:prstGeom prst="rect">
            <a:avLst/>
          </a:prstGeom>
          <a:noFill/>
          <a:ln w="9525">
            <a:noFill/>
            <a:miter lim="800000"/>
            <a:headEnd/>
            <a:tailEnd/>
          </a:ln>
          <a:effectLst/>
        </p:spPr>
      </p:pic>
      <p:grpSp>
        <p:nvGrpSpPr>
          <p:cNvPr id="68" name="Group 67"/>
          <p:cNvGrpSpPr/>
          <p:nvPr/>
        </p:nvGrpSpPr>
        <p:grpSpPr>
          <a:xfrm>
            <a:off x="838200" y="838200"/>
            <a:ext cx="2698913" cy="1696412"/>
            <a:chOff x="243523" y="2498725"/>
            <a:chExt cx="2698913" cy="1696412"/>
          </a:xfrm>
        </p:grpSpPr>
        <p:pic>
          <p:nvPicPr>
            <p:cNvPr id="69" name="Picture 25"/>
            <p:cNvPicPr>
              <a:picLocks noChangeAspect="1" noChangeArrowheads="1"/>
            </p:cNvPicPr>
            <p:nvPr/>
          </p:nvPicPr>
          <p:blipFill>
            <a:blip r:embed="rId3" cstate="print"/>
            <a:srcRect/>
            <a:stretch>
              <a:fillRect/>
            </a:stretch>
          </p:blipFill>
          <p:spPr bwMode="auto">
            <a:xfrm>
              <a:off x="243523" y="3290888"/>
              <a:ext cx="2638425" cy="552450"/>
            </a:xfrm>
            <a:prstGeom prst="rect">
              <a:avLst/>
            </a:prstGeom>
            <a:noFill/>
            <a:ln w="9525">
              <a:noFill/>
              <a:miter lim="800000"/>
              <a:headEnd/>
              <a:tailEnd/>
            </a:ln>
            <a:effectLst/>
          </p:spPr>
        </p:pic>
        <p:sp>
          <p:nvSpPr>
            <p:cNvPr id="70" name="Rectangle 69"/>
            <p:cNvSpPr/>
            <p:nvPr/>
          </p:nvSpPr>
          <p:spPr>
            <a:xfrm>
              <a:off x="251462" y="2540000"/>
              <a:ext cx="2628898" cy="161766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Can 71"/>
            <p:cNvSpPr/>
            <p:nvPr/>
          </p:nvSpPr>
          <p:spPr>
            <a:xfrm>
              <a:off x="2109945" y="3176111"/>
              <a:ext cx="389890" cy="751364"/>
            </a:xfrm>
            <a:prstGeom prst="ca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5" name="TextBox 74"/>
            <p:cNvSpPr txBox="1"/>
            <p:nvPr/>
          </p:nvSpPr>
          <p:spPr>
            <a:xfrm>
              <a:off x="395243" y="3965576"/>
              <a:ext cx="309700" cy="184666"/>
            </a:xfrm>
            <a:prstGeom prst="rect">
              <a:avLst/>
            </a:prstGeom>
            <a:noFill/>
          </p:spPr>
          <p:txBody>
            <a:bodyPr wrap="none" rtlCol="0">
              <a:spAutoFit/>
            </a:bodyPr>
            <a:lstStyle/>
            <a:p>
              <a:r>
                <a:rPr lang="en-US" sz="600" dirty="0" smtClean="0">
                  <a:solidFill>
                    <a:prstClr val="black"/>
                  </a:solidFill>
                </a:rPr>
                <a:t>H</a:t>
              </a:r>
              <a:r>
                <a:rPr lang="en-US" sz="600" baseline="-25000" dirty="0" smtClean="0">
                  <a:solidFill>
                    <a:prstClr val="black"/>
                  </a:solidFill>
                </a:rPr>
                <a:t>2</a:t>
              </a:r>
              <a:r>
                <a:rPr lang="en-US" sz="600" dirty="0" smtClean="0">
                  <a:solidFill>
                    <a:prstClr val="black"/>
                  </a:solidFill>
                </a:rPr>
                <a:t>O</a:t>
              </a:r>
              <a:endParaRPr lang="en-US" sz="600" dirty="0">
                <a:solidFill>
                  <a:prstClr val="black"/>
                </a:solidFill>
              </a:endParaRPr>
            </a:p>
          </p:txBody>
        </p:sp>
        <p:sp>
          <p:nvSpPr>
            <p:cNvPr id="76" name="Arc 75"/>
            <p:cNvSpPr/>
            <p:nvPr/>
          </p:nvSpPr>
          <p:spPr>
            <a:xfrm flipV="1">
              <a:off x="594813" y="3922933"/>
              <a:ext cx="171451" cy="152400"/>
            </a:xfrm>
            <a:prstGeom prst="arc">
              <a:avLst>
                <a:gd name="adj1" fmla="val 2041009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77" name="TextBox 76"/>
            <p:cNvSpPr txBox="1"/>
            <p:nvPr/>
          </p:nvSpPr>
          <p:spPr>
            <a:xfrm>
              <a:off x="661943" y="3968751"/>
              <a:ext cx="261610" cy="184666"/>
            </a:xfrm>
            <a:prstGeom prst="rect">
              <a:avLst/>
            </a:prstGeom>
            <a:noFill/>
          </p:spPr>
          <p:txBody>
            <a:bodyPr wrap="none" rtlCol="0">
              <a:spAutoFit/>
            </a:bodyPr>
            <a:lstStyle/>
            <a:p>
              <a:r>
                <a:rPr lang="en-US" sz="600" dirty="0" smtClean="0">
                  <a:solidFill>
                    <a:prstClr val="black"/>
                  </a:solidFill>
                </a:rPr>
                <a:t>O</a:t>
              </a:r>
              <a:r>
                <a:rPr lang="en-US" sz="600" baseline="-25000" dirty="0" smtClean="0">
                  <a:solidFill>
                    <a:prstClr val="black"/>
                  </a:solidFill>
                </a:rPr>
                <a:t>2</a:t>
              </a:r>
              <a:endParaRPr lang="en-US" sz="600" baseline="-25000" dirty="0">
                <a:solidFill>
                  <a:prstClr val="black"/>
                </a:solidFill>
              </a:endParaRPr>
            </a:p>
          </p:txBody>
        </p:sp>
        <p:sp>
          <p:nvSpPr>
            <p:cNvPr id="78" name="Can 77"/>
            <p:cNvSpPr/>
            <p:nvPr/>
          </p:nvSpPr>
          <p:spPr>
            <a:xfrm>
              <a:off x="676910" y="3146425"/>
              <a:ext cx="430212" cy="787400"/>
            </a:xfrm>
            <a:prstGeom prst="can">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prstClr val="white"/>
                </a:solidFill>
              </a:endParaRPr>
            </a:p>
          </p:txBody>
        </p:sp>
        <p:sp>
          <p:nvSpPr>
            <p:cNvPr id="79" name="Flowchart: Terminator 78"/>
            <p:cNvSpPr/>
            <p:nvPr/>
          </p:nvSpPr>
          <p:spPr>
            <a:xfrm>
              <a:off x="534035" y="3775075"/>
              <a:ext cx="247650" cy="139700"/>
            </a:xfrm>
            <a:prstGeom prst="flowChartTerminator">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TextBox 80"/>
            <p:cNvSpPr txBox="1"/>
            <p:nvPr/>
          </p:nvSpPr>
          <p:spPr>
            <a:xfrm>
              <a:off x="2000218" y="2992441"/>
              <a:ext cx="309700" cy="184666"/>
            </a:xfrm>
            <a:prstGeom prst="rect">
              <a:avLst/>
            </a:prstGeom>
            <a:noFill/>
          </p:spPr>
          <p:txBody>
            <a:bodyPr wrap="none" rtlCol="0">
              <a:spAutoFit/>
            </a:bodyPr>
            <a:lstStyle/>
            <a:p>
              <a:r>
                <a:rPr lang="en-US" sz="600" dirty="0" err="1" smtClean="0">
                  <a:solidFill>
                    <a:prstClr val="black"/>
                  </a:solidFill>
                </a:rPr>
                <a:t>Fd</a:t>
              </a:r>
              <a:r>
                <a:rPr lang="en-US" sz="600" baseline="-25000" dirty="0" err="1" smtClean="0">
                  <a:solidFill>
                    <a:prstClr val="black"/>
                  </a:solidFill>
                </a:rPr>
                <a:t>ox</a:t>
              </a:r>
              <a:endParaRPr lang="en-US" sz="600" baseline="-25000" dirty="0">
                <a:solidFill>
                  <a:prstClr val="black"/>
                </a:solidFill>
              </a:endParaRPr>
            </a:p>
          </p:txBody>
        </p:sp>
        <p:sp>
          <p:nvSpPr>
            <p:cNvPr id="82" name="Arc 81"/>
            <p:cNvSpPr/>
            <p:nvPr/>
          </p:nvSpPr>
          <p:spPr>
            <a:xfrm>
              <a:off x="2215654" y="3089495"/>
              <a:ext cx="171451" cy="152400"/>
            </a:xfrm>
            <a:prstGeom prst="arc">
              <a:avLst>
                <a:gd name="adj1" fmla="val 2027032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85" name="TextBox 84"/>
            <p:cNvSpPr txBox="1"/>
            <p:nvPr/>
          </p:nvSpPr>
          <p:spPr>
            <a:xfrm>
              <a:off x="2244702" y="2992425"/>
              <a:ext cx="330540" cy="184666"/>
            </a:xfrm>
            <a:prstGeom prst="rect">
              <a:avLst/>
            </a:prstGeom>
            <a:noFill/>
          </p:spPr>
          <p:txBody>
            <a:bodyPr wrap="none" rtlCol="0">
              <a:spAutoFit/>
            </a:bodyPr>
            <a:lstStyle/>
            <a:p>
              <a:r>
                <a:rPr lang="en-US" sz="600" dirty="0" err="1" smtClean="0">
                  <a:solidFill>
                    <a:prstClr val="black"/>
                  </a:solidFill>
                </a:rPr>
                <a:t>Fd</a:t>
              </a:r>
              <a:r>
                <a:rPr lang="en-US" sz="600" baseline="-25000" dirty="0" err="1" smtClean="0">
                  <a:solidFill>
                    <a:prstClr val="black"/>
                  </a:solidFill>
                </a:rPr>
                <a:t>red</a:t>
              </a:r>
              <a:endParaRPr lang="en-US" sz="600" baseline="-25000" dirty="0">
                <a:solidFill>
                  <a:prstClr val="black"/>
                </a:solidFill>
              </a:endParaRPr>
            </a:p>
          </p:txBody>
        </p:sp>
        <p:sp>
          <p:nvSpPr>
            <p:cNvPr id="89" name="Arc 88"/>
            <p:cNvSpPr/>
            <p:nvPr/>
          </p:nvSpPr>
          <p:spPr>
            <a:xfrm flipV="1">
              <a:off x="2207713" y="2959321"/>
              <a:ext cx="171451" cy="152400"/>
            </a:xfrm>
            <a:prstGeom prst="arc">
              <a:avLst>
                <a:gd name="adj1" fmla="val 21160812"/>
                <a:gd name="adj2" fmla="val 11771693"/>
              </a:avLst>
            </a:prstGeom>
            <a:ln w="19050">
              <a:headEnd type="none" w="med" len="med"/>
              <a:tailEnd type="triangle" w="sm" len="sm"/>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prstClr val="black"/>
                </a:solidFill>
              </a:endParaRPr>
            </a:p>
          </p:txBody>
        </p:sp>
        <p:sp>
          <p:nvSpPr>
            <p:cNvPr id="90" name="Arc 89"/>
            <p:cNvSpPr/>
            <p:nvPr/>
          </p:nvSpPr>
          <p:spPr>
            <a:xfrm>
              <a:off x="2210875" y="2808462"/>
              <a:ext cx="171451" cy="152400"/>
            </a:xfrm>
            <a:prstGeom prst="arc">
              <a:avLst>
                <a:gd name="adj1" fmla="val 20270323"/>
                <a:gd name="adj2" fmla="val 6141172"/>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101" name="TextBox 100"/>
            <p:cNvSpPr txBox="1"/>
            <p:nvPr/>
          </p:nvSpPr>
          <p:spPr>
            <a:xfrm>
              <a:off x="2188155" y="2640963"/>
              <a:ext cx="566181" cy="246221"/>
            </a:xfrm>
            <a:prstGeom prst="rect">
              <a:avLst/>
            </a:prstGeom>
            <a:noFill/>
          </p:spPr>
          <p:txBody>
            <a:bodyPr wrap="none" rtlCol="0">
              <a:spAutoFit/>
            </a:bodyPr>
            <a:lstStyle/>
            <a:p>
              <a:r>
                <a:rPr lang="en-US" sz="1000" dirty="0" smtClean="0">
                  <a:solidFill>
                    <a:srgbClr val="1F497D">
                      <a:lumMod val="60000"/>
                      <a:lumOff val="40000"/>
                    </a:srgbClr>
                  </a:solidFill>
                </a:rPr>
                <a:t>NADPH</a:t>
              </a:r>
              <a:endParaRPr lang="en-US" sz="1000" baseline="-25000" dirty="0">
                <a:solidFill>
                  <a:srgbClr val="1F497D">
                    <a:lumMod val="60000"/>
                    <a:lumOff val="40000"/>
                  </a:srgbClr>
                </a:solidFill>
              </a:endParaRPr>
            </a:p>
          </p:txBody>
        </p:sp>
        <p:sp>
          <p:nvSpPr>
            <p:cNvPr id="102" name="Oval 101"/>
            <p:cNvSpPr/>
            <p:nvPr/>
          </p:nvSpPr>
          <p:spPr>
            <a:xfrm>
              <a:off x="1445260" y="3309938"/>
              <a:ext cx="457199" cy="584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prstClr val="white"/>
                </a:solidFill>
              </a:endParaRPr>
            </a:p>
          </p:txBody>
        </p:sp>
        <p:sp>
          <p:nvSpPr>
            <p:cNvPr id="103" name="Sun 102"/>
            <p:cNvSpPr/>
            <p:nvPr/>
          </p:nvSpPr>
          <p:spPr>
            <a:xfrm>
              <a:off x="348298" y="2628886"/>
              <a:ext cx="311150" cy="304800"/>
            </a:xfrm>
            <a:prstGeom prst="sun">
              <a:avLst/>
            </a:prstGeom>
            <a:solidFill>
              <a:srgbClr val="FFFF66"/>
            </a:solidFill>
            <a:ln>
              <a:solidFill>
                <a:srgbClr val="FFFF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prstClr val="white"/>
                </a:solidFill>
              </a:endParaRPr>
            </a:p>
          </p:txBody>
        </p:sp>
        <p:sp>
          <p:nvSpPr>
            <p:cNvPr id="104" name="TextBox 103"/>
            <p:cNvSpPr txBox="1"/>
            <p:nvPr/>
          </p:nvSpPr>
          <p:spPr>
            <a:xfrm>
              <a:off x="1749380" y="3952876"/>
              <a:ext cx="413896" cy="184666"/>
            </a:xfrm>
            <a:prstGeom prst="rect">
              <a:avLst/>
            </a:prstGeom>
            <a:noFill/>
          </p:spPr>
          <p:txBody>
            <a:bodyPr wrap="none" rtlCol="0">
              <a:spAutoFit/>
            </a:bodyPr>
            <a:lstStyle/>
            <a:p>
              <a:r>
                <a:rPr lang="en-US" sz="600" dirty="0" smtClean="0">
                  <a:solidFill>
                    <a:prstClr val="black"/>
                  </a:solidFill>
                </a:rPr>
                <a:t>Pc-Cu</a:t>
              </a:r>
              <a:r>
                <a:rPr lang="en-US" sz="600" baseline="30000" dirty="0" smtClean="0">
                  <a:solidFill>
                    <a:prstClr val="black"/>
                  </a:solidFill>
                </a:rPr>
                <a:t>2+</a:t>
              </a:r>
              <a:endParaRPr lang="en-US" sz="600" dirty="0">
                <a:solidFill>
                  <a:prstClr val="black"/>
                </a:solidFill>
              </a:endParaRPr>
            </a:p>
          </p:txBody>
        </p:sp>
        <p:sp>
          <p:nvSpPr>
            <p:cNvPr id="105" name="TextBox 104"/>
            <p:cNvSpPr txBox="1"/>
            <p:nvPr/>
          </p:nvSpPr>
          <p:spPr>
            <a:xfrm>
              <a:off x="1763668" y="3771901"/>
              <a:ext cx="388248" cy="184666"/>
            </a:xfrm>
            <a:prstGeom prst="rect">
              <a:avLst/>
            </a:prstGeom>
            <a:noFill/>
          </p:spPr>
          <p:txBody>
            <a:bodyPr wrap="none" rtlCol="0">
              <a:spAutoFit/>
            </a:bodyPr>
            <a:lstStyle/>
            <a:p>
              <a:r>
                <a:rPr lang="en-US" sz="600" dirty="0" smtClean="0">
                  <a:solidFill>
                    <a:prstClr val="black"/>
                  </a:solidFill>
                </a:rPr>
                <a:t>Pc-Cu</a:t>
              </a:r>
              <a:r>
                <a:rPr lang="en-US" sz="600" baseline="30000" dirty="0" smtClean="0">
                  <a:solidFill>
                    <a:prstClr val="black"/>
                  </a:solidFill>
                </a:rPr>
                <a:t>+</a:t>
              </a:r>
              <a:endParaRPr lang="en-US" sz="600" dirty="0">
                <a:solidFill>
                  <a:prstClr val="black"/>
                </a:solidFill>
              </a:endParaRPr>
            </a:p>
          </p:txBody>
        </p:sp>
        <p:sp>
          <p:nvSpPr>
            <p:cNvPr id="106" name="Arc 105"/>
            <p:cNvSpPr/>
            <p:nvPr/>
          </p:nvSpPr>
          <p:spPr>
            <a:xfrm rot="16200000" flipV="1">
              <a:off x="1727149" y="3860115"/>
              <a:ext cx="185517" cy="177797"/>
            </a:xfrm>
            <a:prstGeom prst="arc">
              <a:avLst>
                <a:gd name="adj1" fmla="val 2041009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107" name="Arc 106"/>
            <p:cNvSpPr/>
            <p:nvPr/>
          </p:nvSpPr>
          <p:spPr>
            <a:xfrm rot="5400000" flipV="1">
              <a:off x="2006552" y="3874402"/>
              <a:ext cx="185517" cy="155576"/>
            </a:xfrm>
            <a:prstGeom prst="arc">
              <a:avLst>
                <a:gd name="adj1" fmla="val 20771561"/>
                <a:gd name="adj2" fmla="val 11141340"/>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grpSp>
          <p:nvGrpSpPr>
            <p:cNvPr id="108" name="Group 443"/>
            <p:cNvGrpSpPr/>
            <p:nvPr/>
          </p:nvGrpSpPr>
          <p:grpSpPr>
            <a:xfrm>
              <a:off x="1115968" y="3375026"/>
              <a:ext cx="276038" cy="184666"/>
              <a:chOff x="1229633" y="4483101"/>
              <a:chExt cx="276038" cy="184666"/>
            </a:xfrm>
          </p:grpSpPr>
          <p:sp>
            <p:nvSpPr>
              <p:cNvPr id="124" name="Oval 123"/>
              <p:cNvSpPr/>
              <p:nvPr/>
            </p:nvSpPr>
            <p:spPr>
              <a:xfrm>
                <a:off x="1301750" y="4511675"/>
                <a:ext cx="133350" cy="130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5" name="TextBox 124"/>
              <p:cNvSpPr txBox="1"/>
              <p:nvPr/>
            </p:nvSpPr>
            <p:spPr>
              <a:xfrm>
                <a:off x="1229633" y="4483101"/>
                <a:ext cx="276038" cy="184666"/>
              </a:xfrm>
              <a:prstGeom prst="rect">
                <a:avLst/>
              </a:prstGeom>
              <a:noFill/>
            </p:spPr>
            <p:txBody>
              <a:bodyPr wrap="none" rtlCol="0">
                <a:spAutoFit/>
              </a:bodyPr>
              <a:lstStyle/>
              <a:p>
                <a:r>
                  <a:rPr lang="en-US" sz="600" dirty="0" smtClean="0">
                    <a:solidFill>
                      <a:prstClr val="black"/>
                    </a:solidFill>
                  </a:rPr>
                  <a:t>PQ</a:t>
                </a:r>
                <a:endParaRPr lang="en-US" sz="600" dirty="0">
                  <a:solidFill>
                    <a:prstClr val="black"/>
                  </a:solidFill>
                </a:endParaRPr>
              </a:p>
            </p:txBody>
          </p:sp>
        </p:grpSp>
        <p:grpSp>
          <p:nvGrpSpPr>
            <p:cNvPr id="109" name="Group 444"/>
            <p:cNvGrpSpPr/>
            <p:nvPr/>
          </p:nvGrpSpPr>
          <p:grpSpPr>
            <a:xfrm>
              <a:off x="1093743" y="3578226"/>
              <a:ext cx="362600" cy="184666"/>
              <a:chOff x="1207408" y="4670426"/>
              <a:chExt cx="362600" cy="184666"/>
            </a:xfrm>
          </p:grpSpPr>
          <p:sp>
            <p:nvSpPr>
              <p:cNvPr id="122" name="Oval 121"/>
              <p:cNvSpPr/>
              <p:nvPr/>
            </p:nvSpPr>
            <p:spPr>
              <a:xfrm>
                <a:off x="1298574" y="4702175"/>
                <a:ext cx="161925" cy="130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3" name="TextBox 122"/>
              <p:cNvSpPr txBox="1"/>
              <p:nvPr/>
            </p:nvSpPr>
            <p:spPr>
              <a:xfrm>
                <a:off x="1207408" y="4670426"/>
                <a:ext cx="362600" cy="184666"/>
              </a:xfrm>
              <a:prstGeom prst="rect">
                <a:avLst/>
              </a:prstGeom>
              <a:noFill/>
            </p:spPr>
            <p:txBody>
              <a:bodyPr wrap="none" rtlCol="0">
                <a:spAutoFit/>
              </a:bodyPr>
              <a:lstStyle/>
              <a:p>
                <a:r>
                  <a:rPr lang="en-US" sz="600" dirty="0" smtClean="0">
                    <a:solidFill>
                      <a:prstClr val="black"/>
                    </a:solidFill>
                  </a:rPr>
                  <a:t>PQH</a:t>
                </a:r>
                <a:r>
                  <a:rPr lang="en-US" sz="600" baseline="-25000" dirty="0" smtClean="0">
                    <a:solidFill>
                      <a:prstClr val="black"/>
                    </a:solidFill>
                  </a:rPr>
                  <a:t>2</a:t>
                </a:r>
                <a:endParaRPr lang="en-US" sz="600" baseline="-25000" dirty="0">
                  <a:solidFill>
                    <a:prstClr val="black"/>
                  </a:solidFill>
                </a:endParaRPr>
              </a:p>
            </p:txBody>
          </p:sp>
        </p:grpSp>
        <p:sp>
          <p:nvSpPr>
            <p:cNvPr id="110" name="Arc 109"/>
            <p:cNvSpPr/>
            <p:nvPr/>
          </p:nvSpPr>
          <p:spPr>
            <a:xfrm rot="5400000" flipV="1">
              <a:off x="1243651" y="3500440"/>
              <a:ext cx="253996" cy="155573"/>
            </a:xfrm>
            <a:prstGeom prst="arc">
              <a:avLst>
                <a:gd name="adj1" fmla="val 21258958"/>
                <a:gd name="adj2" fmla="val 11958454"/>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111" name="Arc 110"/>
            <p:cNvSpPr/>
            <p:nvPr/>
          </p:nvSpPr>
          <p:spPr>
            <a:xfrm rot="16200000" flipV="1">
              <a:off x="1027751" y="3500440"/>
              <a:ext cx="253996" cy="155573"/>
            </a:xfrm>
            <a:prstGeom prst="arc">
              <a:avLst>
                <a:gd name="adj1" fmla="val 21258958"/>
                <a:gd name="adj2" fmla="val 11958454"/>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112" name="TextBox 111"/>
            <p:cNvSpPr txBox="1"/>
            <p:nvPr/>
          </p:nvSpPr>
          <p:spPr>
            <a:xfrm>
              <a:off x="2422795" y="3964305"/>
              <a:ext cx="505267" cy="230832"/>
            </a:xfrm>
            <a:prstGeom prst="rect">
              <a:avLst/>
            </a:prstGeom>
            <a:noFill/>
          </p:spPr>
          <p:txBody>
            <a:bodyPr wrap="none" rtlCol="0">
              <a:spAutoFit/>
            </a:bodyPr>
            <a:lstStyle/>
            <a:p>
              <a:r>
                <a:rPr lang="en-US" sz="900" dirty="0" smtClean="0">
                  <a:solidFill>
                    <a:prstClr val="black"/>
                  </a:solidFill>
                </a:rPr>
                <a:t>Lumen</a:t>
              </a:r>
              <a:endParaRPr lang="en-US" sz="900" dirty="0">
                <a:solidFill>
                  <a:prstClr val="black"/>
                </a:solidFill>
              </a:endParaRPr>
            </a:p>
          </p:txBody>
        </p:sp>
        <p:sp>
          <p:nvSpPr>
            <p:cNvPr id="114" name="TextBox 113"/>
            <p:cNvSpPr txBox="1"/>
            <p:nvPr/>
          </p:nvSpPr>
          <p:spPr>
            <a:xfrm>
              <a:off x="2264045" y="2498725"/>
              <a:ext cx="678391" cy="230832"/>
            </a:xfrm>
            <a:prstGeom prst="rect">
              <a:avLst/>
            </a:prstGeom>
            <a:noFill/>
          </p:spPr>
          <p:txBody>
            <a:bodyPr wrap="none" rtlCol="0">
              <a:spAutoFit/>
            </a:bodyPr>
            <a:lstStyle/>
            <a:p>
              <a:r>
                <a:rPr lang="en-US" sz="900" dirty="0" smtClean="0">
                  <a:solidFill>
                    <a:prstClr val="black"/>
                  </a:solidFill>
                </a:rPr>
                <a:t>Cytoplasm</a:t>
              </a:r>
              <a:endParaRPr lang="en-US" sz="900" dirty="0">
                <a:solidFill>
                  <a:prstClr val="black"/>
                </a:solidFill>
              </a:endParaRPr>
            </a:p>
          </p:txBody>
        </p:sp>
        <p:sp>
          <p:nvSpPr>
            <p:cNvPr id="115" name="TextBox 114"/>
            <p:cNvSpPr txBox="1"/>
            <p:nvPr/>
          </p:nvSpPr>
          <p:spPr>
            <a:xfrm>
              <a:off x="741641" y="3886512"/>
              <a:ext cx="647934" cy="184666"/>
            </a:xfrm>
            <a:prstGeom prst="rect">
              <a:avLst/>
            </a:prstGeom>
            <a:noFill/>
          </p:spPr>
          <p:txBody>
            <a:bodyPr wrap="none" rtlCol="0">
              <a:spAutoFit/>
            </a:bodyPr>
            <a:lstStyle/>
            <a:p>
              <a:r>
                <a:rPr lang="en-US" sz="600" dirty="0" smtClean="0">
                  <a:solidFill>
                    <a:prstClr val="black"/>
                  </a:solidFill>
                </a:rPr>
                <a:t>Photosystem II</a:t>
              </a:r>
              <a:endParaRPr lang="en-US" sz="600" dirty="0">
                <a:solidFill>
                  <a:prstClr val="black"/>
                </a:solidFill>
              </a:endParaRPr>
            </a:p>
          </p:txBody>
        </p:sp>
        <p:sp>
          <p:nvSpPr>
            <p:cNvPr id="116" name="TextBox 115"/>
            <p:cNvSpPr txBox="1"/>
            <p:nvPr/>
          </p:nvSpPr>
          <p:spPr>
            <a:xfrm>
              <a:off x="2111645" y="3875405"/>
              <a:ext cx="628698" cy="184666"/>
            </a:xfrm>
            <a:prstGeom prst="rect">
              <a:avLst/>
            </a:prstGeom>
            <a:noFill/>
          </p:spPr>
          <p:txBody>
            <a:bodyPr wrap="none" rtlCol="0">
              <a:spAutoFit/>
            </a:bodyPr>
            <a:lstStyle/>
            <a:p>
              <a:r>
                <a:rPr lang="en-US" sz="600" dirty="0" smtClean="0">
                  <a:solidFill>
                    <a:prstClr val="black"/>
                  </a:solidFill>
                </a:rPr>
                <a:t>Photosystem I</a:t>
              </a:r>
              <a:endParaRPr lang="en-US" sz="600" dirty="0">
                <a:solidFill>
                  <a:prstClr val="black"/>
                </a:solidFill>
              </a:endParaRPr>
            </a:p>
          </p:txBody>
        </p:sp>
        <p:sp>
          <p:nvSpPr>
            <p:cNvPr id="117" name="TextBox 116"/>
            <p:cNvSpPr txBox="1"/>
            <p:nvPr/>
          </p:nvSpPr>
          <p:spPr>
            <a:xfrm>
              <a:off x="1391916" y="3460115"/>
              <a:ext cx="583813" cy="276999"/>
            </a:xfrm>
            <a:prstGeom prst="rect">
              <a:avLst/>
            </a:prstGeom>
            <a:noFill/>
          </p:spPr>
          <p:txBody>
            <a:bodyPr wrap="none" rtlCol="0">
              <a:spAutoFit/>
            </a:bodyPr>
            <a:lstStyle/>
            <a:p>
              <a:pPr algn="ctr"/>
              <a:r>
                <a:rPr lang="en-US" sz="600" dirty="0" smtClean="0">
                  <a:solidFill>
                    <a:prstClr val="black"/>
                  </a:solidFill>
                </a:rPr>
                <a:t>Cytochrome </a:t>
              </a:r>
            </a:p>
            <a:p>
              <a:pPr algn="ctr"/>
              <a:r>
                <a:rPr lang="en-US" sz="600" dirty="0" smtClean="0">
                  <a:solidFill>
                    <a:prstClr val="black"/>
                  </a:solidFill>
                </a:rPr>
                <a:t>b</a:t>
              </a:r>
              <a:r>
                <a:rPr lang="en-US" sz="600" baseline="-25000" dirty="0" smtClean="0">
                  <a:solidFill>
                    <a:prstClr val="black"/>
                  </a:solidFill>
                </a:rPr>
                <a:t>6</a:t>
              </a:r>
              <a:r>
                <a:rPr lang="en-US" sz="600" dirty="0" smtClean="0">
                  <a:solidFill>
                    <a:prstClr val="black"/>
                  </a:solidFill>
                </a:rPr>
                <a:t>f complex</a:t>
              </a:r>
              <a:endParaRPr lang="en-US" sz="600" dirty="0">
                <a:solidFill>
                  <a:prstClr val="black"/>
                </a:solidFill>
              </a:endParaRPr>
            </a:p>
          </p:txBody>
        </p:sp>
        <p:sp>
          <p:nvSpPr>
            <p:cNvPr id="118" name="Freeform 117"/>
            <p:cNvSpPr/>
            <p:nvPr/>
          </p:nvSpPr>
          <p:spPr>
            <a:xfrm rot="1883497">
              <a:off x="495641" y="3018228"/>
              <a:ext cx="413124" cy="224346"/>
            </a:xfrm>
            <a:custGeom>
              <a:avLst/>
              <a:gdLst>
                <a:gd name="connsiteX0" fmla="*/ 12700 w 403225"/>
                <a:gd name="connsiteY0" fmla="*/ 0 h 323850"/>
                <a:gd name="connsiteX1" fmla="*/ 17462 w 403225"/>
                <a:gd name="connsiteY1" fmla="*/ 147638 h 323850"/>
                <a:gd name="connsiteX2" fmla="*/ 117475 w 403225"/>
                <a:gd name="connsiteY2" fmla="*/ 85725 h 323850"/>
                <a:gd name="connsiteX3" fmla="*/ 122237 w 403225"/>
                <a:gd name="connsiteY3" fmla="*/ 200025 h 323850"/>
                <a:gd name="connsiteX4" fmla="*/ 217487 w 403225"/>
                <a:gd name="connsiteY4" fmla="*/ 161925 h 323850"/>
                <a:gd name="connsiteX5" fmla="*/ 227012 w 403225"/>
                <a:gd name="connsiteY5" fmla="*/ 242888 h 323850"/>
                <a:gd name="connsiteX6" fmla="*/ 284162 w 403225"/>
                <a:gd name="connsiteY6" fmla="*/ 228600 h 323850"/>
                <a:gd name="connsiteX7" fmla="*/ 293687 w 403225"/>
                <a:gd name="connsiteY7" fmla="*/ 271463 h 323850"/>
                <a:gd name="connsiteX8" fmla="*/ 350837 w 403225"/>
                <a:gd name="connsiteY8" fmla="*/ 276225 h 323850"/>
                <a:gd name="connsiteX9" fmla="*/ 374650 w 403225"/>
                <a:gd name="connsiteY9" fmla="*/ 304800 h 323850"/>
                <a:gd name="connsiteX10" fmla="*/ 403225 w 403225"/>
                <a:gd name="connsiteY10" fmla="*/ 3238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225" h="323850">
                  <a:moveTo>
                    <a:pt x="12700" y="0"/>
                  </a:moveTo>
                  <a:cubicBezTo>
                    <a:pt x="6350" y="66675"/>
                    <a:pt x="0" y="133351"/>
                    <a:pt x="17462" y="147638"/>
                  </a:cubicBezTo>
                  <a:cubicBezTo>
                    <a:pt x="34924" y="161925"/>
                    <a:pt x="100013" y="76994"/>
                    <a:pt x="117475" y="85725"/>
                  </a:cubicBezTo>
                  <a:cubicBezTo>
                    <a:pt x="134937" y="94456"/>
                    <a:pt x="105568" y="187325"/>
                    <a:pt x="122237" y="200025"/>
                  </a:cubicBezTo>
                  <a:cubicBezTo>
                    <a:pt x="138906" y="212725"/>
                    <a:pt x="200025" y="154781"/>
                    <a:pt x="217487" y="161925"/>
                  </a:cubicBezTo>
                  <a:cubicBezTo>
                    <a:pt x="234949" y="169069"/>
                    <a:pt x="215900" y="231776"/>
                    <a:pt x="227012" y="242888"/>
                  </a:cubicBezTo>
                  <a:cubicBezTo>
                    <a:pt x="238124" y="254000"/>
                    <a:pt x="273050" y="223838"/>
                    <a:pt x="284162" y="228600"/>
                  </a:cubicBezTo>
                  <a:cubicBezTo>
                    <a:pt x="295274" y="233362"/>
                    <a:pt x="282575" y="263526"/>
                    <a:pt x="293687" y="271463"/>
                  </a:cubicBezTo>
                  <a:cubicBezTo>
                    <a:pt x="304800" y="279401"/>
                    <a:pt x="337343" y="270669"/>
                    <a:pt x="350837" y="276225"/>
                  </a:cubicBezTo>
                  <a:cubicBezTo>
                    <a:pt x="364331" y="281781"/>
                    <a:pt x="365919" y="296863"/>
                    <a:pt x="374650" y="304800"/>
                  </a:cubicBezTo>
                  <a:cubicBezTo>
                    <a:pt x="383381" y="312737"/>
                    <a:pt x="393303" y="318293"/>
                    <a:pt x="403225" y="323850"/>
                  </a:cubicBezTo>
                </a:path>
              </a:pathLst>
            </a:cu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19" name="Freeform 118"/>
            <p:cNvSpPr/>
            <p:nvPr/>
          </p:nvSpPr>
          <p:spPr>
            <a:xfrm>
              <a:off x="662940" y="2790826"/>
              <a:ext cx="1447800" cy="438149"/>
            </a:xfrm>
            <a:custGeom>
              <a:avLst/>
              <a:gdLst>
                <a:gd name="connsiteX0" fmla="*/ 0 w 1404938"/>
                <a:gd name="connsiteY0" fmla="*/ 42862 h 500062"/>
                <a:gd name="connsiteX1" fmla="*/ 142875 w 1404938"/>
                <a:gd name="connsiteY1" fmla="*/ 14287 h 500062"/>
                <a:gd name="connsiteX2" fmla="*/ 185738 w 1404938"/>
                <a:gd name="connsiteY2" fmla="*/ 128587 h 500062"/>
                <a:gd name="connsiteX3" fmla="*/ 304800 w 1404938"/>
                <a:gd name="connsiteY3" fmla="*/ 109537 h 500062"/>
                <a:gd name="connsiteX4" fmla="*/ 361950 w 1404938"/>
                <a:gd name="connsiteY4" fmla="*/ 195262 h 500062"/>
                <a:gd name="connsiteX5" fmla="*/ 481013 w 1404938"/>
                <a:gd name="connsiteY5" fmla="*/ 176212 h 500062"/>
                <a:gd name="connsiteX6" fmla="*/ 538163 w 1404938"/>
                <a:gd name="connsiteY6" fmla="*/ 271462 h 500062"/>
                <a:gd name="connsiteX7" fmla="*/ 681038 w 1404938"/>
                <a:gd name="connsiteY7" fmla="*/ 252412 h 500062"/>
                <a:gd name="connsiteX8" fmla="*/ 752475 w 1404938"/>
                <a:gd name="connsiteY8" fmla="*/ 342900 h 500062"/>
                <a:gd name="connsiteX9" fmla="*/ 885825 w 1404938"/>
                <a:gd name="connsiteY9" fmla="*/ 304800 h 500062"/>
                <a:gd name="connsiteX10" fmla="*/ 962025 w 1404938"/>
                <a:gd name="connsiteY10" fmla="*/ 409575 h 500062"/>
                <a:gd name="connsiteX11" fmla="*/ 1100138 w 1404938"/>
                <a:gd name="connsiteY11" fmla="*/ 395287 h 500062"/>
                <a:gd name="connsiteX12" fmla="*/ 1185863 w 1404938"/>
                <a:gd name="connsiteY12" fmla="*/ 466725 h 500062"/>
                <a:gd name="connsiteX13" fmla="*/ 1319213 w 1404938"/>
                <a:gd name="connsiteY13" fmla="*/ 457200 h 500062"/>
                <a:gd name="connsiteX14" fmla="*/ 1390650 w 1404938"/>
                <a:gd name="connsiteY14" fmla="*/ 490537 h 500062"/>
                <a:gd name="connsiteX15" fmla="*/ 1404938 w 1404938"/>
                <a:gd name="connsiteY15" fmla="*/ 500062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04938" h="500062">
                  <a:moveTo>
                    <a:pt x="0" y="42862"/>
                  </a:moveTo>
                  <a:cubicBezTo>
                    <a:pt x="55959" y="21431"/>
                    <a:pt x="111919" y="0"/>
                    <a:pt x="142875" y="14287"/>
                  </a:cubicBezTo>
                  <a:cubicBezTo>
                    <a:pt x="173831" y="28575"/>
                    <a:pt x="158751" y="112712"/>
                    <a:pt x="185738" y="128587"/>
                  </a:cubicBezTo>
                  <a:cubicBezTo>
                    <a:pt x="212726" y="144462"/>
                    <a:pt x="275431" y="98425"/>
                    <a:pt x="304800" y="109537"/>
                  </a:cubicBezTo>
                  <a:cubicBezTo>
                    <a:pt x="334169" y="120649"/>
                    <a:pt x="332581" y="184150"/>
                    <a:pt x="361950" y="195262"/>
                  </a:cubicBezTo>
                  <a:cubicBezTo>
                    <a:pt x="391319" y="206374"/>
                    <a:pt x="451644" y="163512"/>
                    <a:pt x="481013" y="176212"/>
                  </a:cubicBezTo>
                  <a:cubicBezTo>
                    <a:pt x="510382" y="188912"/>
                    <a:pt x="504826" y="258762"/>
                    <a:pt x="538163" y="271462"/>
                  </a:cubicBezTo>
                  <a:cubicBezTo>
                    <a:pt x="571501" y="284162"/>
                    <a:pt x="645319" y="240506"/>
                    <a:pt x="681038" y="252412"/>
                  </a:cubicBezTo>
                  <a:cubicBezTo>
                    <a:pt x="716757" y="264318"/>
                    <a:pt x="718344" y="334169"/>
                    <a:pt x="752475" y="342900"/>
                  </a:cubicBezTo>
                  <a:cubicBezTo>
                    <a:pt x="786606" y="351631"/>
                    <a:pt x="850900" y="293688"/>
                    <a:pt x="885825" y="304800"/>
                  </a:cubicBezTo>
                  <a:cubicBezTo>
                    <a:pt x="920750" y="315913"/>
                    <a:pt x="926306" y="394494"/>
                    <a:pt x="962025" y="409575"/>
                  </a:cubicBezTo>
                  <a:cubicBezTo>
                    <a:pt x="997744" y="424656"/>
                    <a:pt x="1062832" y="385762"/>
                    <a:pt x="1100138" y="395287"/>
                  </a:cubicBezTo>
                  <a:cubicBezTo>
                    <a:pt x="1137444" y="404812"/>
                    <a:pt x="1149350" y="456406"/>
                    <a:pt x="1185863" y="466725"/>
                  </a:cubicBezTo>
                  <a:cubicBezTo>
                    <a:pt x="1222376" y="477044"/>
                    <a:pt x="1285082" y="453231"/>
                    <a:pt x="1319213" y="457200"/>
                  </a:cubicBezTo>
                  <a:cubicBezTo>
                    <a:pt x="1353344" y="461169"/>
                    <a:pt x="1376363" y="483393"/>
                    <a:pt x="1390650" y="490537"/>
                  </a:cubicBezTo>
                  <a:cubicBezTo>
                    <a:pt x="1404937" y="497681"/>
                    <a:pt x="1404937" y="498871"/>
                    <a:pt x="1404938" y="500062"/>
                  </a:cubicBezTo>
                </a:path>
              </a:pathLst>
            </a:cu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20" name="TextBox 119"/>
            <p:cNvSpPr txBox="1"/>
            <p:nvPr/>
          </p:nvSpPr>
          <p:spPr>
            <a:xfrm>
              <a:off x="1358264" y="2905128"/>
              <a:ext cx="260008" cy="184666"/>
            </a:xfrm>
            <a:prstGeom prst="rect">
              <a:avLst/>
            </a:prstGeom>
            <a:noFill/>
          </p:spPr>
          <p:txBody>
            <a:bodyPr wrap="none" rtlCol="0">
              <a:spAutoFit/>
            </a:bodyPr>
            <a:lstStyle/>
            <a:p>
              <a:r>
                <a:rPr lang="en-US" sz="600" dirty="0" smtClean="0">
                  <a:solidFill>
                    <a:prstClr val="black"/>
                  </a:solidFill>
                </a:rPr>
                <a:t>h</a:t>
              </a:r>
              <a:r>
                <a:rPr lang="el-GR" sz="600" dirty="0" smtClean="0">
                  <a:solidFill>
                    <a:prstClr val="black"/>
                  </a:solidFill>
                </a:rPr>
                <a:t>ν</a:t>
              </a:r>
              <a:endParaRPr lang="en-US" sz="600" dirty="0">
                <a:solidFill>
                  <a:prstClr val="black"/>
                </a:solidFill>
              </a:endParaRPr>
            </a:p>
          </p:txBody>
        </p:sp>
        <p:sp>
          <p:nvSpPr>
            <p:cNvPr id="121" name="TextBox 120"/>
            <p:cNvSpPr txBox="1"/>
            <p:nvPr/>
          </p:nvSpPr>
          <p:spPr>
            <a:xfrm>
              <a:off x="596262" y="2976566"/>
              <a:ext cx="260008" cy="184666"/>
            </a:xfrm>
            <a:prstGeom prst="rect">
              <a:avLst/>
            </a:prstGeom>
            <a:noFill/>
          </p:spPr>
          <p:txBody>
            <a:bodyPr wrap="none" rtlCol="0">
              <a:spAutoFit/>
            </a:bodyPr>
            <a:lstStyle/>
            <a:p>
              <a:r>
                <a:rPr lang="en-US" sz="600" dirty="0" smtClean="0">
                  <a:solidFill>
                    <a:prstClr val="black"/>
                  </a:solidFill>
                </a:rPr>
                <a:t>h</a:t>
              </a:r>
              <a:r>
                <a:rPr lang="el-GR" sz="600" dirty="0" smtClean="0">
                  <a:solidFill>
                    <a:prstClr val="black"/>
                  </a:solidFill>
                </a:rPr>
                <a:t>ν</a:t>
              </a:r>
              <a:endParaRPr lang="en-US" sz="600" dirty="0">
                <a:solidFill>
                  <a:prstClr val="black"/>
                </a:solidFill>
              </a:endParaRPr>
            </a:p>
          </p:txBody>
        </p:sp>
      </p:grpSp>
      <p:sp>
        <p:nvSpPr>
          <p:cNvPr id="141" name="TextBox 140"/>
          <p:cNvSpPr txBox="1"/>
          <p:nvPr/>
        </p:nvSpPr>
        <p:spPr>
          <a:xfrm>
            <a:off x="3742848" y="3288268"/>
            <a:ext cx="1362552" cy="369332"/>
          </a:xfrm>
          <a:prstGeom prst="rect">
            <a:avLst/>
          </a:prstGeom>
          <a:noFill/>
        </p:spPr>
        <p:txBody>
          <a:bodyPr wrap="none" rtlCol="0">
            <a:spAutoFit/>
          </a:bodyPr>
          <a:lstStyle/>
          <a:p>
            <a:r>
              <a:rPr lang="en-US" dirty="0" smtClean="0">
                <a:solidFill>
                  <a:prstClr val="black"/>
                </a:solidFill>
              </a:rPr>
              <a:t>Glucose (C6)</a:t>
            </a:r>
            <a:endParaRPr lang="en-US" dirty="0">
              <a:solidFill>
                <a:prstClr val="black"/>
              </a:solidFill>
            </a:endParaRPr>
          </a:p>
        </p:txBody>
      </p:sp>
      <p:sp>
        <p:nvSpPr>
          <p:cNvPr id="11" name="TextBox 10"/>
          <p:cNvSpPr txBox="1"/>
          <p:nvPr/>
        </p:nvSpPr>
        <p:spPr>
          <a:xfrm>
            <a:off x="6858000" y="4572000"/>
            <a:ext cx="1444370" cy="369332"/>
          </a:xfrm>
          <a:prstGeom prst="rect">
            <a:avLst/>
          </a:prstGeom>
          <a:solidFill>
            <a:schemeClr val="accent2">
              <a:lumMod val="20000"/>
              <a:lumOff val="80000"/>
            </a:schemeClr>
          </a:solidFill>
          <a:effectLst>
            <a:softEdge rad="63500"/>
          </a:effectLst>
        </p:spPr>
        <p:txBody>
          <a:bodyPr wrap="none" rtlCol="0">
            <a:spAutoFit/>
          </a:bodyPr>
          <a:lstStyle/>
          <a:p>
            <a:r>
              <a:rPr lang="en-US" dirty="0" smtClean="0">
                <a:solidFill>
                  <a:prstClr val="black"/>
                </a:solidFill>
              </a:rPr>
              <a:t>Pyruvate (C3)</a:t>
            </a:r>
            <a:endParaRPr lang="en-US" dirty="0">
              <a:solidFill>
                <a:prstClr val="black"/>
              </a:solidFill>
            </a:endParaRPr>
          </a:p>
        </p:txBody>
      </p:sp>
      <p:sp>
        <p:nvSpPr>
          <p:cNvPr id="12" name="TextBox 11"/>
          <p:cNvSpPr txBox="1"/>
          <p:nvPr/>
        </p:nvSpPr>
        <p:spPr>
          <a:xfrm>
            <a:off x="1752600" y="3276600"/>
            <a:ext cx="1031051" cy="369332"/>
          </a:xfrm>
          <a:prstGeom prst="rect">
            <a:avLst/>
          </a:prstGeom>
          <a:solidFill>
            <a:srgbClr val="FFC000"/>
          </a:solidFill>
        </p:spPr>
        <p:txBody>
          <a:bodyPr wrap="none" rtlCol="0">
            <a:spAutoFit/>
          </a:bodyPr>
          <a:lstStyle/>
          <a:p>
            <a:r>
              <a:rPr lang="en-US" dirty="0" smtClean="0">
                <a:solidFill>
                  <a:prstClr val="black"/>
                </a:solidFill>
              </a:rPr>
              <a:t>Cellulose</a:t>
            </a:r>
            <a:endParaRPr lang="en-US" dirty="0">
              <a:solidFill>
                <a:prstClr val="black"/>
              </a:solidFill>
            </a:endParaRPr>
          </a:p>
        </p:txBody>
      </p:sp>
      <p:sp>
        <p:nvSpPr>
          <p:cNvPr id="5" name="Right Arrow 4"/>
          <p:cNvSpPr/>
          <p:nvPr/>
        </p:nvSpPr>
        <p:spPr>
          <a:xfrm>
            <a:off x="3733800" y="1371600"/>
            <a:ext cx="1219200" cy="762000"/>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15" name="Straight Arrow Connector 14"/>
          <p:cNvCxnSpPr/>
          <p:nvPr/>
        </p:nvCxnSpPr>
        <p:spPr>
          <a:xfrm flipH="1">
            <a:off x="2932642" y="3449699"/>
            <a:ext cx="804756"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H="1">
            <a:off x="5181600" y="3505200"/>
            <a:ext cx="1828800"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315200" y="3657600"/>
            <a:ext cx="0" cy="9144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5665694" y="4800600"/>
            <a:ext cx="963706"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H="1">
            <a:off x="2749550" y="4762500"/>
            <a:ext cx="1390650" cy="6858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371600" y="5562600"/>
            <a:ext cx="1083566" cy="369332"/>
          </a:xfrm>
          <a:prstGeom prst="rect">
            <a:avLst/>
          </a:prstGeom>
          <a:solidFill>
            <a:schemeClr val="accent3">
              <a:lumMod val="40000"/>
              <a:lumOff val="60000"/>
            </a:schemeClr>
          </a:solidFill>
          <a:ln>
            <a:solidFill>
              <a:srgbClr val="FF0000"/>
            </a:solidFill>
          </a:ln>
        </p:spPr>
        <p:txBody>
          <a:bodyPr wrap="none" rtlCol="0">
            <a:spAutoFit/>
          </a:bodyPr>
          <a:lstStyle/>
          <a:p>
            <a:r>
              <a:rPr lang="en-US" dirty="0" smtClean="0">
                <a:solidFill>
                  <a:prstClr val="black"/>
                </a:solidFill>
              </a:rPr>
              <a:t>Fatty acid</a:t>
            </a:r>
            <a:endParaRPr lang="en-US" dirty="0">
              <a:solidFill>
                <a:prstClr val="black"/>
              </a:solidFill>
            </a:endParaRPr>
          </a:p>
        </p:txBody>
      </p:sp>
      <p:cxnSp>
        <p:nvCxnSpPr>
          <p:cNvPr id="26" name="Straight Arrow Connector 25"/>
          <p:cNvCxnSpPr/>
          <p:nvPr/>
        </p:nvCxnSpPr>
        <p:spPr>
          <a:xfrm>
            <a:off x="4659086" y="4953000"/>
            <a:ext cx="0" cy="6096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667000" y="5638800"/>
            <a:ext cx="1676400" cy="369332"/>
          </a:xfrm>
          <a:prstGeom prst="rect">
            <a:avLst/>
          </a:prstGeom>
          <a:noFill/>
        </p:spPr>
        <p:txBody>
          <a:bodyPr wrap="square" rtlCol="0">
            <a:spAutoFit/>
          </a:bodyPr>
          <a:lstStyle/>
          <a:p>
            <a:pPr algn="ctr"/>
            <a:r>
              <a:rPr lang="en-US" dirty="0" smtClean="0">
                <a:solidFill>
                  <a:prstClr val="black"/>
                </a:solidFill>
              </a:rPr>
              <a:t>Amino acids</a:t>
            </a:r>
            <a:endParaRPr lang="en-US" dirty="0">
              <a:solidFill>
                <a:prstClr val="black"/>
              </a:solidFill>
            </a:endParaRPr>
          </a:p>
        </p:txBody>
      </p:sp>
      <p:sp>
        <p:nvSpPr>
          <p:cNvPr id="2" name="Slide Number Placeholder 1"/>
          <p:cNvSpPr>
            <a:spLocks noGrp="1"/>
          </p:cNvSpPr>
          <p:nvPr>
            <p:ph type="sldNum" sz="quarter" idx="12"/>
          </p:nvPr>
        </p:nvSpPr>
        <p:spPr/>
        <p:txBody>
          <a:bodyPr/>
          <a:lstStyle/>
          <a:p>
            <a:fld id="{A7FC67A1-6832-4C20-BB86-75EF343ECF1F}" type="slidenum">
              <a:rPr lang="en-US" smtClean="0">
                <a:solidFill>
                  <a:prstClr val="black">
                    <a:tint val="75000"/>
                  </a:prstClr>
                </a:solidFill>
              </a:rPr>
              <a:pPr/>
              <a:t>54</a:t>
            </a:fld>
            <a:endParaRPr lang="en-US">
              <a:solidFill>
                <a:prstClr val="black">
                  <a:tint val="75000"/>
                </a:prstClr>
              </a:solidFill>
            </a:endParaRPr>
          </a:p>
        </p:txBody>
      </p:sp>
      <p:sp>
        <p:nvSpPr>
          <p:cNvPr id="3" name="TextBox 2"/>
          <p:cNvSpPr txBox="1"/>
          <p:nvPr/>
        </p:nvSpPr>
        <p:spPr>
          <a:xfrm>
            <a:off x="4248150" y="5619750"/>
            <a:ext cx="884858" cy="369332"/>
          </a:xfrm>
          <a:prstGeom prst="rect">
            <a:avLst/>
          </a:prstGeom>
          <a:solidFill>
            <a:schemeClr val="accent3">
              <a:lumMod val="60000"/>
              <a:lumOff val="40000"/>
            </a:schemeClr>
          </a:solidFill>
          <a:ln>
            <a:solidFill>
              <a:srgbClr val="FF0000"/>
            </a:solidFill>
          </a:ln>
        </p:spPr>
        <p:txBody>
          <a:bodyPr wrap="none" rtlCol="0">
            <a:spAutoFit/>
          </a:bodyPr>
          <a:lstStyle/>
          <a:p>
            <a:r>
              <a:rPr lang="en-US" dirty="0" smtClean="0">
                <a:solidFill>
                  <a:prstClr val="black"/>
                </a:solidFill>
              </a:rPr>
              <a:t>Alcohol</a:t>
            </a:r>
            <a:endParaRPr lang="en-US" dirty="0">
              <a:solidFill>
                <a:prstClr val="black"/>
              </a:solidFill>
            </a:endParaRPr>
          </a:p>
        </p:txBody>
      </p:sp>
      <p:cxnSp>
        <p:nvCxnSpPr>
          <p:cNvPr id="14" name="Straight Arrow Connector 13"/>
          <p:cNvCxnSpPr/>
          <p:nvPr/>
        </p:nvCxnSpPr>
        <p:spPr>
          <a:xfrm flipH="1">
            <a:off x="3733800" y="4953000"/>
            <a:ext cx="609600" cy="6096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5353050" y="3886200"/>
            <a:ext cx="2000250" cy="1847850"/>
            <a:chOff x="5353050" y="3886200"/>
            <a:chExt cx="2000250" cy="1847850"/>
          </a:xfrm>
        </p:grpSpPr>
        <p:sp>
          <p:nvSpPr>
            <p:cNvPr id="8" name="5-Point Star 7"/>
            <p:cNvSpPr/>
            <p:nvPr/>
          </p:nvSpPr>
          <p:spPr>
            <a:xfrm>
              <a:off x="5353050" y="3886200"/>
              <a:ext cx="933450" cy="762000"/>
            </a:xfrm>
            <a:prstGeom prst="star5">
              <a:avLst/>
            </a:prstGeom>
            <a:solidFill>
              <a:srgbClr val="FFF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5-Point Star 97"/>
            <p:cNvSpPr/>
            <p:nvPr/>
          </p:nvSpPr>
          <p:spPr>
            <a:xfrm>
              <a:off x="6419850" y="4972050"/>
              <a:ext cx="933450" cy="762000"/>
            </a:xfrm>
            <a:prstGeom prst="star5">
              <a:avLst/>
            </a:prstGeom>
            <a:solidFill>
              <a:srgbClr val="FFF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7" name="TextBox 16"/>
          <p:cNvSpPr txBox="1"/>
          <p:nvPr/>
        </p:nvSpPr>
        <p:spPr>
          <a:xfrm>
            <a:off x="5562600" y="4114800"/>
            <a:ext cx="536878" cy="369332"/>
          </a:xfrm>
          <a:prstGeom prst="rect">
            <a:avLst/>
          </a:prstGeom>
          <a:noFill/>
        </p:spPr>
        <p:txBody>
          <a:bodyPr wrap="none" rtlCol="0">
            <a:spAutoFit/>
          </a:bodyPr>
          <a:lstStyle/>
          <a:p>
            <a:r>
              <a:rPr lang="en-US" dirty="0" smtClean="0">
                <a:solidFill>
                  <a:srgbClr val="FF0000"/>
                </a:solidFill>
              </a:rPr>
              <a:t>CO</a:t>
            </a:r>
            <a:r>
              <a:rPr lang="en-US" baseline="-25000" dirty="0" smtClean="0">
                <a:solidFill>
                  <a:srgbClr val="FF0000"/>
                </a:solidFill>
              </a:rPr>
              <a:t>2</a:t>
            </a:r>
            <a:endParaRPr lang="en-US" baseline="-25000" dirty="0">
              <a:solidFill>
                <a:srgbClr val="FF0000"/>
              </a:solidFill>
            </a:endParaRPr>
          </a:p>
        </p:txBody>
      </p:sp>
      <p:sp>
        <p:nvSpPr>
          <p:cNvPr id="19" name="Arc 18"/>
          <p:cNvSpPr/>
          <p:nvPr/>
        </p:nvSpPr>
        <p:spPr>
          <a:xfrm>
            <a:off x="5791200" y="4038600"/>
            <a:ext cx="1238250" cy="762000"/>
          </a:xfrm>
          <a:prstGeom prst="arc">
            <a:avLst>
              <a:gd name="adj1" fmla="val 5288848"/>
              <a:gd name="adj2" fmla="val 10634415"/>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34" name="TextBox 33"/>
          <p:cNvSpPr txBox="1"/>
          <p:nvPr/>
        </p:nvSpPr>
        <p:spPr>
          <a:xfrm>
            <a:off x="3886200" y="1981200"/>
            <a:ext cx="530530" cy="646331"/>
          </a:xfrm>
          <a:prstGeom prst="rect">
            <a:avLst/>
          </a:prstGeom>
          <a:noFill/>
        </p:spPr>
        <p:txBody>
          <a:bodyPr wrap="none" rtlCol="0">
            <a:spAutoFit/>
          </a:bodyPr>
          <a:lstStyle/>
          <a:p>
            <a:pPr algn="ctr"/>
            <a:r>
              <a:rPr lang="en-US" dirty="0" smtClean="0">
                <a:solidFill>
                  <a:prstClr val="black"/>
                </a:solidFill>
              </a:rPr>
              <a:t>ATP</a:t>
            </a:r>
          </a:p>
          <a:p>
            <a:pPr algn="ctr"/>
            <a:r>
              <a:rPr lang="en-US" dirty="0" smtClean="0">
                <a:solidFill>
                  <a:prstClr val="black"/>
                </a:solidFill>
              </a:rPr>
              <a:t>e</a:t>
            </a:r>
            <a:r>
              <a:rPr lang="en-US" baseline="30000" dirty="0" smtClean="0">
                <a:solidFill>
                  <a:prstClr val="black"/>
                </a:solidFill>
              </a:rPr>
              <a:t>-</a:t>
            </a:r>
            <a:endParaRPr lang="en-US" baseline="30000" dirty="0">
              <a:solidFill>
                <a:prstClr val="black"/>
              </a:solidFill>
            </a:endParaRPr>
          </a:p>
        </p:txBody>
      </p:sp>
      <p:sp>
        <p:nvSpPr>
          <p:cNvPr id="91" name="TextBox 90"/>
          <p:cNvSpPr txBox="1"/>
          <p:nvPr/>
        </p:nvSpPr>
        <p:spPr>
          <a:xfrm>
            <a:off x="7696200" y="3886200"/>
            <a:ext cx="530530" cy="646331"/>
          </a:xfrm>
          <a:prstGeom prst="rect">
            <a:avLst/>
          </a:prstGeom>
          <a:noFill/>
        </p:spPr>
        <p:txBody>
          <a:bodyPr wrap="none" rtlCol="0">
            <a:spAutoFit/>
          </a:bodyPr>
          <a:lstStyle/>
          <a:p>
            <a:pPr algn="ctr"/>
            <a:r>
              <a:rPr lang="en-US" dirty="0" smtClean="0">
                <a:solidFill>
                  <a:prstClr val="black"/>
                </a:solidFill>
              </a:rPr>
              <a:t>ATP</a:t>
            </a:r>
          </a:p>
          <a:p>
            <a:pPr algn="ctr"/>
            <a:r>
              <a:rPr lang="en-US" dirty="0" smtClean="0">
                <a:solidFill>
                  <a:prstClr val="black"/>
                </a:solidFill>
              </a:rPr>
              <a:t>e</a:t>
            </a:r>
            <a:r>
              <a:rPr lang="en-US" baseline="30000" dirty="0" smtClean="0">
                <a:solidFill>
                  <a:prstClr val="black"/>
                </a:solidFill>
              </a:rPr>
              <a:t>-</a:t>
            </a:r>
            <a:endParaRPr lang="en-US" baseline="30000" dirty="0">
              <a:solidFill>
                <a:prstClr val="black"/>
              </a:solidFill>
            </a:endParaRPr>
          </a:p>
        </p:txBody>
      </p:sp>
      <p:sp>
        <p:nvSpPr>
          <p:cNvPr id="35" name="Arc 34"/>
          <p:cNvSpPr/>
          <p:nvPr/>
        </p:nvSpPr>
        <p:spPr>
          <a:xfrm>
            <a:off x="7315200" y="3581400"/>
            <a:ext cx="762000" cy="609600"/>
          </a:xfrm>
          <a:prstGeom prst="arc">
            <a:avLst>
              <a:gd name="adj1" fmla="val 5754360"/>
              <a:gd name="adj2" fmla="val 10562615"/>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2" name="TextBox 41"/>
          <p:cNvSpPr txBox="1"/>
          <p:nvPr/>
        </p:nvSpPr>
        <p:spPr>
          <a:xfrm>
            <a:off x="4953000" y="2286000"/>
            <a:ext cx="2743200" cy="369332"/>
          </a:xfrm>
          <a:prstGeom prst="rect">
            <a:avLst/>
          </a:prstGeom>
          <a:solidFill>
            <a:schemeClr val="accent3">
              <a:lumMod val="40000"/>
              <a:lumOff val="60000"/>
            </a:schemeClr>
          </a:solidFill>
        </p:spPr>
        <p:txBody>
          <a:bodyPr wrap="square" rtlCol="0">
            <a:spAutoFit/>
          </a:bodyPr>
          <a:lstStyle/>
          <a:p>
            <a:r>
              <a:rPr lang="en-US" dirty="0" smtClean="0">
                <a:solidFill>
                  <a:prstClr val="black"/>
                </a:solidFill>
              </a:rPr>
              <a:t>Calvin cycle (CBB pathway)</a:t>
            </a:r>
            <a:endParaRPr lang="en-US" dirty="0">
              <a:solidFill>
                <a:prstClr val="black"/>
              </a:solidFill>
            </a:endParaRPr>
          </a:p>
        </p:txBody>
      </p:sp>
      <p:sp>
        <p:nvSpPr>
          <p:cNvPr id="43" name="Bent Arrow 42"/>
          <p:cNvSpPr/>
          <p:nvPr/>
        </p:nvSpPr>
        <p:spPr>
          <a:xfrm rot="5400000">
            <a:off x="5791200" y="2819400"/>
            <a:ext cx="1066800" cy="2286000"/>
          </a:xfrm>
          <a:prstGeom prst="bentArrow">
            <a:avLst>
              <a:gd name="adj1" fmla="val 11905"/>
              <a:gd name="adj2" fmla="val 125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44" name="TextBox 43"/>
          <p:cNvSpPr txBox="1"/>
          <p:nvPr/>
        </p:nvSpPr>
        <p:spPr>
          <a:xfrm>
            <a:off x="5105400" y="3657600"/>
            <a:ext cx="2565189" cy="369332"/>
          </a:xfrm>
          <a:prstGeom prst="rect">
            <a:avLst/>
          </a:prstGeom>
          <a:solidFill>
            <a:schemeClr val="accent3">
              <a:lumMod val="40000"/>
              <a:lumOff val="60000"/>
            </a:schemeClr>
          </a:solidFill>
        </p:spPr>
        <p:txBody>
          <a:bodyPr wrap="none" rtlCol="0">
            <a:spAutoFit/>
          </a:bodyPr>
          <a:lstStyle/>
          <a:p>
            <a:r>
              <a:rPr lang="en-US" dirty="0" smtClean="0">
                <a:solidFill>
                  <a:prstClr val="black"/>
                </a:solidFill>
              </a:rPr>
              <a:t>Glycolysis (EMP pathway)</a:t>
            </a:r>
            <a:endParaRPr lang="en-US" dirty="0">
              <a:solidFill>
                <a:prstClr val="black"/>
              </a:solidFill>
            </a:endParaRPr>
          </a:p>
        </p:txBody>
      </p:sp>
      <p:sp>
        <p:nvSpPr>
          <p:cNvPr id="97" name="TextBox 96"/>
          <p:cNvSpPr txBox="1"/>
          <p:nvPr/>
        </p:nvSpPr>
        <p:spPr>
          <a:xfrm>
            <a:off x="1371600" y="2438400"/>
            <a:ext cx="1558119" cy="369332"/>
          </a:xfrm>
          <a:prstGeom prst="rect">
            <a:avLst/>
          </a:prstGeom>
          <a:solidFill>
            <a:schemeClr val="accent3">
              <a:lumMod val="40000"/>
              <a:lumOff val="60000"/>
            </a:schemeClr>
          </a:solidFill>
        </p:spPr>
        <p:txBody>
          <a:bodyPr wrap="none" rtlCol="0">
            <a:spAutoFit/>
          </a:bodyPr>
          <a:lstStyle/>
          <a:p>
            <a:r>
              <a:rPr lang="en-US" dirty="0" smtClean="0">
                <a:solidFill>
                  <a:prstClr val="black"/>
                </a:solidFill>
              </a:rPr>
              <a:t>Light reactions</a:t>
            </a:r>
          </a:p>
        </p:txBody>
      </p:sp>
      <p:cxnSp>
        <p:nvCxnSpPr>
          <p:cNvPr id="10" name="Straight Arrow Connector 9"/>
          <p:cNvCxnSpPr/>
          <p:nvPr/>
        </p:nvCxnSpPr>
        <p:spPr>
          <a:xfrm flipH="1">
            <a:off x="3149600" y="4756666"/>
            <a:ext cx="965200"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7410450" y="4953000"/>
            <a:ext cx="0" cy="6096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7734300" y="5657850"/>
            <a:ext cx="679994" cy="369332"/>
          </a:xfrm>
          <a:prstGeom prst="rect">
            <a:avLst/>
          </a:prstGeom>
          <a:noFill/>
          <a:ln>
            <a:solidFill>
              <a:srgbClr val="FF0000"/>
            </a:solidFill>
          </a:ln>
        </p:spPr>
        <p:txBody>
          <a:bodyPr wrap="none" rtlCol="0">
            <a:spAutoFit/>
          </a:bodyPr>
          <a:lstStyle/>
          <a:p>
            <a:r>
              <a:rPr lang="en-US" dirty="0" smtClean="0">
                <a:solidFill>
                  <a:prstClr val="black"/>
                </a:solidFill>
              </a:rPr>
              <a:t>Acids</a:t>
            </a:r>
            <a:endParaRPr lang="en-US" dirty="0">
              <a:solidFill>
                <a:prstClr val="black"/>
              </a:solidFill>
            </a:endParaRPr>
          </a:p>
        </p:txBody>
      </p:sp>
      <p:sp>
        <p:nvSpPr>
          <p:cNvPr id="86" name="TextBox 85"/>
          <p:cNvSpPr txBox="1"/>
          <p:nvPr/>
        </p:nvSpPr>
        <p:spPr>
          <a:xfrm>
            <a:off x="6819900" y="5676900"/>
            <a:ext cx="884858" cy="369332"/>
          </a:xfrm>
          <a:prstGeom prst="rect">
            <a:avLst/>
          </a:prstGeom>
          <a:solidFill>
            <a:schemeClr val="accent3">
              <a:lumMod val="40000"/>
              <a:lumOff val="60000"/>
            </a:schemeClr>
          </a:solidFill>
          <a:ln>
            <a:solidFill>
              <a:srgbClr val="FF0000"/>
            </a:solidFill>
          </a:ln>
        </p:spPr>
        <p:txBody>
          <a:bodyPr wrap="none" rtlCol="0">
            <a:spAutoFit/>
          </a:bodyPr>
          <a:lstStyle/>
          <a:p>
            <a:r>
              <a:rPr lang="en-US" dirty="0" smtClean="0">
                <a:solidFill>
                  <a:prstClr val="black"/>
                </a:solidFill>
              </a:rPr>
              <a:t>Alcohol</a:t>
            </a:r>
            <a:endParaRPr lang="en-US" dirty="0">
              <a:solidFill>
                <a:prstClr val="black"/>
              </a:solidFill>
            </a:endParaRPr>
          </a:p>
        </p:txBody>
      </p:sp>
      <p:sp>
        <p:nvSpPr>
          <p:cNvPr id="92" name="TextBox 91"/>
          <p:cNvSpPr txBox="1"/>
          <p:nvPr/>
        </p:nvSpPr>
        <p:spPr>
          <a:xfrm>
            <a:off x="4308022" y="6087836"/>
            <a:ext cx="679994" cy="369332"/>
          </a:xfrm>
          <a:prstGeom prst="rect">
            <a:avLst/>
          </a:prstGeom>
          <a:noFill/>
          <a:ln>
            <a:solidFill>
              <a:srgbClr val="FF0000"/>
            </a:solidFill>
          </a:ln>
        </p:spPr>
        <p:txBody>
          <a:bodyPr wrap="none" rtlCol="0">
            <a:spAutoFit/>
          </a:bodyPr>
          <a:lstStyle/>
          <a:p>
            <a:r>
              <a:rPr lang="en-US" dirty="0" smtClean="0">
                <a:solidFill>
                  <a:prstClr val="black"/>
                </a:solidFill>
              </a:rPr>
              <a:t>Acids</a:t>
            </a:r>
            <a:endParaRPr lang="en-US" dirty="0">
              <a:solidFill>
                <a:prstClr val="black"/>
              </a:solidFill>
            </a:endParaRPr>
          </a:p>
        </p:txBody>
      </p:sp>
      <p:sp>
        <p:nvSpPr>
          <p:cNvPr id="94" name="TextBox 93"/>
          <p:cNvSpPr txBox="1"/>
          <p:nvPr/>
        </p:nvSpPr>
        <p:spPr>
          <a:xfrm>
            <a:off x="5143500" y="6038850"/>
            <a:ext cx="1276503" cy="369332"/>
          </a:xfrm>
          <a:prstGeom prst="rect">
            <a:avLst/>
          </a:prstGeom>
          <a:noFill/>
          <a:ln>
            <a:solidFill>
              <a:srgbClr val="FF0000"/>
            </a:solidFill>
          </a:ln>
        </p:spPr>
        <p:txBody>
          <a:bodyPr wrap="none" rtlCol="0">
            <a:spAutoFit/>
          </a:bodyPr>
          <a:lstStyle/>
          <a:p>
            <a:r>
              <a:rPr lang="en-US" dirty="0" err="1" smtClean="0">
                <a:solidFill>
                  <a:prstClr val="black"/>
                </a:solidFill>
              </a:rPr>
              <a:t>Isoprenoids</a:t>
            </a:r>
            <a:endParaRPr lang="en-US" dirty="0">
              <a:solidFill>
                <a:prstClr val="black"/>
              </a:solidFill>
            </a:endParaRPr>
          </a:p>
        </p:txBody>
      </p:sp>
      <p:sp>
        <p:nvSpPr>
          <p:cNvPr id="93" name="TextBox 92"/>
          <p:cNvSpPr txBox="1"/>
          <p:nvPr/>
        </p:nvSpPr>
        <p:spPr>
          <a:xfrm>
            <a:off x="6648450" y="5238750"/>
            <a:ext cx="536878" cy="369332"/>
          </a:xfrm>
          <a:prstGeom prst="rect">
            <a:avLst/>
          </a:prstGeom>
          <a:noFill/>
        </p:spPr>
        <p:txBody>
          <a:bodyPr wrap="none" rtlCol="0">
            <a:spAutoFit/>
          </a:bodyPr>
          <a:lstStyle/>
          <a:p>
            <a:r>
              <a:rPr lang="en-US" dirty="0" smtClean="0">
                <a:solidFill>
                  <a:srgbClr val="FF0000"/>
                </a:solidFill>
              </a:rPr>
              <a:t>CO</a:t>
            </a:r>
            <a:r>
              <a:rPr lang="en-US" baseline="-25000" dirty="0" smtClean="0">
                <a:solidFill>
                  <a:srgbClr val="FF0000"/>
                </a:solidFill>
              </a:rPr>
              <a:t>2</a:t>
            </a:r>
            <a:endParaRPr lang="en-US" baseline="-25000" dirty="0">
              <a:solidFill>
                <a:srgbClr val="FF0000"/>
              </a:solidFill>
            </a:endParaRPr>
          </a:p>
        </p:txBody>
      </p:sp>
      <p:sp>
        <p:nvSpPr>
          <p:cNvPr id="4" name="Arc 3"/>
          <p:cNvSpPr/>
          <p:nvPr/>
        </p:nvSpPr>
        <p:spPr>
          <a:xfrm>
            <a:off x="6667500" y="4343400"/>
            <a:ext cx="742950" cy="1085850"/>
          </a:xfrm>
          <a:prstGeom prst="arc">
            <a:avLst>
              <a:gd name="adj1" fmla="val 942518"/>
              <a:gd name="adj2" fmla="val 4611959"/>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95" name="TextBox 94"/>
          <p:cNvSpPr txBox="1"/>
          <p:nvPr/>
        </p:nvSpPr>
        <p:spPr>
          <a:xfrm>
            <a:off x="1619250" y="6000750"/>
            <a:ext cx="631904" cy="369332"/>
          </a:xfrm>
          <a:prstGeom prst="rect">
            <a:avLst/>
          </a:prstGeom>
          <a:solidFill>
            <a:schemeClr val="accent3">
              <a:lumMod val="40000"/>
              <a:lumOff val="60000"/>
            </a:schemeClr>
          </a:solidFill>
          <a:ln>
            <a:solidFill>
              <a:srgbClr val="FF0000"/>
            </a:solidFill>
          </a:ln>
        </p:spPr>
        <p:txBody>
          <a:bodyPr wrap="none" rtlCol="0">
            <a:spAutoFit/>
          </a:bodyPr>
          <a:lstStyle/>
          <a:p>
            <a:r>
              <a:rPr lang="en-US" dirty="0" smtClean="0">
                <a:solidFill>
                  <a:prstClr val="black"/>
                </a:solidFill>
              </a:rPr>
              <a:t>Lipid</a:t>
            </a:r>
            <a:endParaRPr lang="en-US" dirty="0">
              <a:solidFill>
                <a:prstClr val="black"/>
              </a:solidFill>
            </a:endParaRPr>
          </a:p>
        </p:txBody>
      </p:sp>
      <p:sp>
        <p:nvSpPr>
          <p:cNvPr id="100" name="TextBox 99"/>
          <p:cNvSpPr txBox="1"/>
          <p:nvPr/>
        </p:nvSpPr>
        <p:spPr>
          <a:xfrm>
            <a:off x="3606800" y="136070"/>
            <a:ext cx="2198935" cy="461665"/>
          </a:xfrm>
          <a:prstGeom prst="rect">
            <a:avLst/>
          </a:prstGeom>
          <a:solidFill>
            <a:srgbClr val="232C12"/>
          </a:solidFill>
        </p:spPr>
        <p:txBody>
          <a:bodyPr wrap="none" rtlCol="0">
            <a:spAutoFit/>
          </a:bodyPr>
          <a:lstStyle/>
          <a:p>
            <a:r>
              <a:rPr lang="en-US" sz="2400" dirty="0" smtClean="0">
                <a:solidFill>
                  <a:srgbClr val="FFFF00"/>
                </a:solidFill>
              </a:rPr>
              <a:t>Pathways to Life</a:t>
            </a:r>
            <a:endParaRPr lang="en-US" sz="2400" dirty="0">
              <a:solidFill>
                <a:srgbClr val="FFFF00"/>
              </a:solidFill>
            </a:endParaRPr>
          </a:p>
        </p:txBody>
      </p:sp>
      <p:sp>
        <p:nvSpPr>
          <p:cNvPr id="16" name="Oval 15"/>
          <p:cNvSpPr/>
          <p:nvPr/>
        </p:nvSpPr>
        <p:spPr>
          <a:xfrm>
            <a:off x="1523999" y="4140200"/>
            <a:ext cx="1629833" cy="1257300"/>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TCA Cycle</a:t>
            </a:r>
            <a:endParaRPr lang="en-US" dirty="0">
              <a:solidFill>
                <a:prstClr val="white"/>
              </a:solidFill>
            </a:endParaRPr>
          </a:p>
        </p:txBody>
      </p:sp>
      <p:grpSp>
        <p:nvGrpSpPr>
          <p:cNvPr id="23" name="Group 22"/>
          <p:cNvGrpSpPr/>
          <p:nvPr/>
        </p:nvGrpSpPr>
        <p:grpSpPr>
          <a:xfrm>
            <a:off x="2251154" y="879475"/>
            <a:ext cx="3229803" cy="3883025"/>
            <a:chOff x="2251154" y="879475"/>
            <a:chExt cx="3229803" cy="3883025"/>
          </a:xfrm>
        </p:grpSpPr>
        <p:pic>
          <p:nvPicPr>
            <p:cNvPr id="87" name="Picture 18" descr="http://cdn.theatlantic.com/static/mt/assets/science/shutterstock_34693498%20cop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1154" y="879475"/>
              <a:ext cx="3180151" cy="2267213"/>
            </a:xfrm>
            <a:prstGeom prst="rect">
              <a:avLst/>
            </a:prstGeom>
            <a:noFill/>
            <a:ln w="28575">
              <a:solidFill>
                <a:srgbClr val="FF0000"/>
              </a:solidFill>
            </a:ln>
            <a:extLst/>
          </p:spPr>
        </p:pic>
        <p:cxnSp>
          <p:nvCxnSpPr>
            <p:cNvPr id="9" name="Straight Connector 8"/>
            <p:cNvCxnSpPr/>
            <p:nvPr/>
          </p:nvCxnSpPr>
          <p:spPr>
            <a:xfrm flipH="1">
              <a:off x="3940628" y="3120640"/>
              <a:ext cx="1540329" cy="164186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251154" y="3114806"/>
              <a:ext cx="1694917" cy="164769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pic>
        <p:nvPicPr>
          <p:cNvPr id="1026" name="Picture 2" descr="https://www.geneticliteracyproject.org/wp-content/uploads/2015/10/snip-DN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312832" flipV="1">
            <a:off x="2981433" y="1372710"/>
            <a:ext cx="1870007" cy="129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819509"/>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Rectangle 126"/>
          <p:cNvSpPr/>
          <p:nvPr/>
        </p:nvSpPr>
        <p:spPr>
          <a:xfrm>
            <a:off x="5511593" y="660548"/>
            <a:ext cx="3510477" cy="2263906"/>
          </a:xfrm>
          <a:prstGeom prst="rect">
            <a:avLst/>
          </a:prstGeom>
          <a:solidFill>
            <a:srgbClr val="F0F8FA"/>
          </a:solidFill>
          <a:ln w="25400">
            <a:solidFill>
              <a:schemeClr val="accent5"/>
            </a:solidFill>
            <a:prstDash val="sysDot"/>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19" name="Rectangle 118"/>
          <p:cNvSpPr/>
          <p:nvPr/>
        </p:nvSpPr>
        <p:spPr>
          <a:xfrm>
            <a:off x="5345220" y="3514721"/>
            <a:ext cx="3750264" cy="2029839"/>
          </a:xfrm>
          <a:prstGeom prst="rect">
            <a:avLst/>
          </a:prstGeom>
          <a:solidFill>
            <a:srgbClr val="F9EDED"/>
          </a:solidFill>
          <a:ln w="25400">
            <a:solidFill>
              <a:schemeClr val="accent2"/>
            </a:solidFill>
            <a:prstDash val="sysDot"/>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18" name="Rectangle 117"/>
          <p:cNvSpPr/>
          <p:nvPr/>
        </p:nvSpPr>
        <p:spPr>
          <a:xfrm>
            <a:off x="902506" y="3921450"/>
            <a:ext cx="3541006" cy="2627396"/>
          </a:xfrm>
          <a:prstGeom prst="rect">
            <a:avLst/>
          </a:prstGeom>
          <a:solidFill>
            <a:srgbClr val="F2EFF5"/>
          </a:solidFill>
          <a:ln w="25400">
            <a:solidFill>
              <a:schemeClr val="accent4"/>
            </a:solidFill>
            <a:prstDash val="sysDot"/>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48" name="Rectangle 47"/>
          <p:cNvSpPr/>
          <p:nvPr/>
        </p:nvSpPr>
        <p:spPr>
          <a:xfrm>
            <a:off x="38382" y="538138"/>
            <a:ext cx="3825657" cy="3253297"/>
          </a:xfrm>
          <a:prstGeom prst="rect">
            <a:avLst/>
          </a:prstGeom>
          <a:solidFill>
            <a:srgbClr val="F6F9F1"/>
          </a:solidFill>
          <a:ln w="25400">
            <a:solidFill>
              <a:schemeClr val="accent3"/>
            </a:solidFill>
            <a:prstDash val="sysDot"/>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82" name="Rectangle 181"/>
          <p:cNvSpPr/>
          <p:nvPr/>
        </p:nvSpPr>
        <p:spPr>
          <a:xfrm>
            <a:off x="7423629" y="4171030"/>
            <a:ext cx="1404642" cy="893951"/>
          </a:xfrm>
          <a:prstGeom prst="rect">
            <a:avLst/>
          </a:prstGeom>
          <a:solidFill>
            <a:srgbClr val="D9D9D9"/>
          </a:solidFill>
          <a:ln w="31750">
            <a:noFill/>
            <a:tailEnd type="none"/>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solidFill>
                <a:prstClr val="black"/>
              </a:solidFill>
            </a:endParaRPr>
          </a:p>
        </p:txBody>
      </p:sp>
      <p:sp>
        <p:nvSpPr>
          <p:cNvPr id="169" name="Rectangle 168"/>
          <p:cNvSpPr/>
          <p:nvPr/>
        </p:nvSpPr>
        <p:spPr>
          <a:xfrm>
            <a:off x="2981794" y="5912213"/>
            <a:ext cx="987850" cy="358745"/>
          </a:xfrm>
          <a:prstGeom prst="rect">
            <a:avLst/>
          </a:prstGeom>
          <a:solidFill>
            <a:srgbClr val="D9D9D9"/>
          </a:solidFill>
          <a:ln w="31750">
            <a:noFill/>
            <a:tailEnd type="none"/>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solidFill>
                <a:prstClr val="black"/>
              </a:solidFill>
            </a:endParaRPr>
          </a:p>
        </p:txBody>
      </p:sp>
      <p:sp>
        <p:nvSpPr>
          <p:cNvPr id="161" name="Rectangle 160"/>
          <p:cNvSpPr/>
          <p:nvPr/>
        </p:nvSpPr>
        <p:spPr>
          <a:xfrm>
            <a:off x="126270" y="658369"/>
            <a:ext cx="1455123" cy="1178002"/>
          </a:xfrm>
          <a:prstGeom prst="rect">
            <a:avLst/>
          </a:prstGeom>
          <a:solidFill>
            <a:srgbClr val="D9D9D9"/>
          </a:solidFill>
          <a:ln w="31750">
            <a:noFill/>
            <a:tailEnd type="none"/>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solidFill>
                <a:prstClr val="black"/>
              </a:solidFill>
            </a:endParaRPr>
          </a:p>
        </p:txBody>
      </p:sp>
      <p:sp>
        <p:nvSpPr>
          <p:cNvPr id="160" name="Rectangle 159"/>
          <p:cNvSpPr/>
          <p:nvPr/>
        </p:nvSpPr>
        <p:spPr>
          <a:xfrm>
            <a:off x="135737" y="2021293"/>
            <a:ext cx="1649896" cy="1681681"/>
          </a:xfrm>
          <a:prstGeom prst="rect">
            <a:avLst/>
          </a:prstGeom>
          <a:solidFill>
            <a:srgbClr val="D9D9D9"/>
          </a:solidFill>
          <a:ln w="31750">
            <a:noFill/>
            <a:tailEnd type="none"/>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solidFill>
                <a:prstClr val="black"/>
              </a:solidFill>
            </a:endParaRPr>
          </a:p>
        </p:txBody>
      </p:sp>
      <p:sp>
        <p:nvSpPr>
          <p:cNvPr id="4" name="TextBox 3"/>
          <p:cNvSpPr txBox="1"/>
          <p:nvPr/>
        </p:nvSpPr>
        <p:spPr>
          <a:xfrm>
            <a:off x="4037974" y="467398"/>
            <a:ext cx="1504001" cy="307777"/>
          </a:xfrm>
          <a:prstGeom prst="rect">
            <a:avLst/>
          </a:prstGeom>
          <a:noFill/>
        </p:spPr>
        <p:txBody>
          <a:bodyPr wrap="none" rtlCol="0">
            <a:spAutoFit/>
          </a:bodyPr>
          <a:lstStyle/>
          <a:p>
            <a:pPr defTabSz="457200"/>
            <a:r>
              <a:rPr lang="en-US" sz="1400" b="1" dirty="0" smtClean="0">
                <a:solidFill>
                  <a:srgbClr val="37441C"/>
                </a:solidFill>
              </a:rPr>
              <a:t>Carbon Feedstock</a:t>
            </a:r>
            <a:endParaRPr lang="en-US" sz="1400" b="1" dirty="0">
              <a:solidFill>
                <a:srgbClr val="37441C"/>
              </a:solidFill>
            </a:endParaRPr>
          </a:p>
        </p:txBody>
      </p:sp>
      <p:cxnSp>
        <p:nvCxnSpPr>
          <p:cNvPr id="6" name="Straight Arrow Connector 5"/>
          <p:cNvCxnSpPr>
            <a:stCxn id="4" idx="2"/>
            <a:endCxn id="7" idx="0"/>
          </p:cNvCxnSpPr>
          <p:nvPr/>
        </p:nvCxnSpPr>
        <p:spPr>
          <a:xfrm>
            <a:off x="4789975" y="775175"/>
            <a:ext cx="0" cy="522403"/>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546960" y="1297578"/>
            <a:ext cx="486030" cy="307777"/>
          </a:xfrm>
          <a:prstGeom prst="rect">
            <a:avLst/>
          </a:prstGeom>
          <a:noFill/>
        </p:spPr>
        <p:txBody>
          <a:bodyPr wrap="none" rtlCol="0">
            <a:spAutoFit/>
          </a:bodyPr>
          <a:lstStyle/>
          <a:p>
            <a:pPr defTabSz="457200"/>
            <a:r>
              <a:rPr lang="en-US" sz="1400" b="1" dirty="0" smtClean="0">
                <a:solidFill>
                  <a:srgbClr val="37441C"/>
                </a:solidFill>
              </a:rPr>
              <a:t>G3P</a:t>
            </a:r>
            <a:endParaRPr lang="en-US" sz="1400" b="1" dirty="0">
              <a:solidFill>
                <a:srgbClr val="37441C"/>
              </a:solidFill>
            </a:endParaRPr>
          </a:p>
        </p:txBody>
      </p:sp>
      <p:sp>
        <p:nvSpPr>
          <p:cNvPr id="11" name="TextBox 10"/>
          <p:cNvSpPr txBox="1"/>
          <p:nvPr/>
        </p:nvSpPr>
        <p:spPr>
          <a:xfrm>
            <a:off x="4366781" y="2031365"/>
            <a:ext cx="846386" cy="307777"/>
          </a:xfrm>
          <a:prstGeom prst="rect">
            <a:avLst/>
          </a:prstGeom>
          <a:noFill/>
        </p:spPr>
        <p:txBody>
          <a:bodyPr wrap="none" rtlCol="0">
            <a:spAutoFit/>
          </a:bodyPr>
          <a:lstStyle/>
          <a:p>
            <a:pPr defTabSz="457200"/>
            <a:r>
              <a:rPr lang="en-US" sz="1400" b="1" dirty="0" smtClean="0">
                <a:solidFill>
                  <a:srgbClr val="37441C"/>
                </a:solidFill>
              </a:rPr>
              <a:t>Pyruvate</a:t>
            </a:r>
            <a:endParaRPr lang="en-US" sz="1400" b="1" dirty="0">
              <a:solidFill>
                <a:srgbClr val="37441C"/>
              </a:solidFill>
            </a:endParaRPr>
          </a:p>
        </p:txBody>
      </p:sp>
      <p:sp>
        <p:nvSpPr>
          <p:cNvPr id="12" name="TextBox 11"/>
          <p:cNvSpPr txBox="1"/>
          <p:nvPr/>
        </p:nvSpPr>
        <p:spPr>
          <a:xfrm>
            <a:off x="2499356" y="4041937"/>
            <a:ext cx="1148007" cy="307777"/>
          </a:xfrm>
          <a:prstGeom prst="rect">
            <a:avLst/>
          </a:prstGeom>
          <a:noFill/>
        </p:spPr>
        <p:txBody>
          <a:bodyPr wrap="none" rtlCol="0">
            <a:spAutoFit/>
          </a:bodyPr>
          <a:lstStyle/>
          <a:p>
            <a:pPr defTabSz="457200"/>
            <a:r>
              <a:rPr lang="en-US" sz="1400" b="1" dirty="0" err="1" smtClean="0">
                <a:solidFill>
                  <a:srgbClr val="37441C"/>
                </a:solidFill>
              </a:rPr>
              <a:t>Malonyl</a:t>
            </a:r>
            <a:r>
              <a:rPr lang="en-US" sz="1400" b="1" dirty="0" smtClean="0">
                <a:solidFill>
                  <a:srgbClr val="37441C"/>
                </a:solidFill>
              </a:rPr>
              <a:t>-CoA</a:t>
            </a:r>
            <a:endParaRPr lang="en-US" sz="1400" b="1" dirty="0">
              <a:solidFill>
                <a:srgbClr val="37441C"/>
              </a:solidFill>
            </a:endParaRPr>
          </a:p>
        </p:txBody>
      </p:sp>
      <p:sp>
        <p:nvSpPr>
          <p:cNvPr id="13" name="TextBox 12"/>
          <p:cNvSpPr txBox="1"/>
          <p:nvPr/>
        </p:nvSpPr>
        <p:spPr>
          <a:xfrm>
            <a:off x="2082805" y="2027787"/>
            <a:ext cx="1560042" cy="307777"/>
          </a:xfrm>
          <a:prstGeom prst="rect">
            <a:avLst/>
          </a:prstGeom>
          <a:noFill/>
        </p:spPr>
        <p:txBody>
          <a:bodyPr wrap="none" rtlCol="0">
            <a:spAutoFit/>
          </a:bodyPr>
          <a:lstStyle/>
          <a:p>
            <a:pPr defTabSz="457200"/>
            <a:r>
              <a:rPr lang="en-US" sz="1400" b="1" dirty="0" smtClean="0">
                <a:solidFill>
                  <a:srgbClr val="37441C"/>
                </a:solidFill>
              </a:rPr>
              <a:t>Native 2-ketoacids</a:t>
            </a:r>
            <a:endParaRPr lang="en-US" sz="1400" b="1" dirty="0">
              <a:solidFill>
                <a:srgbClr val="37441C"/>
              </a:solidFill>
            </a:endParaRPr>
          </a:p>
        </p:txBody>
      </p:sp>
      <p:sp>
        <p:nvSpPr>
          <p:cNvPr id="14" name="TextBox 13"/>
          <p:cNvSpPr txBox="1"/>
          <p:nvPr/>
        </p:nvSpPr>
        <p:spPr>
          <a:xfrm>
            <a:off x="1976429" y="2707529"/>
            <a:ext cx="1772793" cy="307777"/>
          </a:xfrm>
          <a:prstGeom prst="rect">
            <a:avLst/>
          </a:prstGeom>
          <a:noFill/>
        </p:spPr>
        <p:txBody>
          <a:bodyPr wrap="none" rtlCol="0">
            <a:spAutoFit/>
          </a:bodyPr>
          <a:lstStyle/>
          <a:p>
            <a:pPr defTabSz="457200"/>
            <a:r>
              <a:rPr lang="en-US" sz="1400" b="1" dirty="0" smtClean="0">
                <a:solidFill>
                  <a:srgbClr val="37441C"/>
                </a:solidFill>
              </a:rPr>
              <a:t>Extended 2-ketoacids</a:t>
            </a:r>
            <a:endParaRPr lang="en-US" sz="1400" b="1" dirty="0">
              <a:solidFill>
                <a:srgbClr val="37441C"/>
              </a:solidFill>
            </a:endParaRPr>
          </a:p>
        </p:txBody>
      </p:sp>
      <p:sp>
        <p:nvSpPr>
          <p:cNvPr id="15" name="TextBox 14"/>
          <p:cNvSpPr txBox="1"/>
          <p:nvPr/>
        </p:nvSpPr>
        <p:spPr>
          <a:xfrm>
            <a:off x="4287881" y="3582823"/>
            <a:ext cx="1004186" cy="307777"/>
          </a:xfrm>
          <a:prstGeom prst="rect">
            <a:avLst/>
          </a:prstGeom>
          <a:noFill/>
        </p:spPr>
        <p:txBody>
          <a:bodyPr wrap="none" rtlCol="0">
            <a:spAutoFit/>
          </a:bodyPr>
          <a:lstStyle/>
          <a:p>
            <a:pPr defTabSz="457200"/>
            <a:r>
              <a:rPr lang="en-US" sz="1400" b="1" dirty="0" smtClean="0">
                <a:solidFill>
                  <a:srgbClr val="37441C"/>
                </a:solidFill>
              </a:rPr>
              <a:t>Acetyl-CoA</a:t>
            </a:r>
            <a:endParaRPr lang="en-US" sz="1400" b="1" dirty="0">
              <a:solidFill>
                <a:srgbClr val="37441C"/>
              </a:solidFill>
            </a:endParaRPr>
          </a:p>
        </p:txBody>
      </p:sp>
      <p:sp>
        <p:nvSpPr>
          <p:cNvPr id="16" name="TextBox 15"/>
          <p:cNvSpPr txBox="1"/>
          <p:nvPr/>
        </p:nvSpPr>
        <p:spPr>
          <a:xfrm>
            <a:off x="5455546" y="1645990"/>
            <a:ext cx="526106" cy="307777"/>
          </a:xfrm>
          <a:prstGeom prst="rect">
            <a:avLst/>
          </a:prstGeom>
          <a:noFill/>
        </p:spPr>
        <p:txBody>
          <a:bodyPr wrap="none" rtlCol="0">
            <a:spAutoFit/>
          </a:bodyPr>
          <a:lstStyle/>
          <a:p>
            <a:pPr defTabSz="457200"/>
            <a:r>
              <a:rPr lang="en-US" sz="1400" b="1" dirty="0" smtClean="0">
                <a:solidFill>
                  <a:srgbClr val="37441C"/>
                </a:solidFill>
              </a:rPr>
              <a:t>MEP</a:t>
            </a:r>
            <a:endParaRPr lang="en-US" sz="1400" b="1" dirty="0">
              <a:solidFill>
                <a:srgbClr val="37441C"/>
              </a:solidFill>
            </a:endParaRPr>
          </a:p>
        </p:txBody>
      </p:sp>
      <p:sp>
        <p:nvSpPr>
          <p:cNvPr id="17" name="TextBox 16"/>
          <p:cNvSpPr txBox="1"/>
          <p:nvPr/>
        </p:nvSpPr>
        <p:spPr>
          <a:xfrm>
            <a:off x="6387412" y="1154849"/>
            <a:ext cx="756938" cy="307777"/>
          </a:xfrm>
          <a:prstGeom prst="rect">
            <a:avLst/>
          </a:prstGeom>
          <a:noFill/>
        </p:spPr>
        <p:txBody>
          <a:bodyPr wrap="none" rtlCol="0">
            <a:spAutoFit/>
          </a:bodyPr>
          <a:lstStyle/>
          <a:p>
            <a:pPr defTabSz="457200"/>
            <a:r>
              <a:rPr lang="en-US" sz="1400" b="1" dirty="0" smtClean="0">
                <a:solidFill>
                  <a:srgbClr val="37441C"/>
                </a:solidFill>
              </a:rPr>
              <a:t>DMAPP</a:t>
            </a:r>
            <a:endParaRPr lang="en-US" sz="1400" b="1" dirty="0">
              <a:solidFill>
                <a:srgbClr val="37441C"/>
              </a:solidFill>
            </a:endParaRPr>
          </a:p>
        </p:txBody>
      </p:sp>
      <p:sp>
        <p:nvSpPr>
          <p:cNvPr id="18" name="TextBox 17"/>
          <p:cNvSpPr txBox="1"/>
          <p:nvPr/>
        </p:nvSpPr>
        <p:spPr>
          <a:xfrm>
            <a:off x="6549855" y="2027788"/>
            <a:ext cx="425116" cy="307777"/>
          </a:xfrm>
          <a:prstGeom prst="rect">
            <a:avLst/>
          </a:prstGeom>
          <a:noFill/>
        </p:spPr>
        <p:txBody>
          <a:bodyPr wrap="none" rtlCol="0">
            <a:spAutoFit/>
          </a:bodyPr>
          <a:lstStyle/>
          <a:p>
            <a:pPr defTabSz="457200"/>
            <a:r>
              <a:rPr lang="en-US" sz="1400" b="1" dirty="0" smtClean="0">
                <a:solidFill>
                  <a:srgbClr val="37441C"/>
                </a:solidFill>
              </a:rPr>
              <a:t>IPP</a:t>
            </a:r>
            <a:endParaRPr lang="en-US" sz="1400" b="1" dirty="0">
              <a:solidFill>
                <a:srgbClr val="37441C"/>
              </a:solidFill>
            </a:endParaRPr>
          </a:p>
        </p:txBody>
      </p:sp>
      <p:sp>
        <p:nvSpPr>
          <p:cNvPr id="19" name="TextBox 18"/>
          <p:cNvSpPr txBox="1"/>
          <p:nvPr/>
        </p:nvSpPr>
        <p:spPr>
          <a:xfrm>
            <a:off x="6224926" y="2613005"/>
            <a:ext cx="1074974" cy="307777"/>
          </a:xfrm>
          <a:prstGeom prst="rect">
            <a:avLst/>
          </a:prstGeom>
          <a:solidFill>
            <a:srgbClr val="F0F5E7"/>
          </a:solidFill>
        </p:spPr>
        <p:txBody>
          <a:bodyPr wrap="none" rtlCol="0">
            <a:spAutoFit/>
          </a:bodyPr>
          <a:lstStyle/>
          <a:p>
            <a:pPr defTabSz="457200"/>
            <a:r>
              <a:rPr lang="en-US" sz="1400" b="1" dirty="0" smtClean="0">
                <a:solidFill>
                  <a:srgbClr val="37441C"/>
                </a:solidFill>
              </a:rPr>
              <a:t>Mevalonate</a:t>
            </a:r>
            <a:endParaRPr lang="en-US" sz="1400" b="1" dirty="0">
              <a:solidFill>
                <a:srgbClr val="37441C"/>
              </a:solidFill>
            </a:endParaRPr>
          </a:p>
        </p:txBody>
      </p:sp>
      <p:sp>
        <p:nvSpPr>
          <p:cNvPr id="20" name="TextBox 19"/>
          <p:cNvSpPr txBox="1"/>
          <p:nvPr/>
        </p:nvSpPr>
        <p:spPr>
          <a:xfrm>
            <a:off x="6131343" y="3582823"/>
            <a:ext cx="1262140" cy="307777"/>
          </a:xfrm>
          <a:prstGeom prst="rect">
            <a:avLst/>
          </a:prstGeom>
          <a:noFill/>
        </p:spPr>
        <p:txBody>
          <a:bodyPr wrap="none" rtlCol="0">
            <a:spAutoFit/>
          </a:bodyPr>
          <a:lstStyle/>
          <a:p>
            <a:pPr defTabSz="457200"/>
            <a:r>
              <a:rPr lang="en-US" sz="1400" b="1" dirty="0" err="1" smtClean="0">
                <a:solidFill>
                  <a:srgbClr val="37441C"/>
                </a:solidFill>
              </a:rPr>
              <a:t>Acetoacyl</a:t>
            </a:r>
            <a:r>
              <a:rPr lang="en-US" sz="1400" b="1" dirty="0" smtClean="0">
                <a:solidFill>
                  <a:srgbClr val="37441C"/>
                </a:solidFill>
              </a:rPr>
              <a:t>-CoA</a:t>
            </a:r>
            <a:endParaRPr lang="en-US" sz="1400" b="1" dirty="0">
              <a:solidFill>
                <a:srgbClr val="37441C"/>
              </a:solidFill>
            </a:endParaRPr>
          </a:p>
        </p:txBody>
      </p:sp>
      <p:sp>
        <p:nvSpPr>
          <p:cNvPr id="24" name="TextBox 23"/>
          <p:cNvSpPr txBox="1"/>
          <p:nvPr/>
        </p:nvSpPr>
        <p:spPr>
          <a:xfrm>
            <a:off x="1022073" y="5236783"/>
            <a:ext cx="1241430" cy="307777"/>
          </a:xfrm>
          <a:prstGeom prst="rect">
            <a:avLst/>
          </a:prstGeom>
          <a:noFill/>
        </p:spPr>
        <p:txBody>
          <a:bodyPr wrap="none" rtlCol="0">
            <a:spAutoFit/>
          </a:bodyPr>
          <a:lstStyle/>
          <a:p>
            <a:pPr defTabSz="457200"/>
            <a:r>
              <a:rPr lang="en-US" sz="1400" b="1" dirty="0" smtClean="0">
                <a:solidFill>
                  <a:srgbClr val="37441C"/>
                </a:solidFill>
              </a:rPr>
              <a:t>Fatty acyl-ACP</a:t>
            </a:r>
            <a:endParaRPr lang="en-US" sz="1400" b="1" dirty="0">
              <a:solidFill>
                <a:srgbClr val="37441C"/>
              </a:solidFill>
            </a:endParaRPr>
          </a:p>
        </p:txBody>
      </p:sp>
      <p:sp>
        <p:nvSpPr>
          <p:cNvPr id="27" name="TextBox 26"/>
          <p:cNvSpPr txBox="1"/>
          <p:nvPr/>
        </p:nvSpPr>
        <p:spPr>
          <a:xfrm>
            <a:off x="1005872" y="5932930"/>
            <a:ext cx="1276760" cy="307777"/>
          </a:xfrm>
          <a:prstGeom prst="rect">
            <a:avLst/>
          </a:prstGeom>
          <a:noFill/>
        </p:spPr>
        <p:txBody>
          <a:bodyPr wrap="none" rtlCol="0">
            <a:spAutoFit/>
          </a:bodyPr>
          <a:lstStyle/>
          <a:p>
            <a:pPr defTabSz="457200"/>
            <a:r>
              <a:rPr lang="en-US" sz="1400" b="1" dirty="0" smtClean="0">
                <a:solidFill>
                  <a:srgbClr val="37441C"/>
                </a:solidFill>
              </a:rPr>
              <a:t>Fatty aldehyde</a:t>
            </a:r>
            <a:endParaRPr lang="en-US" sz="1400" b="1" dirty="0">
              <a:solidFill>
                <a:srgbClr val="37441C"/>
              </a:solidFill>
            </a:endParaRPr>
          </a:p>
        </p:txBody>
      </p:sp>
      <p:sp>
        <p:nvSpPr>
          <p:cNvPr id="29" name="TextBox 28"/>
          <p:cNvSpPr txBox="1"/>
          <p:nvPr/>
        </p:nvSpPr>
        <p:spPr>
          <a:xfrm>
            <a:off x="5300098" y="3812764"/>
            <a:ext cx="1004186" cy="307777"/>
          </a:xfrm>
          <a:prstGeom prst="rect">
            <a:avLst/>
          </a:prstGeom>
          <a:noFill/>
        </p:spPr>
        <p:txBody>
          <a:bodyPr wrap="none" rtlCol="0">
            <a:spAutoFit/>
          </a:bodyPr>
          <a:lstStyle/>
          <a:p>
            <a:pPr defTabSz="457200"/>
            <a:r>
              <a:rPr lang="en-US" sz="1400" dirty="0" smtClean="0">
                <a:solidFill>
                  <a:prstClr val="black"/>
                </a:solidFill>
              </a:rPr>
              <a:t>Acetyl-CoA</a:t>
            </a:r>
            <a:endParaRPr lang="en-US" sz="1400" dirty="0">
              <a:solidFill>
                <a:prstClr val="black"/>
              </a:solidFill>
            </a:endParaRPr>
          </a:p>
        </p:txBody>
      </p:sp>
      <p:sp>
        <p:nvSpPr>
          <p:cNvPr id="30" name="TextBox 29"/>
          <p:cNvSpPr txBox="1"/>
          <p:nvPr/>
        </p:nvSpPr>
        <p:spPr>
          <a:xfrm>
            <a:off x="6903962" y="3153295"/>
            <a:ext cx="1004186" cy="307777"/>
          </a:xfrm>
          <a:prstGeom prst="rect">
            <a:avLst/>
          </a:prstGeom>
          <a:noFill/>
        </p:spPr>
        <p:txBody>
          <a:bodyPr wrap="none" rtlCol="0">
            <a:spAutoFit/>
          </a:bodyPr>
          <a:lstStyle/>
          <a:p>
            <a:pPr defTabSz="457200"/>
            <a:r>
              <a:rPr lang="en-US" sz="1400" dirty="0" smtClean="0">
                <a:solidFill>
                  <a:prstClr val="black"/>
                </a:solidFill>
              </a:rPr>
              <a:t>Acetyl-CoA</a:t>
            </a:r>
            <a:endParaRPr lang="en-US" sz="1400" dirty="0">
              <a:solidFill>
                <a:prstClr val="black"/>
              </a:solidFill>
            </a:endParaRPr>
          </a:p>
        </p:txBody>
      </p:sp>
      <p:cxnSp>
        <p:nvCxnSpPr>
          <p:cNvPr id="32" name="Straight Arrow Connector 31"/>
          <p:cNvCxnSpPr>
            <a:stCxn id="7" idx="2"/>
            <a:endCxn id="11" idx="0"/>
          </p:cNvCxnSpPr>
          <p:nvPr/>
        </p:nvCxnSpPr>
        <p:spPr>
          <a:xfrm flipH="1">
            <a:off x="4789974" y="1605355"/>
            <a:ext cx="1" cy="426010"/>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11" idx="2"/>
            <a:endCxn id="15" idx="0"/>
          </p:cNvCxnSpPr>
          <p:nvPr/>
        </p:nvCxnSpPr>
        <p:spPr>
          <a:xfrm>
            <a:off x="4789974" y="2339142"/>
            <a:ext cx="0" cy="1243681"/>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stCxn id="15" idx="3"/>
            <a:endCxn id="20" idx="1"/>
          </p:cNvCxnSpPr>
          <p:nvPr/>
        </p:nvCxnSpPr>
        <p:spPr>
          <a:xfrm>
            <a:off x="5292067" y="3736712"/>
            <a:ext cx="839276" cy="0"/>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0" idx="0"/>
            <a:endCxn id="19" idx="2"/>
          </p:cNvCxnSpPr>
          <p:nvPr/>
        </p:nvCxnSpPr>
        <p:spPr>
          <a:xfrm flipV="1">
            <a:off x="6762413" y="2920782"/>
            <a:ext cx="0" cy="662041"/>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stCxn id="18" idx="0"/>
            <a:endCxn id="17" idx="2"/>
          </p:cNvCxnSpPr>
          <p:nvPr/>
        </p:nvCxnSpPr>
        <p:spPr>
          <a:xfrm flipV="1">
            <a:off x="6762413" y="1462626"/>
            <a:ext cx="3468" cy="565162"/>
          </a:xfrm>
          <a:prstGeom prst="straightConnector1">
            <a:avLst/>
          </a:prstGeom>
          <a:ln w="31750">
            <a:solidFill>
              <a:schemeClr val="tx1">
                <a:lumMod val="50000"/>
                <a:lumOff val="50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11" idx="1"/>
            <a:endCxn id="13" idx="3"/>
          </p:cNvCxnSpPr>
          <p:nvPr/>
        </p:nvCxnSpPr>
        <p:spPr>
          <a:xfrm flipH="1" flipV="1">
            <a:off x="3642847" y="2181676"/>
            <a:ext cx="723934" cy="3578"/>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a:stCxn id="13" idx="2"/>
            <a:endCxn id="14" idx="0"/>
          </p:cNvCxnSpPr>
          <p:nvPr/>
        </p:nvCxnSpPr>
        <p:spPr>
          <a:xfrm>
            <a:off x="2862826" y="2335564"/>
            <a:ext cx="0" cy="371965"/>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16" idx="3"/>
          </p:cNvCxnSpPr>
          <p:nvPr/>
        </p:nvCxnSpPr>
        <p:spPr>
          <a:xfrm flipV="1">
            <a:off x="5981652" y="1384789"/>
            <a:ext cx="580840" cy="415090"/>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a:stCxn id="16" idx="3"/>
            <a:endCxn id="18" idx="1"/>
          </p:cNvCxnSpPr>
          <p:nvPr/>
        </p:nvCxnSpPr>
        <p:spPr>
          <a:xfrm>
            <a:off x="5981652" y="1799879"/>
            <a:ext cx="568203" cy="381798"/>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24" idx="2"/>
            <a:endCxn id="27" idx="0"/>
          </p:cNvCxnSpPr>
          <p:nvPr/>
        </p:nvCxnSpPr>
        <p:spPr>
          <a:xfrm>
            <a:off x="1642788" y="5544560"/>
            <a:ext cx="1464" cy="388370"/>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80" name="Group 79"/>
          <p:cNvGrpSpPr/>
          <p:nvPr/>
        </p:nvGrpSpPr>
        <p:grpSpPr>
          <a:xfrm>
            <a:off x="1419932" y="4106508"/>
            <a:ext cx="1085425" cy="1057884"/>
            <a:chOff x="2398218" y="3898392"/>
            <a:chExt cx="1085425" cy="1057884"/>
          </a:xfrm>
          <a:effectLst/>
        </p:grpSpPr>
        <p:sp>
          <p:nvSpPr>
            <p:cNvPr id="23" name="TextBox 22"/>
            <p:cNvSpPr txBox="1"/>
            <p:nvPr/>
          </p:nvSpPr>
          <p:spPr>
            <a:xfrm>
              <a:off x="2398218" y="4125077"/>
              <a:ext cx="1085425" cy="523220"/>
            </a:xfrm>
            <a:prstGeom prst="rect">
              <a:avLst/>
            </a:prstGeom>
            <a:noFill/>
          </p:spPr>
          <p:txBody>
            <a:bodyPr wrap="none" rtlCol="0">
              <a:spAutoFit/>
            </a:bodyPr>
            <a:lstStyle/>
            <a:p>
              <a:pPr algn="ctr" defTabSz="457200"/>
              <a:r>
                <a:rPr lang="en-US" sz="1400" dirty="0" smtClean="0">
                  <a:solidFill>
                    <a:prstClr val="black"/>
                  </a:solidFill>
                </a:rPr>
                <a:t>Fatty acid </a:t>
              </a:r>
            </a:p>
            <a:p>
              <a:pPr algn="ctr" defTabSz="457200"/>
              <a:r>
                <a:rPr lang="en-US" sz="1400" dirty="0" smtClean="0">
                  <a:solidFill>
                    <a:prstClr val="black"/>
                  </a:solidFill>
                </a:rPr>
                <a:t>biosynthesis</a:t>
              </a:r>
              <a:endParaRPr lang="en-US" sz="1400" dirty="0">
                <a:solidFill>
                  <a:prstClr val="black"/>
                </a:solidFill>
              </a:endParaRPr>
            </a:p>
          </p:txBody>
        </p:sp>
        <p:sp>
          <p:nvSpPr>
            <p:cNvPr id="77" name="Oval 76"/>
            <p:cNvSpPr/>
            <p:nvPr/>
          </p:nvSpPr>
          <p:spPr>
            <a:xfrm>
              <a:off x="2406999" y="3898392"/>
              <a:ext cx="1057884" cy="1057884"/>
            </a:xfrm>
            <a:prstGeom prst="ellipse">
              <a:avLst/>
            </a:prstGeom>
            <a:noFill/>
            <a:ln w="31750">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grpSp>
      <p:sp>
        <p:nvSpPr>
          <p:cNvPr id="83" name="Arc 82"/>
          <p:cNvSpPr/>
          <p:nvPr/>
        </p:nvSpPr>
        <p:spPr>
          <a:xfrm flipH="1">
            <a:off x="2383686" y="3659317"/>
            <a:ext cx="719307" cy="933133"/>
          </a:xfrm>
          <a:prstGeom prst="arc">
            <a:avLst>
              <a:gd name="adj1" fmla="val 2962333"/>
              <a:gd name="adj2" fmla="val 8993320"/>
            </a:avLst>
          </a:prstGeom>
          <a:ln w="31750">
            <a:solidFill>
              <a:schemeClr val="tx1">
                <a:lumMod val="50000"/>
                <a:lumOff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91" name="Arc 90"/>
          <p:cNvSpPr/>
          <p:nvPr/>
        </p:nvSpPr>
        <p:spPr>
          <a:xfrm flipH="1">
            <a:off x="1096550" y="4865194"/>
            <a:ext cx="547702" cy="850036"/>
          </a:xfrm>
          <a:prstGeom prst="arc">
            <a:avLst>
              <a:gd name="adj1" fmla="val 10211318"/>
              <a:gd name="adj2" fmla="val 14771744"/>
            </a:avLst>
          </a:prstGeom>
          <a:ln w="31750">
            <a:solidFill>
              <a:schemeClr val="tx1">
                <a:lumMod val="50000"/>
                <a:lumOff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96" name="Arc 95"/>
          <p:cNvSpPr/>
          <p:nvPr/>
        </p:nvSpPr>
        <p:spPr>
          <a:xfrm flipV="1">
            <a:off x="5584521" y="3736712"/>
            <a:ext cx="378229" cy="330720"/>
          </a:xfrm>
          <a:prstGeom prst="arc">
            <a:avLst>
              <a:gd name="adj1" fmla="val 5379002"/>
              <a:gd name="adj2" fmla="val 10634439"/>
            </a:avLst>
          </a:prstGeom>
          <a:ln w="31750">
            <a:solidFill>
              <a:schemeClr val="tx1">
                <a:lumMod val="50000"/>
                <a:lumOff val="50000"/>
              </a:schemeClr>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97" name="Arc 96"/>
          <p:cNvSpPr/>
          <p:nvPr/>
        </p:nvSpPr>
        <p:spPr>
          <a:xfrm>
            <a:off x="6746410" y="2880272"/>
            <a:ext cx="378229" cy="434631"/>
          </a:xfrm>
          <a:prstGeom prst="arc">
            <a:avLst>
              <a:gd name="adj1" fmla="val 5379002"/>
              <a:gd name="adj2" fmla="val 9309347"/>
            </a:avLst>
          </a:prstGeom>
          <a:ln w="31750">
            <a:solidFill>
              <a:schemeClr val="tx1">
                <a:lumMod val="50000"/>
                <a:lumOff val="50000"/>
              </a:schemeClr>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99" name="Arc 98"/>
          <p:cNvSpPr/>
          <p:nvPr/>
        </p:nvSpPr>
        <p:spPr>
          <a:xfrm>
            <a:off x="4854236" y="1799879"/>
            <a:ext cx="1192878" cy="690972"/>
          </a:xfrm>
          <a:prstGeom prst="arc">
            <a:avLst>
              <a:gd name="adj1" fmla="val 11316996"/>
              <a:gd name="adj2" fmla="val 16772590"/>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00" name="Arc 99"/>
          <p:cNvSpPr/>
          <p:nvPr/>
        </p:nvSpPr>
        <p:spPr>
          <a:xfrm flipV="1">
            <a:off x="4854236" y="1155106"/>
            <a:ext cx="1115004" cy="644772"/>
          </a:xfrm>
          <a:prstGeom prst="arc">
            <a:avLst>
              <a:gd name="adj1" fmla="val 11414610"/>
              <a:gd name="adj2" fmla="val 16772590"/>
            </a:avLst>
          </a:prstGeom>
          <a:ln w="31750">
            <a:solidFill>
              <a:schemeClr val="tx1">
                <a:lumMod val="50000"/>
                <a:lumOff val="50000"/>
              </a:schemeClr>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03" name="Arc 102"/>
          <p:cNvSpPr/>
          <p:nvPr/>
        </p:nvSpPr>
        <p:spPr>
          <a:xfrm flipV="1">
            <a:off x="3762657" y="4199094"/>
            <a:ext cx="378229" cy="355694"/>
          </a:xfrm>
          <a:prstGeom prst="arc">
            <a:avLst>
              <a:gd name="adj1" fmla="val 359665"/>
              <a:gd name="adj2" fmla="val 5291144"/>
            </a:avLst>
          </a:prstGeom>
          <a:ln w="31750">
            <a:solidFill>
              <a:schemeClr val="tx1">
                <a:lumMod val="50000"/>
                <a:lumOff val="50000"/>
              </a:schemeClr>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04" name="TextBox 103"/>
          <p:cNvSpPr txBox="1"/>
          <p:nvPr/>
        </p:nvSpPr>
        <p:spPr>
          <a:xfrm>
            <a:off x="3896481" y="4292561"/>
            <a:ext cx="458780" cy="307777"/>
          </a:xfrm>
          <a:prstGeom prst="rect">
            <a:avLst/>
          </a:prstGeom>
          <a:noFill/>
        </p:spPr>
        <p:txBody>
          <a:bodyPr wrap="none" rtlCol="0">
            <a:spAutoFit/>
          </a:bodyPr>
          <a:lstStyle/>
          <a:p>
            <a:pPr defTabSz="457200"/>
            <a:r>
              <a:rPr lang="en-US" sz="1400" dirty="0" smtClean="0">
                <a:solidFill>
                  <a:prstClr val="black"/>
                </a:solidFill>
              </a:rPr>
              <a:t>CO</a:t>
            </a:r>
            <a:r>
              <a:rPr lang="en-US" sz="1400" baseline="-25000" dirty="0" smtClean="0">
                <a:solidFill>
                  <a:prstClr val="black"/>
                </a:solidFill>
              </a:rPr>
              <a:t>2</a:t>
            </a:r>
            <a:endParaRPr lang="en-US" sz="1400" dirty="0">
              <a:solidFill>
                <a:prstClr val="black"/>
              </a:solidFill>
            </a:endParaRPr>
          </a:p>
        </p:txBody>
      </p:sp>
      <p:sp>
        <p:nvSpPr>
          <p:cNvPr id="105" name="Arc 104"/>
          <p:cNvSpPr/>
          <p:nvPr/>
        </p:nvSpPr>
        <p:spPr>
          <a:xfrm flipH="1">
            <a:off x="4316750" y="2449751"/>
            <a:ext cx="473811" cy="434631"/>
          </a:xfrm>
          <a:prstGeom prst="arc">
            <a:avLst>
              <a:gd name="adj1" fmla="val 6287563"/>
              <a:gd name="adj2" fmla="val 10634439"/>
            </a:avLst>
          </a:prstGeom>
          <a:ln w="31750">
            <a:solidFill>
              <a:schemeClr val="tx1">
                <a:lumMod val="50000"/>
                <a:lumOff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06" name="TextBox 105"/>
          <p:cNvSpPr txBox="1"/>
          <p:nvPr/>
        </p:nvSpPr>
        <p:spPr>
          <a:xfrm>
            <a:off x="4211301" y="2665629"/>
            <a:ext cx="458780" cy="307777"/>
          </a:xfrm>
          <a:prstGeom prst="rect">
            <a:avLst/>
          </a:prstGeom>
          <a:noFill/>
        </p:spPr>
        <p:txBody>
          <a:bodyPr wrap="none" rtlCol="0">
            <a:spAutoFit/>
          </a:bodyPr>
          <a:lstStyle/>
          <a:p>
            <a:pPr defTabSz="457200"/>
            <a:r>
              <a:rPr lang="en-US" sz="1400" dirty="0" smtClean="0">
                <a:solidFill>
                  <a:prstClr val="black"/>
                </a:solidFill>
              </a:rPr>
              <a:t>CO</a:t>
            </a:r>
            <a:r>
              <a:rPr lang="en-US" sz="1400" baseline="-25000" dirty="0" smtClean="0">
                <a:solidFill>
                  <a:prstClr val="black"/>
                </a:solidFill>
              </a:rPr>
              <a:t>2</a:t>
            </a:r>
            <a:endParaRPr lang="en-US" sz="1400" dirty="0">
              <a:solidFill>
                <a:prstClr val="black"/>
              </a:solidFill>
            </a:endParaRPr>
          </a:p>
        </p:txBody>
      </p:sp>
      <p:sp>
        <p:nvSpPr>
          <p:cNvPr id="107" name="矩形 69"/>
          <p:cNvSpPr/>
          <p:nvPr/>
        </p:nvSpPr>
        <p:spPr>
          <a:xfrm>
            <a:off x="62761" y="660548"/>
            <a:ext cx="1654556" cy="1169551"/>
          </a:xfrm>
          <a:prstGeom prst="rect">
            <a:avLst/>
          </a:prstGeom>
          <a:ln>
            <a:noFill/>
          </a:ln>
        </p:spPr>
        <p:txBody>
          <a:bodyPr wrap="none">
            <a:spAutoFit/>
          </a:bodyPr>
          <a:lstStyle/>
          <a:p>
            <a:pPr defTabSz="457200"/>
            <a:r>
              <a:rPr lang="en-US" altLang="zh-CN" sz="1400" dirty="0" err="1">
                <a:solidFill>
                  <a:prstClr val="black"/>
                </a:solidFill>
              </a:rPr>
              <a:t>Isobutanol</a:t>
            </a:r>
            <a:r>
              <a:rPr lang="en-US" altLang="zh-CN" sz="1400" dirty="0">
                <a:solidFill>
                  <a:prstClr val="black"/>
                </a:solidFill>
              </a:rPr>
              <a:t> </a:t>
            </a:r>
            <a:endParaRPr lang="en-US" altLang="zh-CN" sz="1400" dirty="0" smtClean="0">
              <a:solidFill>
                <a:prstClr val="black"/>
              </a:solidFill>
            </a:endParaRPr>
          </a:p>
          <a:p>
            <a:pPr defTabSz="457200"/>
            <a:r>
              <a:rPr lang="en-US" altLang="zh-CN" sz="1400" dirty="0">
                <a:solidFill>
                  <a:prstClr val="black"/>
                </a:solidFill>
              </a:rPr>
              <a:t>1-</a:t>
            </a:r>
            <a:r>
              <a:rPr lang="en-US" altLang="zh-CN" sz="1400" dirty="0" smtClean="0">
                <a:solidFill>
                  <a:prstClr val="black"/>
                </a:solidFill>
              </a:rPr>
              <a:t>Butanol</a:t>
            </a:r>
          </a:p>
          <a:p>
            <a:pPr defTabSz="457200"/>
            <a:r>
              <a:rPr lang="en-US" altLang="zh-CN" sz="1400" dirty="0" smtClean="0">
                <a:solidFill>
                  <a:prstClr val="black"/>
                </a:solidFill>
              </a:rPr>
              <a:t>1-Propanol </a:t>
            </a:r>
          </a:p>
          <a:p>
            <a:pPr defTabSz="457200"/>
            <a:r>
              <a:rPr lang="en-US" altLang="zh-CN" sz="1400" dirty="0">
                <a:solidFill>
                  <a:prstClr val="black"/>
                </a:solidFill>
              </a:rPr>
              <a:t>2-Methyl-1-butanol </a:t>
            </a:r>
            <a:endParaRPr lang="en-US" altLang="zh-CN" sz="1400" dirty="0" smtClean="0">
              <a:solidFill>
                <a:prstClr val="black"/>
              </a:solidFill>
            </a:endParaRPr>
          </a:p>
          <a:p>
            <a:pPr defTabSz="457200"/>
            <a:r>
              <a:rPr lang="en-US" altLang="zh-CN" sz="1400" dirty="0" smtClean="0">
                <a:solidFill>
                  <a:prstClr val="black"/>
                </a:solidFill>
              </a:rPr>
              <a:t>3-Methyl-1-butanol</a:t>
            </a:r>
          </a:p>
        </p:txBody>
      </p:sp>
      <p:sp>
        <p:nvSpPr>
          <p:cNvPr id="108" name="矩形 71"/>
          <p:cNvSpPr/>
          <p:nvPr/>
        </p:nvSpPr>
        <p:spPr>
          <a:xfrm>
            <a:off x="102359" y="1952509"/>
            <a:ext cx="1778051" cy="1815882"/>
          </a:xfrm>
          <a:prstGeom prst="rect">
            <a:avLst/>
          </a:prstGeom>
          <a:ln>
            <a:noFill/>
          </a:ln>
        </p:spPr>
        <p:txBody>
          <a:bodyPr wrap="none">
            <a:spAutoFit/>
          </a:bodyPr>
          <a:lstStyle/>
          <a:p>
            <a:pPr defTabSz="457200"/>
            <a:r>
              <a:rPr lang="en-US" altLang="zh-CN" sz="1400" dirty="0">
                <a:solidFill>
                  <a:prstClr val="black"/>
                </a:solidFill>
              </a:rPr>
              <a:t>1-Pentanol </a:t>
            </a:r>
            <a:endParaRPr lang="en-US" altLang="zh-CN" sz="1400" dirty="0" smtClean="0">
              <a:solidFill>
                <a:prstClr val="black"/>
              </a:solidFill>
            </a:endParaRPr>
          </a:p>
          <a:p>
            <a:pPr defTabSz="457200"/>
            <a:r>
              <a:rPr lang="en-US" altLang="zh-CN" sz="1400" dirty="0" smtClean="0">
                <a:solidFill>
                  <a:prstClr val="black"/>
                </a:solidFill>
              </a:rPr>
              <a:t>1</a:t>
            </a:r>
            <a:r>
              <a:rPr lang="en-US" altLang="zh-CN" sz="1400" dirty="0">
                <a:solidFill>
                  <a:prstClr val="black"/>
                </a:solidFill>
              </a:rPr>
              <a:t>-Hexanol </a:t>
            </a:r>
            <a:endParaRPr lang="en-US" altLang="zh-CN" sz="1400" dirty="0" smtClean="0">
              <a:solidFill>
                <a:prstClr val="black"/>
              </a:solidFill>
            </a:endParaRPr>
          </a:p>
          <a:p>
            <a:pPr defTabSz="457200"/>
            <a:r>
              <a:rPr lang="en-US" altLang="zh-CN" sz="1400" dirty="0">
                <a:solidFill>
                  <a:prstClr val="black"/>
                </a:solidFill>
              </a:rPr>
              <a:t>1</a:t>
            </a:r>
            <a:r>
              <a:rPr lang="en-US" altLang="zh-CN" sz="1400" dirty="0" smtClean="0">
                <a:solidFill>
                  <a:prstClr val="black"/>
                </a:solidFill>
              </a:rPr>
              <a:t>-</a:t>
            </a:r>
            <a:r>
              <a:rPr lang="en-US" altLang="zh-CN" sz="1400" dirty="0">
                <a:solidFill>
                  <a:prstClr val="black"/>
                </a:solidFill>
              </a:rPr>
              <a:t>H</a:t>
            </a:r>
            <a:r>
              <a:rPr lang="en-US" altLang="zh-CN" sz="1400" dirty="0" smtClean="0">
                <a:solidFill>
                  <a:prstClr val="black"/>
                </a:solidFill>
              </a:rPr>
              <a:t>eptanol</a:t>
            </a:r>
          </a:p>
          <a:p>
            <a:pPr defTabSz="457200"/>
            <a:r>
              <a:rPr lang="en-US" altLang="zh-CN" sz="1400" dirty="0" smtClean="0">
                <a:solidFill>
                  <a:prstClr val="black"/>
                </a:solidFill>
              </a:rPr>
              <a:t>1-Octanol </a:t>
            </a:r>
          </a:p>
          <a:p>
            <a:pPr defTabSz="457200"/>
            <a:r>
              <a:rPr lang="en-US" altLang="zh-CN" sz="1400" dirty="0">
                <a:solidFill>
                  <a:prstClr val="black"/>
                </a:solidFill>
              </a:rPr>
              <a:t>3-Methyl- 1-</a:t>
            </a:r>
            <a:r>
              <a:rPr lang="en-US" altLang="zh-CN" sz="1400" dirty="0" smtClean="0">
                <a:solidFill>
                  <a:prstClr val="black"/>
                </a:solidFill>
              </a:rPr>
              <a:t>pentanol</a:t>
            </a:r>
          </a:p>
          <a:p>
            <a:pPr defTabSz="457200"/>
            <a:r>
              <a:rPr lang="en-US" altLang="zh-CN" sz="1400" dirty="0">
                <a:solidFill>
                  <a:prstClr val="black"/>
                </a:solidFill>
              </a:rPr>
              <a:t>4-Methyl- 1-pentanol </a:t>
            </a:r>
            <a:r>
              <a:rPr lang="en-US" altLang="zh-CN" sz="1400" dirty="0" smtClean="0">
                <a:solidFill>
                  <a:prstClr val="black"/>
                </a:solidFill>
              </a:rPr>
              <a:t> </a:t>
            </a:r>
          </a:p>
          <a:p>
            <a:pPr defTabSz="457200"/>
            <a:r>
              <a:rPr lang="en-US" altLang="zh-CN" sz="1400" dirty="0" smtClean="0">
                <a:solidFill>
                  <a:prstClr val="black"/>
                </a:solidFill>
              </a:rPr>
              <a:t>4</a:t>
            </a:r>
            <a:r>
              <a:rPr lang="en-US" altLang="zh-CN" sz="1400" dirty="0">
                <a:solidFill>
                  <a:prstClr val="black"/>
                </a:solidFill>
              </a:rPr>
              <a:t>-Methyl- 1-hexanol </a:t>
            </a:r>
            <a:endParaRPr lang="en-US" altLang="zh-CN" sz="1400" dirty="0" smtClean="0">
              <a:solidFill>
                <a:prstClr val="black"/>
              </a:solidFill>
            </a:endParaRPr>
          </a:p>
          <a:p>
            <a:pPr defTabSz="457200"/>
            <a:r>
              <a:rPr lang="en-US" altLang="zh-CN" sz="1400" dirty="0" smtClean="0">
                <a:solidFill>
                  <a:prstClr val="black"/>
                </a:solidFill>
              </a:rPr>
              <a:t>5</a:t>
            </a:r>
            <a:r>
              <a:rPr lang="en-US" altLang="zh-CN" sz="1400" dirty="0">
                <a:solidFill>
                  <a:prstClr val="black"/>
                </a:solidFill>
              </a:rPr>
              <a:t>-Methyl- 1-heptanol </a:t>
            </a:r>
            <a:r>
              <a:rPr lang="en-US" altLang="zh-CN" sz="1400" dirty="0" smtClean="0">
                <a:solidFill>
                  <a:prstClr val="black"/>
                </a:solidFill>
              </a:rPr>
              <a:t> </a:t>
            </a:r>
          </a:p>
        </p:txBody>
      </p:sp>
      <p:sp>
        <p:nvSpPr>
          <p:cNvPr id="110" name="Right Brace 109"/>
          <p:cNvSpPr/>
          <p:nvPr/>
        </p:nvSpPr>
        <p:spPr>
          <a:xfrm>
            <a:off x="1571773" y="660548"/>
            <a:ext cx="264450" cy="1175823"/>
          </a:xfrm>
          <a:prstGeom prst="rightBrace">
            <a:avLst>
              <a:gd name="adj1" fmla="val 93042"/>
              <a:gd name="adj2" fmla="val 50000"/>
            </a:avLst>
          </a:prstGeom>
          <a:solidFill>
            <a:srgbClr val="D9D9D9"/>
          </a:solidFill>
          <a:ln w="25400">
            <a:solidFill>
              <a:schemeClr val="accent3"/>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11" name="Right Brace 110"/>
          <p:cNvSpPr/>
          <p:nvPr/>
        </p:nvSpPr>
        <p:spPr>
          <a:xfrm>
            <a:off x="1765384" y="2018471"/>
            <a:ext cx="264450" cy="1684504"/>
          </a:xfrm>
          <a:prstGeom prst="rightBrace">
            <a:avLst>
              <a:gd name="adj1" fmla="val 93042"/>
              <a:gd name="adj2" fmla="val 50000"/>
            </a:avLst>
          </a:prstGeom>
          <a:solidFill>
            <a:srgbClr val="D9D9D9"/>
          </a:solidFill>
          <a:ln w="25400">
            <a:solidFill>
              <a:schemeClr val="accent3"/>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cxnSp>
        <p:nvCxnSpPr>
          <p:cNvPr id="115" name="Elbow Connector 114"/>
          <p:cNvCxnSpPr/>
          <p:nvPr/>
        </p:nvCxnSpPr>
        <p:spPr>
          <a:xfrm rot="16200000" flipH="1">
            <a:off x="1688582" y="1458518"/>
            <a:ext cx="834072" cy="409598"/>
          </a:xfrm>
          <a:prstGeom prst="bentConnector3">
            <a:avLst>
              <a:gd name="adj1" fmla="val -117"/>
            </a:avLst>
          </a:prstGeom>
          <a:ln w="31750">
            <a:solidFill>
              <a:schemeClr val="accent3"/>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24" name="Elbow Connector 123"/>
          <p:cNvCxnSpPr>
            <a:endCxn id="101" idx="1"/>
          </p:cNvCxnSpPr>
          <p:nvPr/>
        </p:nvCxnSpPr>
        <p:spPr>
          <a:xfrm rot="16200000" flipH="1">
            <a:off x="4695426" y="2579191"/>
            <a:ext cx="844557" cy="364461"/>
          </a:xfrm>
          <a:prstGeom prst="bentConnector4">
            <a:avLst>
              <a:gd name="adj1" fmla="val 43254"/>
              <a:gd name="adj2" fmla="val -280"/>
            </a:avLst>
          </a:prstGeom>
          <a:ln w="31750">
            <a:solidFill>
              <a:srgbClr val="F79646"/>
            </a:solidFill>
            <a:tailEnd type="triangle"/>
          </a:ln>
          <a:effectLst/>
        </p:spPr>
        <p:style>
          <a:lnRef idx="2">
            <a:schemeClr val="accent1"/>
          </a:lnRef>
          <a:fillRef idx="0">
            <a:schemeClr val="accent1"/>
          </a:fillRef>
          <a:effectRef idx="1">
            <a:schemeClr val="accent1"/>
          </a:effectRef>
          <a:fontRef idx="minor">
            <a:schemeClr val="tx1"/>
          </a:fontRef>
        </p:style>
      </p:cxnSp>
      <p:sp>
        <p:nvSpPr>
          <p:cNvPr id="132" name="Rectangle 131"/>
          <p:cNvSpPr/>
          <p:nvPr/>
        </p:nvSpPr>
        <p:spPr>
          <a:xfrm>
            <a:off x="2910958" y="5830059"/>
            <a:ext cx="750655" cy="523220"/>
          </a:xfrm>
          <a:prstGeom prst="rect">
            <a:avLst/>
          </a:prstGeom>
        </p:spPr>
        <p:txBody>
          <a:bodyPr wrap="none">
            <a:spAutoFit/>
          </a:bodyPr>
          <a:lstStyle/>
          <a:p>
            <a:pPr defTabSz="457200"/>
            <a:r>
              <a:rPr lang="en-US" altLang="zh-CN" sz="1400" dirty="0" smtClean="0">
                <a:solidFill>
                  <a:prstClr val="black"/>
                </a:solidFill>
              </a:rPr>
              <a:t>Alkanes</a:t>
            </a:r>
          </a:p>
          <a:p>
            <a:pPr defTabSz="457200"/>
            <a:r>
              <a:rPr lang="en-US" altLang="zh-CN" sz="1400" dirty="0" smtClean="0">
                <a:solidFill>
                  <a:prstClr val="black"/>
                </a:solidFill>
              </a:rPr>
              <a:t>Alkenes</a:t>
            </a:r>
            <a:endParaRPr lang="en-US" altLang="zh-CN" sz="1400" dirty="0">
              <a:solidFill>
                <a:prstClr val="black"/>
              </a:solidFill>
            </a:endParaRPr>
          </a:p>
        </p:txBody>
      </p:sp>
      <p:cxnSp>
        <p:nvCxnSpPr>
          <p:cNvPr id="136" name="Straight Arrow Connector 135"/>
          <p:cNvCxnSpPr>
            <a:stCxn id="27" idx="3"/>
            <a:endCxn id="163" idx="1"/>
          </p:cNvCxnSpPr>
          <p:nvPr/>
        </p:nvCxnSpPr>
        <p:spPr>
          <a:xfrm flipV="1">
            <a:off x="2282632" y="6086021"/>
            <a:ext cx="523645" cy="798"/>
          </a:xfrm>
          <a:prstGeom prst="straightConnector1">
            <a:avLst/>
          </a:prstGeom>
          <a:ln w="31750">
            <a:solidFill>
              <a:schemeClr val="accent4"/>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25" name="Group 24"/>
          <p:cNvGrpSpPr/>
          <p:nvPr/>
        </p:nvGrpSpPr>
        <p:grpSpPr>
          <a:xfrm>
            <a:off x="2672442" y="4919463"/>
            <a:ext cx="1383983" cy="954107"/>
            <a:chOff x="2672442" y="4721343"/>
            <a:chExt cx="1383983" cy="954107"/>
          </a:xfrm>
        </p:grpSpPr>
        <p:sp>
          <p:nvSpPr>
            <p:cNvPr id="162" name="Rectangle 161"/>
            <p:cNvSpPr/>
            <p:nvPr/>
          </p:nvSpPr>
          <p:spPr>
            <a:xfrm>
              <a:off x="2928760" y="4757111"/>
              <a:ext cx="1044937" cy="876122"/>
            </a:xfrm>
            <a:prstGeom prst="rect">
              <a:avLst/>
            </a:prstGeom>
            <a:solidFill>
              <a:srgbClr val="D9D9D9"/>
            </a:solidFill>
            <a:ln w="31750">
              <a:noFill/>
              <a:tailEnd type="none"/>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solidFill>
                  <a:prstClr val="black"/>
                </a:solidFill>
              </a:endParaRPr>
            </a:p>
          </p:txBody>
        </p:sp>
        <p:sp>
          <p:nvSpPr>
            <p:cNvPr id="131" name="Rectangle 130"/>
            <p:cNvSpPr/>
            <p:nvPr/>
          </p:nvSpPr>
          <p:spPr>
            <a:xfrm>
              <a:off x="2855178" y="4721343"/>
              <a:ext cx="1201247" cy="954107"/>
            </a:xfrm>
            <a:prstGeom prst="rect">
              <a:avLst/>
            </a:prstGeom>
          </p:spPr>
          <p:txBody>
            <a:bodyPr wrap="square">
              <a:spAutoFit/>
            </a:bodyPr>
            <a:lstStyle/>
            <a:p>
              <a:pPr defTabSz="457200"/>
              <a:r>
                <a:rPr lang="en-US" altLang="zh-CN" sz="1400" dirty="0" smtClean="0">
                  <a:solidFill>
                    <a:prstClr val="black"/>
                  </a:solidFill>
                </a:rPr>
                <a:t>FFA</a:t>
              </a:r>
            </a:p>
            <a:p>
              <a:pPr defTabSz="457200"/>
              <a:r>
                <a:rPr lang="en-US" altLang="zh-CN" sz="1400" dirty="0" smtClean="0">
                  <a:solidFill>
                    <a:prstClr val="black"/>
                  </a:solidFill>
                </a:rPr>
                <a:t>Fatty</a:t>
              </a:r>
              <a:r>
                <a:rPr lang="zh-CN" altLang="en-US" sz="1400" dirty="0" smtClean="0">
                  <a:solidFill>
                    <a:prstClr val="black"/>
                  </a:solidFill>
                </a:rPr>
                <a:t> </a:t>
              </a:r>
              <a:r>
                <a:rPr lang="en-US" altLang="zh-CN" sz="1400" dirty="0">
                  <a:solidFill>
                    <a:prstClr val="black"/>
                  </a:solidFill>
                </a:rPr>
                <a:t>alcohols</a:t>
              </a:r>
            </a:p>
            <a:p>
              <a:pPr defTabSz="457200"/>
              <a:r>
                <a:rPr lang="en-US" altLang="zh-CN" sz="1400" dirty="0">
                  <a:solidFill>
                    <a:prstClr val="black"/>
                  </a:solidFill>
                </a:rPr>
                <a:t>FAMEs</a:t>
              </a:r>
            </a:p>
            <a:p>
              <a:pPr defTabSz="457200"/>
              <a:r>
                <a:rPr lang="en-US" altLang="zh-CN" sz="1400" dirty="0" smtClean="0">
                  <a:solidFill>
                    <a:prstClr val="black"/>
                  </a:solidFill>
                </a:rPr>
                <a:t>FAEEs</a:t>
              </a:r>
              <a:endParaRPr lang="en-US" altLang="zh-CN" sz="1400" dirty="0">
                <a:solidFill>
                  <a:prstClr val="black"/>
                </a:solidFill>
              </a:endParaRPr>
            </a:p>
          </p:txBody>
        </p:sp>
        <p:sp>
          <p:nvSpPr>
            <p:cNvPr id="138" name="Right Brace 137"/>
            <p:cNvSpPr/>
            <p:nvPr/>
          </p:nvSpPr>
          <p:spPr>
            <a:xfrm flipH="1">
              <a:off x="2672442" y="4756318"/>
              <a:ext cx="262632" cy="876916"/>
            </a:xfrm>
            <a:prstGeom prst="rightBrace">
              <a:avLst>
                <a:gd name="adj1" fmla="val 93042"/>
                <a:gd name="adj2" fmla="val 50000"/>
              </a:avLst>
            </a:prstGeom>
            <a:solidFill>
              <a:srgbClr val="D9D9D9"/>
            </a:solidFill>
            <a:ln w="25400">
              <a:solidFill>
                <a:schemeClr val="accent4"/>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grpSp>
      <p:sp>
        <p:nvSpPr>
          <p:cNvPr id="140" name="Rectangle 139"/>
          <p:cNvSpPr/>
          <p:nvPr/>
        </p:nvSpPr>
        <p:spPr>
          <a:xfrm>
            <a:off x="7398979" y="4135297"/>
            <a:ext cx="4572000" cy="1169551"/>
          </a:xfrm>
          <a:prstGeom prst="rect">
            <a:avLst/>
          </a:prstGeom>
        </p:spPr>
        <p:txBody>
          <a:bodyPr>
            <a:spAutoFit/>
          </a:bodyPr>
          <a:lstStyle/>
          <a:p>
            <a:pPr defTabSz="457200"/>
            <a:r>
              <a:rPr lang="en-US" altLang="zh-CN" sz="1400" dirty="0" smtClean="0">
                <a:solidFill>
                  <a:prstClr val="black"/>
                </a:solidFill>
              </a:rPr>
              <a:t>Isopropanol</a:t>
            </a:r>
          </a:p>
          <a:p>
            <a:pPr defTabSz="457200"/>
            <a:r>
              <a:rPr lang="en-US" altLang="zh-CN" sz="1400" dirty="0" smtClean="0">
                <a:solidFill>
                  <a:prstClr val="black"/>
                </a:solidFill>
              </a:rPr>
              <a:t>1-Butanol</a:t>
            </a:r>
          </a:p>
          <a:p>
            <a:pPr defTabSz="457200"/>
            <a:r>
              <a:rPr lang="en-US" altLang="zh-CN" sz="1400" dirty="0" smtClean="0">
                <a:solidFill>
                  <a:prstClr val="black"/>
                </a:solidFill>
              </a:rPr>
              <a:t>1-Hextanol</a:t>
            </a:r>
            <a:endParaRPr lang="en-US" altLang="zh-CN" sz="1400" dirty="0">
              <a:solidFill>
                <a:prstClr val="black"/>
              </a:solidFill>
            </a:endParaRPr>
          </a:p>
          <a:p>
            <a:pPr defTabSz="457200"/>
            <a:r>
              <a:rPr lang="en-US" altLang="zh-CN" sz="1400" dirty="0">
                <a:solidFill>
                  <a:prstClr val="black"/>
                </a:solidFill>
              </a:rPr>
              <a:t>1-Octanol</a:t>
            </a:r>
          </a:p>
          <a:p>
            <a:pPr defTabSz="457200"/>
            <a:endParaRPr lang="en-US" altLang="zh-CN" sz="1400" dirty="0">
              <a:solidFill>
                <a:prstClr val="black"/>
              </a:solidFill>
            </a:endParaRPr>
          </a:p>
        </p:txBody>
      </p:sp>
      <p:sp>
        <p:nvSpPr>
          <p:cNvPr id="141" name="Right Brace 140"/>
          <p:cNvSpPr/>
          <p:nvPr/>
        </p:nvSpPr>
        <p:spPr>
          <a:xfrm flipH="1">
            <a:off x="7160996" y="4159432"/>
            <a:ext cx="262632" cy="905549"/>
          </a:xfrm>
          <a:prstGeom prst="rightBrace">
            <a:avLst>
              <a:gd name="adj1" fmla="val 93042"/>
              <a:gd name="adj2" fmla="val 50000"/>
            </a:avLst>
          </a:prstGeom>
          <a:solidFill>
            <a:srgbClr val="D9D9D9"/>
          </a:solidFill>
          <a:ln w="25400">
            <a:solidFill>
              <a:schemeClr val="accent2"/>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cxnSp>
        <p:nvCxnSpPr>
          <p:cNvPr id="143" name="Elbow Connector 142"/>
          <p:cNvCxnSpPr>
            <a:stCxn id="20" idx="2"/>
            <a:endCxn id="141" idx="1"/>
          </p:cNvCxnSpPr>
          <p:nvPr/>
        </p:nvCxnSpPr>
        <p:spPr>
          <a:xfrm rot="16200000" flipH="1">
            <a:off x="6600901" y="4052111"/>
            <a:ext cx="721607" cy="398583"/>
          </a:xfrm>
          <a:prstGeom prst="bentConnector4">
            <a:avLst>
              <a:gd name="adj1" fmla="val 18627"/>
              <a:gd name="adj2" fmla="val -299"/>
            </a:avLst>
          </a:prstGeom>
          <a:ln w="317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7223749" y="1137601"/>
            <a:ext cx="4746926" cy="1384995"/>
            <a:chOff x="7243797" y="1408353"/>
            <a:chExt cx="4746926" cy="1384995"/>
          </a:xfrm>
        </p:grpSpPr>
        <p:sp>
          <p:nvSpPr>
            <p:cNvPr id="181" name="Rectangle 180"/>
            <p:cNvSpPr/>
            <p:nvPr/>
          </p:nvSpPr>
          <p:spPr>
            <a:xfrm>
              <a:off x="7478628" y="1482161"/>
              <a:ext cx="1494981" cy="1239456"/>
            </a:xfrm>
            <a:prstGeom prst="rect">
              <a:avLst/>
            </a:prstGeom>
            <a:solidFill>
              <a:srgbClr val="D9D9D9"/>
            </a:solidFill>
            <a:ln w="31750">
              <a:noFill/>
              <a:tailEnd type="none"/>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solidFill>
                  <a:prstClr val="black"/>
                </a:solidFill>
              </a:endParaRPr>
            </a:p>
          </p:txBody>
        </p:sp>
        <p:sp>
          <p:nvSpPr>
            <p:cNvPr id="145" name="Rectangle 144"/>
            <p:cNvSpPr/>
            <p:nvPr/>
          </p:nvSpPr>
          <p:spPr>
            <a:xfrm>
              <a:off x="7418723" y="1408353"/>
              <a:ext cx="4572000" cy="1384995"/>
            </a:xfrm>
            <a:prstGeom prst="rect">
              <a:avLst/>
            </a:prstGeom>
          </p:spPr>
          <p:txBody>
            <a:bodyPr>
              <a:spAutoFit/>
            </a:bodyPr>
            <a:lstStyle/>
            <a:p>
              <a:pPr defTabSz="457200"/>
              <a:r>
                <a:rPr lang="en-US" altLang="zh-CN" sz="1400" dirty="0" smtClean="0">
                  <a:solidFill>
                    <a:prstClr val="black"/>
                  </a:solidFill>
                </a:rPr>
                <a:t>3-methyl-1-butanol</a:t>
              </a:r>
            </a:p>
            <a:p>
              <a:pPr defTabSz="457200"/>
              <a:r>
                <a:rPr lang="en-US" altLang="zh-CN" sz="1400" dirty="0" smtClean="0">
                  <a:solidFill>
                    <a:prstClr val="black"/>
                  </a:solidFill>
                </a:rPr>
                <a:t>1-Isopropyl-4</a:t>
              </a:r>
              <a:endParaRPr lang="en-US" altLang="zh-CN" sz="1400" dirty="0">
                <a:solidFill>
                  <a:prstClr val="black"/>
                </a:solidFill>
              </a:endParaRPr>
            </a:p>
            <a:p>
              <a:pPr defTabSz="457200"/>
              <a:r>
                <a:rPr lang="en-US" altLang="zh-CN" sz="1400" dirty="0">
                  <a:solidFill>
                    <a:prstClr val="black"/>
                  </a:solidFill>
                </a:rPr>
                <a:t>-</a:t>
              </a:r>
              <a:r>
                <a:rPr lang="en-US" altLang="zh-CN" sz="1400" dirty="0" err="1">
                  <a:solidFill>
                    <a:prstClr val="black"/>
                  </a:solidFill>
                </a:rPr>
                <a:t>methylcyclohexane</a:t>
              </a:r>
              <a:r>
                <a:rPr lang="en-US" altLang="zh-CN" sz="1400" dirty="0">
                  <a:solidFill>
                    <a:prstClr val="black"/>
                  </a:solidFill>
                </a:rPr>
                <a:t> </a:t>
              </a:r>
            </a:p>
            <a:p>
              <a:pPr defTabSz="457200"/>
              <a:r>
                <a:rPr lang="en-US" altLang="zh-CN" sz="1400" dirty="0" err="1">
                  <a:solidFill>
                    <a:prstClr val="black"/>
                  </a:solidFill>
                </a:rPr>
                <a:t>Pinene</a:t>
              </a:r>
              <a:r>
                <a:rPr lang="en-US" altLang="zh-CN" sz="1400" dirty="0">
                  <a:solidFill>
                    <a:prstClr val="black"/>
                  </a:solidFill>
                </a:rPr>
                <a:t> dimer </a:t>
              </a:r>
            </a:p>
            <a:p>
              <a:pPr defTabSz="457200"/>
              <a:r>
                <a:rPr lang="en-US" altLang="zh-CN" sz="1400" dirty="0" err="1">
                  <a:solidFill>
                    <a:prstClr val="black"/>
                  </a:solidFill>
                </a:rPr>
                <a:t>Farnesane</a:t>
              </a:r>
              <a:r>
                <a:rPr lang="en-US" altLang="zh-CN" sz="1400" dirty="0">
                  <a:solidFill>
                    <a:prstClr val="black"/>
                  </a:solidFill>
                </a:rPr>
                <a:t> </a:t>
              </a:r>
            </a:p>
            <a:p>
              <a:pPr defTabSz="457200"/>
              <a:r>
                <a:rPr lang="en-US" altLang="zh-CN" sz="1400" dirty="0" err="1">
                  <a:solidFill>
                    <a:prstClr val="black"/>
                  </a:solidFill>
                </a:rPr>
                <a:t>Bisabolane</a:t>
              </a:r>
              <a:r>
                <a:rPr lang="en-US" altLang="zh-CN" sz="1400" dirty="0">
                  <a:solidFill>
                    <a:prstClr val="black"/>
                  </a:solidFill>
                </a:rPr>
                <a:t> </a:t>
              </a:r>
            </a:p>
          </p:txBody>
        </p:sp>
        <p:sp>
          <p:nvSpPr>
            <p:cNvPr id="146" name="Right Brace 145"/>
            <p:cNvSpPr/>
            <p:nvPr/>
          </p:nvSpPr>
          <p:spPr>
            <a:xfrm flipH="1">
              <a:off x="7243797" y="1482160"/>
              <a:ext cx="276935" cy="1239458"/>
            </a:xfrm>
            <a:prstGeom prst="rightBrace">
              <a:avLst>
                <a:gd name="adj1" fmla="val 93042"/>
                <a:gd name="adj2" fmla="val 50000"/>
              </a:avLst>
            </a:prstGeom>
            <a:solidFill>
              <a:srgbClr val="D9D9D9"/>
            </a:solidFill>
            <a:ln w="25400">
              <a:solidFill>
                <a:schemeClr val="accent5"/>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grpSp>
      <p:sp>
        <p:nvSpPr>
          <p:cNvPr id="163" name="Right Brace 162"/>
          <p:cNvSpPr/>
          <p:nvPr/>
        </p:nvSpPr>
        <p:spPr>
          <a:xfrm flipH="1">
            <a:off x="2806277" y="5912213"/>
            <a:ext cx="175260" cy="347616"/>
          </a:xfrm>
          <a:prstGeom prst="rightBrace">
            <a:avLst>
              <a:gd name="adj1" fmla="val 16278"/>
              <a:gd name="adj2" fmla="val 50000"/>
            </a:avLst>
          </a:prstGeom>
          <a:solidFill>
            <a:srgbClr val="D9D9D9"/>
          </a:solidFill>
          <a:ln w="25400">
            <a:solidFill>
              <a:schemeClr val="accent4"/>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84" name="TextBox 83"/>
          <p:cNvSpPr txBox="1"/>
          <p:nvPr/>
        </p:nvSpPr>
        <p:spPr>
          <a:xfrm>
            <a:off x="5061523" y="2691498"/>
            <a:ext cx="458780" cy="307777"/>
          </a:xfrm>
          <a:prstGeom prst="rect">
            <a:avLst/>
          </a:prstGeom>
          <a:noFill/>
        </p:spPr>
        <p:txBody>
          <a:bodyPr wrap="none" rtlCol="0">
            <a:spAutoFit/>
          </a:bodyPr>
          <a:lstStyle/>
          <a:p>
            <a:pPr defTabSz="457200"/>
            <a:r>
              <a:rPr lang="en-US" sz="1400" dirty="0" smtClean="0">
                <a:solidFill>
                  <a:prstClr val="black"/>
                </a:solidFill>
              </a:rPr>
              <a:t>CO</a:t>
            </a:r>
            <a:r>
              <a:rPr lang="en-US" sz="1400" baseline="-25000" dirty="0" smtClean="0">
                <a:solidFill>
                  <a:prstClr val="black"/>
                </a:solidFill>
              </a:rPr>
              <a:t>2</a:t>
            </a:r>
            <a:endParaRPr lang="en-US" sz="1400" dirty="0">
              <a:solidFill>
                <a:prstClr val="black"/>
              </a:solidFill>
            </a:endParaRPr>
          </a:p>
        </p:txBody>
      </p:sp>
      <p:sp>
        <p:nvSpPr>
          <p:cNvPr id="85" name="Arc 84"/>
          <p:cNvSpPr/>
          <p:nvPr/>
        </p:nvSpPr>
        <p:spPr>
          <a:xfrm rot="11160954">
            <a:off x="4936929" y="2499957"/>
            <a:ext cx="371511" cy="358542"/>
          </a:xfrm>
          <a:prstGeom prst="arc">
            <a:avLst>
              <a:gd name="adj1" fmla="val 15825012"/>
              <a:gd name="adj2" fmla="val 21402684"/>
            </a:avLst>
          </a:prstGeom>
          <a:ln w="31750">
            <a:solidFill>
              <a:srgbClr val="F79646"/>
            </a:solidFill>
            <a:headEnd type="triangle"/>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cxnSp>
        <p:nvCxnSpPr>
          <p:cNvPr id="86" name="Elbow Connector 85"/>
          <p:cNvCxnSpPr/>
          <p:nvPr/>
        </p:nvCxnSpPr>
        <p:spPr>
          <a:xfrm flipV="1">
            <a:off x="4922242" y="3291509"/>
            <a:ext cx="377693" cy="331020"/>
          </a:xfrm>
          <a:prstGeom prst="bentConnector3">
            <a:avLst>
              <a:gd name="adj1" fmla="val 4031"/>
            </a:avLst>
          </a:prstGeom>
          <a:ln w="31750">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556530" y="467398"/>
            <a:ext cx="45719" cy="369332"/>
          </a:xfrm>
          <a:prstGeom prst="rect">
            <a:avLst/>
          </a:prstGeom>
          <a:noFill/>
        </p:spPr>
        <p:txBody>
          <a:bodyPr wrap="square" rtlCol="0">
            <a:spAutoFit/>
          </a:bodyPr>
          <a:lstStyle/>
          <a:p>
            <a:pPr defTabSz="457200"/>
            <a:r>
              <a:rPr lang="en-US" dirty="0" smtClean="0">
                <a:solidFill>
                  <a:prstClr val="black"/>
                </a:solidFill>
              </a:rPr>
              <a:t>	</a:t>
            </a:r>
            <a:endParaRPr lang="en-US" dirty="0">
              <a:solidFill>
                <a:prstClr val="black"/>
              </a:solidFill>
            </a:endParaRPr>
          </a:p>
        </p:txBody>
      </p:sp>
      <p:grpSp>
        <p:nvGrpSpPr>
          <p:cNvPr id="33" name="Group 32"/>
          <p:cNvGrpSpPr/>
          <p:nvPr/>
        </p:nvGrpSpPr>
        <p:grpSpPr>
          <a:xfrm>
            <a:off x="5299935" y="3017534"/>
            <a:ext cx="887458" cy="307777"/>
            <a:chOff x="4989574" y="4385689"/>
            <a:chExt cx="887458" cy="307777"/>
          </a:xfrm>
        </p:grpSpPr>
        <p:sp>
          <p:nvSpPr>
            <p:cNvPr id="93" name="Rectangle 92"/>
            <p:cNvSpPr/>
            <p:nvPr/>
          </p:nvSpPr>
          <p:spPr>
            <a:xfrm flipV="1">
              <a:off x="5124922" y="4437907"/>
              <a:ext cx="752110" cy="227898"/>
            </a:xfrm>
            <a:prstGeom prst="rect">
              <a:avLst/>
            </a:prstGeom>
            <a:solidFill>
              <a:srgbClr val="D9D9D9"/>
            </a:solidFill>
            <a:ln w="31750">
              <a:noFill/>
              <a:tailEnd type="none"/>
            </a:ln>
            <a:effectLst/>
          </p:spPr>
          <p:style>
            <a:lnRef idx="2">
              <a:schemeClr val="accent1"/>
            </a:lnRef>
            <a:fillRef idx="0">
              <a:schemeClr val="accent1"/>
            </a:fillRef>
            <a:effectRef idx="1">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en-US">
                <a:solidFill>
                  <a:prstClr val="black"/>
                </a:solidFill>
              </a:endParaRPr>
            </a:p>
          </p:txBody>
        </p:sp>
        <p:sp>
          <p:nvSpPr>
            <p:cNvPr id="92" name="矩形 112"/>
            <p:cNvSpPr/>
            <p:nvPr/>
          </p:nvSpPr>
          <p:spPr>
            <a:xfrm>
              <a:off x="5123231" y="4385689"/>
              <a:ext cx="742999" cy="307777"/>
            </a:xfrm>
            <a:prstGeom prst="rect">
              <a:avLst/>
            </a:prstGeom>
            <a:ln>
              <a:noFill/>
            </a:ln>
          </p:spPr>
          <p:txBody>
            <a:bodyPr wrap="none">
              <a:spAutoFit/>
            </a:bodyPr>
            <a:lstStyle/>
            <a:p>
              <a:pPr defTabSz="457200"/>
              <a:r>
                <a:rPr lang="en-US" altLang="zh-CN" sz="1400" dirty="0" smtClean="0">
                  <a:solidFill>
                    <a:prstClr val="black"/>
                  </a:solidFill>
                </a:rPr>
                <a:t>Ethanol </a:t>
              </a:r>
            </a:p>
          </p:txBody>
        </p:sp>
        <p:sp>
          <p:nvSpPr>
            <p:cNvPr id="101" name="Right Brace 100"/>
            <p:cNvSpPr/>
            <p:nvPr/>
          </p:nvSpPr>
          <p:spPr>
            <a:xfrm flipH="1">
              <a:off x="4989574" y="4437907"/>
              <a:ext cx="189691" cy="227898"/>
            </a:xfrm>
            <a:prstGeom prst="rightBrace">
              <a:avLst>
                <a:gd name="adj1" fmla="val 16278"/>
                <a:gd name="adj2" fmla="val 50000"/>
              </a:avLst>
            </a:prstGeom>
            <a:solidFill>
              <a:srgbClr val="D9D9D9"/>
            </a:solidFill>
            <a:ln w="25400">
              <a:solidFill>
                <a:schemeClr val="accent6"/>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grpSp>
      <p:cxnSp>
        <p:nvCxnSpPr>
          <p:cNvPr id="51" name="Elbow Connector 50"/>
          <p:cNvCxnSpPr>
            <a:stCxn id="15" idx="2"/>
            <a:endCxn id="12" idx="3"/>
          </p:cNvCxnSpPr>
          <p:nvPr/>
        </p:nvCxnSpPr>
        <p:spPr>
          <a:xfrm rot="5400000">
            <a:off x="4066056" y="3471908"/>
            <a:ext cx="305226" cy="1142611"/>
          </a:xfrm>
          <a:prstGeom prst="bentConnector2">
            <a:avLst/>
          </a:prstGeom>
          <a:ln w="31750">
            <a:solidFill>
              <a:srgbClr val="7F7F7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p:nvPr/>
        </p:nvCxnSpPr>
        <p:spPr>
          <a:xfrm flipV="1">
            <a:off x="6762413" y="2275948"/>
            <a:ext cx="0" cy="364991"/>
          </a:xfrm>
          <a:prstGeom prst="straightConnector1">
            <a:avLst/>
          </a:prstGeom>
          <a:ln w="31750">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6118847" y="5230141"/>
            <a:ext cx="2382575" cy="338554"/>
          </a:xfrm>
          <a:prstGeom prst="rect">
            <a:avLst/>
          </a:prstGeom>
          <a:noFill/>
        </p:spPr>
        <p:txBody>
          <a:bodyPr wrap="none" rtlCol="0">
            <a:spAutoFit/>
          </a:bodyPr>
          <a:lstStyle/>
          <a:p>
            <a:pPr defTabSz="457200"/>
            <a:r>
              <a:rPr lang="en-US" sz="1600" b="1" dirty="0" smtClean="0">
                <a:solidFill>
                  <a:srgbClr val="C0504D"/>
                </a:solidFill>
              </a:rPr>
              <a:t>CoA-dependent pathways</a:t>
            </a:r>
            <a:endParaRPr lang="en-US" sz="1600" b="1" dirty="0">
              <a:solidFill>
                <a:srgbClr val="C0504D"/>
              </a:solidFill>
            </a:endParaRPr>
          </a:p>
        </p:txBody>
      </p:sp>
      <p:sp>
        <p:nvSpPr>
          <p:cNvPr id="87" name="TextBox 86"/>
          <p:cNvSpPr txBox="1"/>
          <p:nvPr/>
        </p:nvSpPr>
        <p:spPr>
          <a:xfrm>
            <a:off x="2213632" y="3453845"/>
            <a:ext cx="1748684" cy="338554"/>
          </a:xfrm>
          <a:prstGeom prst="rect">
            <a:avLst/>
          </a:prstGeom>
          <a:noFill/>
        </p:spPr>
        <p:txBody>
          <a:bodyPr wrap="none" rtlCol="0">
            <a:spAutoFit/>
          </a:bodyPr>
          <a:lstStyle/>
          <a:p>
            <a:pPr defTabSz="457200"/>
            <a:r>
              <a:rPr lang="en-US" sz="1600" b="1" dirty="0" err="1" smtClean="0">
                <a:solidFill>
                  <a:srgbClr val="9BBB59"/>
                </a:solidFill>
              </a:rPr>
              <a:t>Ketoacid</a:t>
            </a:r>
            <a:r>
              <a:rPr lang="en-US" sz="1600" b="1" dirty="0" smtClean="0">
                <a:solidFill>
                  <a:srgbClr val="9BBB59"/>
                </a:solidFill>
              </a:rPr>
              <a:t> pathway</a:t>
            </a:r>
            <a:endParaRPr lang="en-US" sz="1600" b="1" dirty="0">
              <a:solidFill>
                <a:srgbClr val="9BBB59"/>
              </a:solidFill>
            </a:endParaRPr>
          </a:p>
        </p:txBody>
      </p:sp>
      <p:sp>
        <p:nvSpPr>
          <p:cNvPr id="88" name="TextBox 87"/>
          <p:cNvSpPr txBox="1"/>
          <p:nvPr/>
        </p:nvSpPr>
        <p:spPr>
          <a:xfrm>
            <a:off x="853831" y="6215862"/>
            <a:ext cx="1831976" cy="338554"/>
          </a:xfrm>
          <a:prstGeom prst="rect">
            <a:avLst/>
          </a:prstGeom>
          <a:noFill/>
        </p:spPr>
        <p:txBody>
          <a:bodyPr wrap="none" rtlCol="0">
            <a:spAutoFit/>
          </a:bodyPr>
          <a:lstStyle/>
          <a:p>
            <a:pPr defTabSz="457200"/>
            <a:r>
              <a:rPr lang="en-US" sz="1600" b="1" dirty="0" smtClean="0">
                <a:solidFill>
                  <a:srgbClr val="8064A2"/>
                </a:solidFill>
              </a:rPr>
              <a:t>Fatty acid synthesis</a:t>
            </a:r>
            <a:endParaRPr lang="en-US" sz="1600" b="1" dirty="0">
              <a:solidFill>
                <a:srgbClr val="8064A2"/>
              </a:solidFill>
            </a:endParaRPr>
          </a:p>
        </p:txBody>
      </p:sp>
      <p:sp>
        <p:nvSpPr>
          <p:cNvPr id="89" name="TextBox 88"/>
          <p:cNvSpPr txBox="1"/>
          <p:nvPr/>
        </p:nvSpPr>
        <p:spPr>
          <a:xfrm>
            <a:off x="7160996" y="667453"/>
            <a:ext cx="1878528" cy="338554"/>
          </a:xfrm>
          <a:prstGeom prst="rect">
            <a:avLst/>
          </a:prstGeom>
          <a:noFill/>
        </p:spPr>
        <p:txBody>
          <a:bodyPr wrap="none" rtlCol="0">
            <a:spAutoFit/>
          </a:bodyPr>
          <a:lstStyle/>
          <a:p>
            <a:pPr defTabSz="457200"/>
            <a:r>
              <a:rPr lang="en-US" sz="1600" b="1" dirty="0" smtClean="0">
                <a:solidFill>
                  <a:srgbClr val="4BACC6"/>
                </a:solidFill>
              </a:rPr>
              <a:t>Isoprenoid pathway</a:t>
            </a:r>
            <a:endParaRPr lang="en-US" sz="1600" b="1" dirty="0">
              <a:solidFill>
                <a:srgbClr val="4BACC6"/>
              </a:solidFill>
            </a:endParaRPr>
          </a:p>
        </p:txBody>
      </p:sp>
      <p:sp>
        <p:nvSpPr>
          <p:cNvPr id="94" name="TextBox 93"/>
          <p:cNvSpPr txBox="1"/>
          <p:nvPr/>
        </p:nvSpPr>
        <p:spPr>
          <a:xfrm>
            <a:off x="2414225" y="5693160"/>
            <a:ext cx="458780" cy="307777"/>
          </a:xfrm>
          <a:prstGeom prst="rect">
            <a:avLst/>
          </a:prstGeom>
          <a:noFill/>
        </p:spPr>
        <p:txBody>
          <a:bodyPr wrap="none" rtlCol="0">
            <a:spAutoFit/>
          </a:bodyPr>
          <a:lstStyle/>
          <a:p>
            <a:pPr defTabSz="457200"/>
            <a:r>
              <a:rPr lang="en-US" sz="1400" dirty="0" smtClean="0">
                <a:solidFill>
                  <a:prstClr val="black"/>
                </a:solidFill>
              </a:rPr>
              <a:t>CO</a:t>
            </a:r>
            <a:r>
              <a:rPr lang="en-US" sz="1400" baseline="-25000" dirty="0" smtClean="0">
                <a:solidFill>
                  <a:prstClr val="black"/>
                </a:solidFill>
              </a:rPr>
              <a:t>2</a:t>
            </a:r>
            <a:endParaRPr lang="en-US" sz="1400" dirty="0">
              <a:solidFill>
                <a:prstClr val="black"/>
              </a:solidFill>
            </a:endParaRPr>
          </a:p>
        </p:txBody>
      </p:sp>
      <p:sp>
        <p:nvSpPr>
          <p:cNvPr id="95" name="Arc 94"/>
          <p:cNvSpPr/>
          <p:nvPr/>
        </p:nvSpPr>
        <p:spPr>
          <a:xfrm rot="10800000" flipV="1">
            <a:off x="2254100" y="5731179"/>
            <a:ext cx="378229" cy="355694"/>
          </a:xfrm>
          <a:prstGeom prst="arc">
            <a:avLst>
              <a:gd name="adj1" fmla="val 6102026"/>
              <a:gd name="adj2" fmla="val 10556858"/>
            </a:avLst>
          </a:prstGeom>
          <a:ln w="31750">
            <a:solidFill>
              <a:schemeClr val="accent4"/>
            </a:solidFill>
            <a:headEnd type="none"/>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cxnSp>
        <p:nvCxnSpPr>
          <p:cNvPr id="98" name="Straight Arrow Connector 97"/>
          <p:cNvCxnSpPr>
            <a:stCxn id="24" idx="3"/>
            <a:endCxn id="138" idx="1"/>
          </p:cNvCxnSpPr>
          <p:nvPr/>
        </p:nvCxnSpPr>
        <p:spPr>
          <a:xfrm>
            <a:off x="2263503" y="5390672"/>
            <a:ext cx="408939" cy="2224"/>
          </a:xfrm>
          <a:prstGeom prst="straightConnector1">
            <a:avLst/>
          </a:prstGeom>
          <a:ln w="31750">
            <a:solidFill>
              <a:schemeClr val="accent4"/>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3" name="Elbow Connector 112"/>
          <p:cNvCxnSpPr>
            <a:stCxn id="29" idx="2"/>
          </p:cNvCxnSpPr>
          <p:nvPr/>
        </p:nvCxnSpPr>
        <p:spPr>
          <a:xfrm rot="16200000" flipH="1">
            <a:off x="6186460" y="3736271"/>
            <a:ext cx="590267" cy="1358805"/>
          </a:xfrm>
          <a:prstGeom prst="bentConnector2">
            <a:avLst/>
          </a:prstGeom>
          <a:ln w="317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1" name="Elbow Connector 40"/>
          <p:cNvCxnSpPr/>
          <p:nvPr/>
        </p:nvCxnSpPr>
        <p:spPr>
          <a:xfrm>
            <a:off x="6947801" y="1384788"/>
            <a:ext cx="344511" cy="338151"/>
          </a:xfrm>
          <a:prstGeom prst="bentConnector3">
            <a:avLst/>
          </a:prstGeom>
          <a:ln w="31750">
            <a:solidFill>
              <a:schemeClr val="accent5"/>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3" name="Elbow Connector 42"/>
          <p:cNvCxnSpPr>
            <a:stCxn id="18" idx="3"/>
          </p:cNvCxnSpPr>
          <p:nvPr/>
        </p:nvCxnSpPr>
        <p:spPr>
          <a:xfrm flipV="1">
            <a:off x="6974971" y="1929187"/>
            <a:ext cx="309138" cy="252490"/>
          </a:xfrm>
          <a:prstGeom prst="bentConnector3">
            <a:avLst/>
          </a:prstGeom>
          <a:ln w="31750">
            <a:solidFill>
              <a:schemeClr val="accent5"/>
            </a:solidFill>
            <a:tailEnd type="triangle"/>
          </a:ln>
          <a:effectLst/>
        </p:spPr>
        <p:style>
          <a:lnRef idx="2">
            <a:schemeClr val="accent1"/>
          </a:lnRef>
          <a:fillRef idx="0">
            <a:schemeClr val="accent1"/>
          </a:fillRef>
          <a:effectRef idx="1">
            <a:schemeClr val="accent1"/>
          </a:effectRef>
          <a:fontRef idx="minor">
            <a:schemeClr val="tx1"/>
          </a:fontRef>
        </p:style>
      </p:cxnSp>
      <p:sp>
        <p:nvSpPr>
          <p:cNvPr id="102" name="Arc 101"/>
          <p:cNvSpPr/>
          <p:nvPr/>
        </p:nvSpPr>
        <p:spPr>
          <a:xfrm flipH="1">
            <a:off x="4040875" y="1757176"/>
            <a:ext cx="473811" cy="434631"/>
          </a:xfrm>
          <a:prstGeom prst="arc">
            <a:avLst>
              <a:gd name="adj1" fmla="val 52555"/>
              <a:gd name="adj2" fmla="val 5484992"/>
            </a:avLst>
          </a:prstGeom>
          <a:ln w="31750">
            <a:solidFill>
              <a:schemeClr val="tx1">
                <a:lumMod val="50000"/>
                <a:lumOff val="5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endParaRPr>
          </a:p>
        </p:txBody>
      </p:sp>
      <p:sp>
        <p:nvSpPr>
          <p:cNvPr id="109" name="TextBox 108"/>
          <p:cNvSpPr txBox="1"/>
          <p:nvPr/>
        </p:nvSpPr>
        <p:spPr>
          <a:xfrm>
            <a:off x="3865196" y="1676210"/>
            <a:ext cx="458780" cy="307777"/>
          </a:xfrm>
          <a:prstGeom prst="rect">
            <a:avLst/>
          </a:prstGeom>
          <a:noFill/>
        </p:spPr>
        <p:txBody>
          <a:bodyPr wrap="none" rtlCol="0">
            <a:spAutoFit/>
          </a:bodyPr>
          <a:lstStyle/>
          <a:p>
            <a:pPr defTabSz="457200"/>
            <a:r>
              <a:rPr lang="en-US" sz="1400" dirty="0" smtClean="0">
                <a:solidFill>
                  <a:prstClr val="black"/>
                </a:solidFill>
              </a:rPr>
              <a:t>CO</a:t>
            </a:r>
            <a:r>
              <a:rPr lang="en-US" sz="1400" baseline="-25000" dirty="0" smtClean="0">
                <a:solidFill>
                  <a:prstClr val="black"/>
                </a:solidFill>
              </a:rPr>
              <a:t>2</a:t>
            </a:r>
            <a:endParaRPr lang="en-US" sz="1400" dirty="0">
              <a:solidFill>
                <a:prstClr val="black"/>
              </a:solidFill>
            </a:endParaRPr>
          </a:p>
        </p:txBody>
      </p:sp>
      <p:sp>
        <p:nvSpPr>
          <p:cNvPr id="5" name="TextBox 4"/>
          <p:cNvSpPr txBox="1"/>
          <p:nvPr/>
        </p:nvSpPr>
        <p:spPr>
          <a:xfrm>
            <a:off x="3368040" y="0"/>
            <a:ext cx="2880360" cy="461665"/>
          </a:xfrm>
          <a:prstGeom prst="rect">
            <a:avLst/>
          </a:prstGeom>
          <a:solidFill>
            <a:srgbClr val="003300"/>
          </a:solidFill>
        </p:spPr>
        <p:txBody>
          <a:bodyPr wrap="square" rtlCol="0">
            <a:spAutoFit/>
          </a:bodyPr>
          <a:lstStyle/>
          <a:p>
            <a:pPr algn="ctr"/>
            <a:r>
              <a:rPr lang="en-US" sz="2400" dirty="0" smtClean="0">
                <a:solidFill>
                  <a:srgbClr val="FFFF00"/>
                </a:solidFill>
              </a:rPr>
              <a:t>What fuels to make?</a:t>
            </a:r>
            <a:endParaRPr lang="en-US" sz="2400" dirty="0">
              <a:solidFill>
                <a:srgbClr val="FFFF00"/>
              </a:solidFill>
            </a:endParaRPr>
          </a:p>
        </p:txBody>
      </p:sp>
    </p:spTree>
    <p:extLst>
      <p:ext uri="{BB962C8B-B14F-4D97-AF65-F5344CB8AC3E}">
        <p14:creationId xmlns:p14="http://schemas.microsoft.com/office/powerpoint/2010/main" val="33903836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b="4065"/>
          <a:stretch>
            <a:fillRect/>
          </a:stretch>
        </p:blipFill>
        <p:spPr bwMode="auto">
          <a:xfrm>
            <a:off x="746125" y="547688"/>
            <a:ext cx="6646863"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9"/>
          <p:cNvSpPr txBox="1">
            <a:spLocks noChangeArrowheads="1"/>
          </p:cNvSpPr>
          <p:nvPr/>
        </p:nvSpPr>
        <p:spPr>
          <a:xfrm>
            <a:off x="740002" y="235404"/>
            <a:ext cx="8229600" cy="709613"/>
          </a:xfrm>
          <a:prstGeom prst="rect">
            <a:avLst/>
          </a:prstGeom>
          <a:solidFill>
            <a:srgbClr val="003300"/>
          </a:solidFill>
        </p:spPr>
        <p:txBody>
          <a:bodyPr/>
          <a:lstStyle/>
          <a:p>
            <a:pPr algn="ctr" eaLnBrk="0" fontAlgn="base" hangingPunct="0">
              <a:spcBef>
                <a:spcPct val="0"/>
              </a:spcBef>
              <a:spcAft>
                <a:spcPct val="0"/>
              </a:spcAft>
              <a:defRPr/>
            </a:pPr>
            <a:r>
              <a:rPr lang="en-US" sz="2800" kern="0" dirty="0" smtClean="0">
                <a:solidFill>
                  <a:srgbClr val="FFFF00"/>
                </a:solidFill>
                <a:latin typeface="Calibri" pitchFamily="34" charset="0"/>
                <a:ea typeface="ヒラギノ角ゴ ProN W3" pitchFamily="-1" charset="-128"/>
                <a:sym typeface="Arial" charset="0"/>
              </a:rPr>
              <a:t>Direct photosynthetic production of biofuels</a:t>
            </a:r>
            <a:endParaRPr lang="en-US" sz="2800" kern="0" dirty="0">
              <a:solidFill>
                <a:srgbClr val="FFFF00"/>
              </a:solidFill>
              <a:latin typeface="Calibri" pitchFamily="34" charset="0"/>
              <a:ea typeface="ヒラギノ角ゴ ProN W3" pitchFamily="-1" charset="-128"/>
              <a:sym typeface="Arial" charset="0"/>
            </a:endParaRPr>
          </a:p>
        </p:txBody>
      </p:sp>
      <p:sp>
        <p:nvSpPr>
          <p:cNvPr id="8" name="Oval 7"/>
          <p:cNvSpPr/>
          <p:nvPr/>
        </p:nvSpPr>
        <p:spPr>
          <a:xfrm>
            <a:off x="4191000" y="5273675"/>
            <a:ext cx="2454275" cy="784225"/>
          </a:xfrm>
          <a:prstGeom prst="ellipse">
            <a:avLst/>
          </a:prstGeom>
          <a:solidFill>
            <a:srgbClr val="FC918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2000" dirty="0" smtClean="0">
                <a:solidFill>
                  <a:srgbClr val="000000"/>
                </a:solidFill>
                <a:sym typeface="Arial" charset="0"/>
              </a:rPr>
              <a:t>Intermediates</a:t>
            </a:r>
            <a:endParaRPr lang="en-US" sz="2000" dirty="0">
              <a:solidFill>
                <a:srgbClr val="000000"/>
              </a:solidFill>
              <a:sym typeface="Arial" charset="0"/>
            </a:endParaRPr>
          </a:p>
        </p:txBody>
      </p:sp>
      <p:pic>
        <p:nvPicPr>
          <p:cNvPr id="49157"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577" y="989239"/>
            <a:ext cx="190500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Arrow 9"/>
          <p:cNvSpPr/>
          <p:nvPr/>
        </p:nvSpPr>
        <p:spPr>
          <a:xfrm>
            <a:off x="6408420" y="5570220"/>
            <a:ext cx="876300" cy="400050"/>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sym typeface="Arial" charset="0"/>
            </a:endParaRPr>
          </a:p>
        </p:txBody>
      </p:sp>
      <p:sp>
        <p:nvSpPr>
          <p:cNvPr id="2" name="Rounded Rectangle 1"/>
          <p:cNvSpPr/>
          <p:nvPr/>
        </p:nvSpPr>
        <p:spPr>
          <a:xfrm>
            <a:off x="7392988" y="4610100"/>
            <a:ext cx="1412875" cy="1658939"/>
          </a:xfrm>
          <a:prstGeom prst="round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dirty="0" smtClean="0">
                <a:solidFill>
                  <a:srgbClr val="000000"/>
                </a:solidFill>
                <a:sym typeface="Arial" pitchFamily="34" charset="0"/>
              </a:rPr>
              <a:t>Ethanol</a:t>
            </a:r>
          </a:p>
          <a:p>
            <a:pPr algn="ctr" fontAlgn="base">
              <a:spcBef>
                <a:spcPct val="0"/>
              </a:spcBef>
              <a:spcAft>
                <a:spcPct val="0"/>
              </a:spcAft>
              <a:defRPr/>
            </a:pPr>
            <a:r>
              <a:rPr lang="en-US" dirty="0" err="1" smtClean="0">
                <a:solidFill>
                  <a:srgbClr val="000000"/>
                </a:solidFill>
                <a:sym typeface="Arial" pitchFamily="34" charset="0"/>
              </a:rPr>
              <a:t>Isobutanol</a:t>
            </a:r>
            <a:endParaRPr lang="en-US" dirty="0">
              <a:solidFill>
                <a:srgbClr val="000000"/>
              </a:solidFill>
              <a:sym typeface="Arial" pitchFamily="34" charset="0"/>
            </a:endParaRPr>
          </a:p>
          <a:p>
            <a:pPr algn="ctr" fontAlgn="base">
              <a:spcBef>
                <a:spcPct val="0"/>
              </a:spcBef>
              <a:spcAft>
                <a:spcPct val="0"/>
              </a:spcAft>
              <a:defRPr/>
            </a:pPr>
            <a:r>
              <a:rPr lang="en-US" dirty="0" smtClean="0">
                <a:solidFill>
                  <a:srgbClr val="000000"/>
                </a:solidFill>
                <a:sym typeface="Arial" pitchFamily="34" charset="0"/>
              </a:rPr>
              <a:t>n-Butanol</a:t>
            </a:r>
          </a:p>
          <a:p>
            <a:pPr algn="ctr" fontAlgn="base">
              <a:spcBef>
                <a:spcPct val="0"/>
              </a:spcBef>
              <a:spcAft>
                <a:spcPct val="0"/>
              </a:spcAft>
              <a:defRPr/>
            </a:pPr>
            <a:r>
              <a:rPr lang="en-US" dirty="0" smtClean="0">
                <a:solidFill>
                  <a:srgbClr val="000000"/>
                </a:solidFill>
                <a:sym typeface="Arial" pitchFamily="34" charset="0"/>
              </a:rPr>
              <a:t>3-HP</a:t>
            </a:r>
          </a:p>
          <a:p>
            <a:pPr algn="ctr" fontAlgn="base">
              <a:spcBef>
                <a:spcPct val="0"/>
              </a:spcBef>
              <a:spcAft>
                <a:spcPct val="0"/>
              </a:spcAft>
              <a:defRPr/>
            </a:pPr>
            <a:r>
              <a:rPr lang="en-US" dirty="0" smtClean="0">
                <a:solidFill>
                  <a:srgbClr val="000000"/>
                </a:solidFill>
                <a:sym typeface="Arial" pitchFamily="34" charset="0"/>
              </a:rPr>
              <a:t>2MB</a:t>
            </a:r>
          </a:p>
          <a:p>
            <a:pPr algn="ctr" fontAlgn="base">
              <a:spcBef>
                <a:spcPct val="0"/>
              </a:spcBef>
              <a:spcAft>
                <a:spcPct val="0"/>
              </a:spcAft>
              <a:defRPr/>
            </a:pPr>
            <a:r>
              <a:rPr lang="en-US" dirty="0" smtClean="0">
                <a:solidFill>
                  <a:srgbClr val="000000"/>
                </a:solidFill>
                <a:sym typeface="Arial" pitchFamily="34" charset="0"/>
              </a:rPr>
              <a:t>...</a:t>
            </a:r>
            <a:endParaRPr lang="en-US" dirty="0">
              <a:solidFill>
                <a:srgbClr val="000000"/>
              </a:solidFill>
              <a:sym typeface="Arial" pitchFamily="34" charset="0"/>
            </a:endParaRPr>
          </a:p>
        </p:txBody>
      </p:sp>
    </p:spTree>
    <p:extLst>
      <p:ext uri="{BB962C8B-B14F-4D97-AF65-F5344CB8AC3E}">
        <p14:creationId xmlns:p14="http://schemas.microsoft.com/office/powerpoint/2010/main" val="15048872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
          <p:cNvSpPr>
            <a:spLocks noGrp="1" noChangeArrowheads="1"/>
          </p:cNvSpPr>
          <p:nvPr>
            <p:ph type="title"/>
          </p:nvPr>
        </p:nvSpPr>
        <p:spPr>
          <a:xfrm>
            <a:off x="0" y="0"/>
            <a:ext cx="9144000" cy="1079500"/>
          </a:xfrm>
          <a:solidFill>
            <a:srgbClr val="003300"/>
          </a:solidFill>
        </p:spPr>
        <p:txBody>
          <a:bodyPr rIns="132080"/>
          <a:lstStyle/>
          <a:p>
            <a:pPr indent="0" eaLnBrk="1" hangingPunct="1"/>
            <a:r>
              <a:rPr lang="en-US" altLang="en-US" sz="3900" dirty="0" smtClean="0">
                <a:solidFill>
                  <a:srgbClr val="FFFF00"/>
                </a:solidFill>
                <a:latin typeface="Helvetica Neue" pitchFamily="-1" charset="0"/>
                <a:sym typeface="Helvetica Neue" pitchFamily="-1" charset="0"/>
              </a:rPr>
              <a:t>Efficiency of solar energy to fuel  </a:t>
            </a:r>
          </a:p>
        </p:txBody>
      </p:sp>
      <p:sp>
        <p:nvSpPr>
          <p:cNvPr id="66563" name="AutoShape 2"/>
          <p:cNvSpPr>
            <a:spLocks/>
          </p:cNvSpPr>
          <p:nvPr/>
        </p:nvSpPr>
        <p:spPr bwMode="auto">
          <a:xfrm>
            <a:off x="1208088" y="3160713"/>
            <a:ext cx="1304925" cy="463550"/>
          </a:xfrm>
          <a:custGeom>
            <a:avLst/>
            <a:gdLst>
              <a:gd name="T0" fmla="*/ 0 w 21600"/>
              <a:gd name="T1" fmla="*/ 0 h 21600"/>
              <a:gd name="T2" fmla="*/ 21600 w 21600"/>
              <a:gd name="T3" fmla="*/ 21600 h 21600"/>
            </a:gdLst>
            <a:ahLst/>
            <a:cxnLst/>
            <a:rect l="T0" t="T1" r="T2" b="T3"/>
            <a:pathLst>
              <a:path w="21600" h="21600">
                <a:moveTo>
                  <a:pt x="4597" y="0"/>
                </a:moveTo>
                <a:lnTo>
                  <a:pt x="0" y="21600"/>
                </a:lnTo>
                <a:lnTo>
                  <a:pt x="17003" y="21600"/>
                </a:lnTo>
                <a:lnTo>
                  <a:pt x="21600" y="0"/>
                </a:lnTo>
                <a:close/>
                <a:moveTo>
                  <a:pt x="4597" y="0"/>
                </a:moveTo>
              </a:path>
            </a:pathLst>
          </a:custGeom>
          <a:solidFill>
            <a:srgbClr val="66B132"/>
          </a:solidFill>
          <a:ln w="25400">
            <a:solidFill>
              <a:srgbClr val="89A4A7"/>
            </a:solidFill>
            <a:miter lim="800000"/>
            <a:headEnd/>
            <a:tailEnd/>
          </a:ln>
        </p:spPr>
        <p:txBody>
          <a:bodyPr lIns="0" tIns="0" rIns="0" bIns="0"/>
          <a:lstStyle/>
          <a:p>
            <a:endParaRPr lang="en-US"/>
          </a:p>
        </p:txBody>
      </p:sp>
      <p:pic>
        <p:nvPicPr>
          <p:cNvPr id="66564"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125" y="1385888"/>
            <a:ext cx="928688"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Rectangle 4"/>
          <p:cNvSpPr>
            <a:spLocks/>
          </p:cNvSpPr>
          <p:nvPr/>
        </p:nvSpPr>
        <p:spPr bwMode="auto">
          <a:xfrm>
            <a:off x="279400" y="2638425"/>
            <a:ext cx="944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sz="2400">
                <a:solidFill>
                  <a:schemeClr val="tx1"/>
                </a:solidFill>
                <a:latin typeface="Helvetica Neue" pitchFamily="-1" charset="0"/>
                <a:sym typeface="Helvetica Neue" pitchFamily="-1" charset="0"/>
              </a:rPr>
              <a:t>200W</a:t>
            </a:r>
          </a:p>
        </p:txBody>
      </p:sp>
      <p:sp>
        <p:nvSpPr>
          <p:cNvPr id="66566" name="AutoShape 5"/>
          <p:cNvSpPr>
            <a:spLocks/>
          </p:cNvSpPr>
          <p:nvPr/>
        </p:nvSpPr>
        <p:spPr bwMode="auto">
          <a:xfrm>
            <a:off x="1463675" y="2425700"/>
            <a:ext cx="209550" cy="615950"/>
          </a:xfrm>
          <a:custGeom>
            <a:avLst/>
            <a:gdLst>
              <a:gd name="T0" fmla="*/ 0 w 21600"/>
              <a:gd name="T1" fmla="*/ 0 h 21600"/>
              <a:gd name="T2" fmla="*/ 21600 w 21600"/>
              <a:gd name="T3" fmla="*/ 21600 h 21600"/>
            </a:gdLst>
            <a:ahLst/>
            <a:cxnLst/>
            <a:rect l="T0" t="T1" r="T2" b="T3"/>
            <a:pathLst>
              <a:path w="21600" h="21600">
                <a:moveTo>
                  <a:pt x="0" y="17926"/>
                </a:moveTo>
                <a:lnTo>
                  <a:pt x="5400" y="17926"/>
                </a:lnTo>
                <a:lnTo>
                  <a:pt x="5400" y="0"/>
                </a:lnTo>
                <a:lnTo>
                  <a:pt x="16200" y="0"/>
                </a:lnTo>
                <a:lnTo>
                  <a:pt x="16200" y="17926"/>
                </a:lnTo>
                <a:lnTo>
                  <a:pt x="21600" y="17926"/>
                </a:lnTo>
                <a:lnTo>
                  <a:pt x="10800" y="21600"/>
                </a:lnTo>
                <a:close/>
                <a:moveTo>
                  <a:pt x="0" y="17926"/>
                </a:moveTo>
              </a:path>
            </a:pathLst>
          </a:custGeom>
          <a:solidFill>
            <a:srgbClr val="FFFF00"/>
          </a:solidFill>
          <a:ln w="25400">
            <a:solidFill>
              <a:schemeClr val="tx1">
                <a:alpha val="0"/>
              </a:schemeClr>
            </a:solidFill>
            <a:miter lim="800000"/>
            <a:headEnd/>
            <a:tailEnd/>
          </a:ln>
        </p:spPr>
        <p:txBody>
          <a:bodyPr lIns="0" tIns="0" rIns="0" bIns="0"/>
          <a:lstStyle/>
          <a:p>
            <a:endParaRPr lang="en-US"/>
          </a:p>
        </p:txBody>
      </p:sp>
      <p:sp>
        <p:nvSpPr>
          <p:cNvPr id="66567" name="AutoShape 6"/>
          <p:cNvSpPr>
            <a:spLocks/>
          </p:cNvSpPr>
          <p:nvPr/>
        </p:nvSpPr>
        <p:spPr bwMode="auto">
          <a:xfrm>
            <a:off x="1730375" y="2416175"/>
            <a:ext cx="209550" cy="615950"/>
          </a:xfrm>
          <a:custGeom>
            <a:avLst/>
            <a:gdLst>
              <a:gd name="T0" fmla="*/ 0 w 21600"/>
              <a:gd name="T1" fmla="*/ 0 h 21600"/>
              <a:gd name="T2" fmla="*/ 21600 w 21600"/>
              <a:gd name="T3" fmla="*/ 21600 h 21600"/>
            </a:gdLst>
            <a:ahLst/>
            <a:cxnLst/>
            <a:rect l="T0" t="T1" r="T2" b="T3"/>
            <a:pathLst>
              <a:path w="21600" h="21600">
                <a:moveTo>
                  <a:pt x="0" y="17926"/>
                </a:moveTo>
                <a:lnTo>
                  <a:pt x="5400" y="17926"/>
                </a:lnTo>
                <a:lnTo>
                  <a:pt x="5400" y="0"/>
                </a:lnTo>
                <a:lnTo>
                  <a:pt x="16200" y="0"/>
                </a:lnTo>
                <a:lnTo>
                  <a:pt x="16200" y="17926"/>
                </a:lnTo>
                <a:lnTo>
                  <a:pt x="21600" y="17926"/>
                </a:lnTo>
                <a:lnTo>
                  <a:pt x="10800" y="21600"/>
                </a:lnTo>
                <a:close/>
                <a:moveTo>
                  <a:pt x="0" y="17926"/>
                </a:moveTo>
              </a:path>
            </a:pathLst>
          </a:custGeom>
          <a:solidFill>
            <a:srgbClr val="FFFF00"/>
          </a:solidFill>
          <a:ln w="25400">
            <a:solidFill>
              <a:schemeClr val="tx1">
                <a:alpha val="0"/>
              </a:schemeClr>
            </a:solidFill>
            <a:miter lim="800000"/>
            <a:headEnd/>
            <a:tailEnd/>
          </a:ln>
        </p:spPr>
        <p:txBody>
          <a:bodyPr lIns="0" tIns="0" rIns="0" bIns="0"/>
          <a:lstStyle/>
          <a:p>
            <a:endParaRPr lang="en-US"/>
          </a:p>
        </p:txBody>
      </p:sp>
      <p:sp>
        <p:nvSpPr>
          <p:cNvPr id="66568" name="AutoShape 7"/>
          <p:cNvSpPr>
            <a:spLocks/>
          </p:cNvSpPr>
          <p:nvPr/>
        </p:nvSpPr>
        <p:spPr bwMode="auto">
          <a:xfrm>
            <a:off x="2024063" y="2419350"/>
            <a:ext cx="209550" cy="615950"/>
          </a:xfrm>
          <a:custGeom>
            <a:avLst/>
            <a:gdLst>
              <a:gd name="T0" fmla="*/ 0 w 21600"/>
              <a:gd name="T1" fmla="*/ 0 h 21600"/>
              <a:gd name="T2" fmla="*/ 21600 w 21600"/>
              <a:gd name="T3" fmla="*/ 21600 h 21600"/>
            </a:gdLst>
            <a:ahLst/>
            <a:cxnLst/>
            <a:rect l="T0" t="T1" r="T2" b="T3"/>
            <a:pathLst>
              <a:path w="21600" h="21600">
                <a:moveTo>
                  <a:pt x="0" y="17926"/>
                </a:moveTo>
                <a:lnTo>
                  <a:pt x="5400" y="17926"/>
                </a:lnTo>
                <a:lnTo>
                  <a:pt x="5400" y="0"/>
                </a:lnTo>
                <a:lnTo>
                  <a:pt x="16200" y="0"/>
                </a:lnTo>
                <a:lnTo>
                  <a:pt x="16200" y="17926"/>
                </a:lnTo>
                <a:lnTo>
                  <a:pt x="21600" y="17926"/>
                </a:lnTo>
                <a:lnTo>
                  <a:pt x="10800" y="21600"/>
                </a:lnTo>
                <a:close/>
                <a:moveTo>
                  <a:pt x="0" y="17926"/>
                </a:moveTo>
              </a:path>
            </a:pathLst>
          </a:custGeom>
          <a:solidFill>
            <a:srgbClr val="FFFF00"/>
          </a:solidFill>
          <a:ln w="25400">
            <a:solidFill>
              <a:schemeClr val="tx1">
                <a:alpha val="0"/>
              </a:schemeClr>
            </a:solidFill>
            <a:miter lim="800000"/>
            <a:headEnd/>
            <a:tailEnd/>
          </a:ln>
        </p:spPr>
        <p:txBody>
          <a:bodyPr lIns="0" tIns="0" rIns="0" bIns="0"/>
          <a:lstStyle/>
          <a:p>
            <a:endParaRPr lang="en-US"/>
          </a:p>
        </p:txBody>
      </p:sp>
      <p:sp>
        <p:nvSpPr>
          <p:cNvPr id="66569" name="Rectangle 8"/>
          <p:cNvSpPr>
            <a:spLocks/>
          </p:cNvSpPr>
          <p:nvPr/>
        </p:nvSpPr>
        <p:spPr bwMode="auto">
          <a:xfrm>
            <a:off x="1554163" y="3268663"/>
            <a:ext cx="1041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1 m</a:t>
            </a:r>
            <a:r>
              <a:rPr lang="en-US" altLang="en-US" baseline="30000">
                <a:solidFill>
                  <a:schemeClr val="tx1"/>
                </a:solidFill>
                <a:latin typeface="Helvetica Neue" pitchFamily="-1" charset="0"/>
                <a:sym typeface="Helvetica Neue" pitchFamily="-1" charset="0"/>
              </a:rPr>
              <a:t>2</a:t>
            </a:r>
          </a:p>
        </p:txBody>
      </p:sp>
      <p:sp>
        <p:nvSpPr>
          <p:cNvPr id="66570" name="AutoShape 9"/>
          <p:cNvSpPr>
            <a:spLocks/>
          </p:cNvSpPr>
          <p:nvPr/>
        </p:nvSpPr>
        <p:spPr bwMode="auto">
          <a:xfrm>
            <a:off x="1666875" y="3760788"/>
            <a:ext cx="255588" cy="465137"/>
          </a:xfrm>
          <a:custGeom>
            <a:avLst/>
            <a:gdLst>
              <a:gd name="T0" fmla="*/ 0 w 21600"/>
              <a:gd name="T1" fmla="*/ 0 h 21600"/>
              <a:gd name="T2" fmla="*/ 21600 w 21600"/>
              <a:gd name="T3" fmla="*/ 21600 h 21600"/>
            </a:gdLst>
            <a:ahLst/>
            <a:cxnLst/>
            <a:rect l="T0" t="T1" r="T2" b="T3"/>
            <a:pathLst>
              <a:path w="21600" h="21600">
                <a:moveTo>
                  <a:pt x="0" y="15666"/>
                </a:moveTo>
                <a:lnTo>
                  <a:pt x="5400" y="15666"/>
                </a:lnTo>
                <a:lnTo>
                  <a:pt x="5400" y="0"/>
                </a:lnTo>
                <a:lnTo>
                  <a:pt x="16200" y="0"/>
                </a:lnTo>
                <a:lnTo>
                  <a:pt x="16200" y="15666"/>
                </a:lnTo>
                <a:lnTo>
                  <a:pt x="21600" y="15666"/>
                </a:lnTo>
                <a:lnTo>
                  <a:pt x="10800" y="21600"/>
                </a:lnTo>
                <a:close/>
                <a:moveTo>
                  <a:pt x="0" y="15666"/>
                </a:moveTo>
              </a:path>
            </a:pathLst>
          </a:custGeom>
          <a:solidFill>
            <a:srgbClr val="0044FE"/>
          </a:solidFill>
          <a:ln w="25400">
            <a:solidFill>
              <a:schemeClr val="tx1">
                <a:alpha val="0"/>
              </a:schemeClr>
            </a:solidFill>
            <a:miter lim="800000"/>
            <a:headEnd/>
            <a:tailEnd/>
          </a:ln>
        </p:spPr>
        <p:txBody>
          <a:bodyPr lIns="0" tIns="0" rIns="0" bIns="0"/>
          <a:lstStyle/>
          <a:p>
            <a:endParaRPr lang="en-US"/>
          </a:p>
        </p:txBody>
      </p:sp>
      <p:sp>
        <p:nvSpPr>
          <p:cNvPr id="66571" name="Rectangle 10"/>
          <p:cNvSpPr>
            <a:spLocks/>
          </p:cNvSpPr>
          <p:nvPr/>
        </p:nvSpPr>
        <p:spPr bwMode="auto">
          <a:xfrm>
            <a:off x="1249363" y="6103303"/>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dirty="0">
                <a:solidFill>
                  <a:schemeClr val="tx1"/>
                </a:solidFill>
                <a:latin typeface="Helvetica Neue" pitchFamily="-1" charset="0"/>
                <a:sym typeface="Helvetica Neue" pitchFamily="-1" charset="0"/>
              </a:rPr>
              <a:t>Biomass</a:t>
            </a:r>
          </a:p>
        </p:txBody>
      </p:sp>
      <p:sp>
        <p:nvSpPr>
          <p:cNvPr id="66572" name="Rectangle 11"/>
          <p:cNvSpPr>
            <a:spLocks/>
          </p:cNvSpPr>
          <p:nvPr/>
        </p:nvSpPr>
        <p:spPr bwMode="auto">
          <a:xfrm>
            <a:off x="551180" y="4300538"/>
            <a:ext cx="2664460" cy="362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algn="ctr" eaLnBrk="1" hangingPunct="1"/>
            <a:r>
              <a:rPr lang="en-US" altLang="en-US" dirty="0">
                <a:solidFill>
                  <a:schemeClr val="tx1"/>
                </a:solidFill>
                <a:latin typeface="Helvetica Neue" pitchFamily="-1" charset="0"/>
                <a:sym typeface="Helvetica Neue" pitchFamily="-1" charset="0"/>
              </a:rPr>
              <a:t>Charge </a:t>
            </a:r>
            <a:r>
              <a:rPr lang="en-US" altLang="en-US" dirty="0" smtClean="0">
                <a:solidFill>
                  <a:schemeClr val="tx1"/>
                </a:solidFill>
                <a:latin typeface="Helvetica Neue" pitchFamily="-1" charset="0"/>
                <a:sym typeface="Helvetica Neue" pitchFamily="-1" charset="0"/>
              </a:rPr>
              <a:t>Separation: e</a:t>
            </a:r>
            <a:r>
              <a:rPr lang="en-US" altLang="en-US" baseline="30000" dirty="0" smtClean="0">
                <a:solidFill>
                  <a:schemeClr val="tx1"/>
                </a:solidFill>
                <a:latin typeface="Helvetica Neue" pitchFamily="-1" charset="0"/>
                <a:sym typeface="Helvetica Neue" pitchFamily="-1" charset="0"/>
              </a:rPr>
              <a:t>-</a:t>
            </a:r>
            <a:endParaRPr lang="en-US" altLang="en-US" baseline="30000" dirty="0">
              <a:solidFill>
                <a:schemeClr val="tx1"/>
              </a:solidFill>
              <a:latin typeface="Helvetica Neue" pitchFamily="-1" charset="0"/>
              <a:sym typeface="Helvetica Neue" pitchFamily="-1" charset="0"/>
            </a:endParaRPr>
          </a:p>
        </p:txBody>
      </p:sp>
      <p:sp>
        <p:nvSpPr>
          <p:cNvPr id="66573" name="Rectangle 12"/>
          <p:cNvSpPr>
            <a:spLocks/>
          </p:cNvSpPr>
          <p:nvPr/>
        </p:nvSpPr>
        <p:spPr bwMode="auto">
          <a:xfrm>
            <a:off x="257175" y="2354263"/>
            <a:ext cx="987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Average</a:t>
            </a:r>
          </a:p>
        </p:txBody>
      </p:sp>
      <p:sp>
        <p:nvSpPr>
          <p:cNvPr id="66574" name="Rectangle 13"/>
          <p:cNvSpPr>
            <a:spLocks/>
          </p:cNvSpPr>
          <p:nvPr/>
        </p:nvSpPr>
        <p:spPr bwMode="auto">
          <a:xfrm>
            <a:off x="1146175" y="5156200"/>
            <a:ext cx="13811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dirty="0">
                <a:solidFill>
                  <a:schemeClr val="tx1"/>
                </a:solidFill>
                <a:latin typeface="Helvetica Neue" pitchFamily="-1" charset="0"/>
                <a:sym typeface="Helvetica Neue" pitchFamily="-1" charset="0"/>
              </a:rPr>
              <a:t>CO</a:t>
            </a:r>
            <a:r>
              <a:rPr lang="en-US" altLang="en-US" baseline="-25000" dirty="0">
                <a:solidFill>
                  <a:schemeClr val="tx1"/>
                </a:solidFill>
                <a:latin typeface="Helvetica Neue" pitchFamily="-1" charset="0"/>
                <a:sym typeface="Helvetica Neue" pitchFamily="-1" charset="0"/>
              </a:rPr>
              <a:t>2</a:t>
            </a:r>
            <a:r>
              <a:rPr lang="en-US" altLang="en-US" dirty="0">
                <a:solidFill>
                  <a:schemeClr val="tx1"/>
                </a:solidFill>
                <a:latin typeface="Helvetica Neue" pitchFamily="-1" charset="0"/>
                <a:sym typeface="Helvetica Neue" pitchFamily="-1" charset="0"/>
              </a:rPr>
              <a:t> fixation</a:t>
            </a:r>
          </a:p>
        </p:txBody>
      </p:sp>
      <p:sp>
        <p:nvSpPr>
          <p:cNvPr id="66575" name="AutoShape 14"/>
          <p:cNvSpPr>
            <a:spLocks/>
          </p:cNvSpPr>
          <p:nvPr/>
        </p:nvSpPr>
        <p:spPr bwMode="auto">
          <a:xfrm>
            <a:off x="1670050" y="4649788"/>
            <a:ext cx="255588" cy="465137"/>
          </a:xfrm>
          <a:custGeom>
            <a:avLst/>
            <a:gdLst>
              <a:gd name="T0" fmla="*/ 0 w 21600"/>
              <a:gd name="T1" fmla="*/ 0 h 21600"/>
              <a:gd name="T2" fmla="*/ 21600 w 21600"/>
              <a:gd name="T3" fmla="*/ 21600 h 21600"/>
            </a:gdLst>
            <a:ahLst/>
            <a:cxnLst/>
            <a:rect l="T0" t="T1" r="T2" b="T3"/>
            <a:pathLst>
              <a:path w="21600" h="21600">
                <a:moveTo>
                  <a:pt x="0" y="15666"/>
                </a:moveTo>
                <a:lnTo>
                  <a:pt x="5400" y="15666"/>
                </a:lnTo>
                <a:lnTo>
                  <a:pt x="5400" y="0"/>
                </a:lnTo>
                <a:lnTo>
                  <a:pt x="16200" y="0"/>
                </a:lnTo>
                <a:lnTo>
                  <a:pt x="16200" y="15666"/>
                </a:lnTo>
                <a:lnTo>
                  <a:pt x="21600" y="15666"/>
                </a:lnTo>
                <a:lnTo>
                  <a:pt x="10800" y="21600"/>
                </a:lnTo>
                <a:close/>
                <a:moveTo>
                  <a:pt x="0" y="15666"/>
                </a:moveTo>
              </a:path>
            </a:pathLst>
          </a:custGeom>
          <a:solidFill>
            <a:srgbClr val="0044FE"/>
          </a:solidFill>
          <a:ln w="25400">
            <a:solidFill>
              <a:schemeClr val="tx1">
                <a:alpha val="0"/>
              </a:schemeClr>
            </a:solidFill>
            <a:miter lim="800000"/>
            <a:headEnd/>
            <a:tailEnd/>
          </a:ln>
        </p:spPr>
        <p:txBody>
          <a:bodyPr lIns="0" tIns="0" rIns="0" bIns="0"/>
          <a:lstStyle/>
          <a:p>
            <a:endParaRPr lang="en-US"/>
          </a:p>
        </p:txBody>
      </p:sp>
      <p:sp>
        <p:nvSpPr>
          <p:cNvPr id="66576" name="AutoShape 15"/>
          <p:cNvSpPr>
            <a:spLocks/>
          </p:cNvSpPr>
          <p:nvPr/>
        </p:nvSpPr>
        <p:spPr bwMode="auto">
          <a:xfrm>
            <a:off x="1698625" y="5526088"/>
            <a:ext cx="255588" cy="465137"/>
          </a:xfrm>
          <a:custGeom>
            <a:avLst/>
            <a:gdLst>
              <a:gd name="T0" fmla="*/ 0 w 21600"/>
              <a:gd name="T1" fmla="*/ 0 h 21600"/>
              <a:gd name="T2" fmla="*/ 21600 w 21600"/>
              <a:gd name="T3" fmla="*/ 21600 h 21600"/>
            </a:gdLst>
            <a:ahLst/>
            <a:cxnLst/>
            <a:rect l="T0" t="T1" r="T2" b="T3"/>
            <a:pathLst>
              <a:path w="21600" h="21600">
                <a:moveTo>
                  <a:pt x="0" y="15666"/>
                </a:moveTo>
                <a:lnTo>
                  <a:pt x="5400" y="15666"/>
                </a:lnTo>
                <a:lnTo>
                  <a:pt x="5400" y="0"/>
                </a:lnTo>
                <a:lnTo>
                  <a:pt x="16200" y="0"/>
                </a:lnTo>
                <a:lnTo>
                  <a:pt x="16200" y="15666"/>
                </a:lnTo>
                <a:lnTo>
                  <a:pt x="21600" y="15666"/>
                </a:lnTo>
                <a:lnTo>
                  <a:pt x="10800" y="21600"/>
                </a:lnTo>
                <a:close/>
                <a:moveTo>
                  <a:pt x="0" y="15666"/>
                </a:moveTo>
              </a:path>
            </a:pathLst>
          </a:custGeom>
          <a:solidFill>
            <a:srgbClr val="0044FE"/>
          </a:solidFill>
          <a:ln w="25400">
            <a:solidFill>
              <a:schemeClr val="tx1">
                <a:alpha val="0"/>
              </a:schemeClr>
            </a:solidFill>
            <a:miter lim="800000"/>
            <a:headEnd/>
            <a:tailEnd/>
          </a:ln>
        </p:spPr>
        <p:txBody>
          <a:bodyPr lIns="0" tIns="0" rIns="0" bIns="0"/>
          <a:lstStyle/>
          <a:p>
            <a:endParaRPr lang="en-US"/>
          </a:p>
        </p:txBody>
      </p:sp>
      <p:sp>
        <p:nvSpPr>
          <p:cNvPr id="66577" name="AutoShape 16"/>
          <p:cNvSpPr>
            <a:spLocks/>
          </p:cNvSpPr>
          <p:nvPr/>
        </p:nvSpPr>
        <p:spPr bwMode="auto">
          <a:xfrm>
            <a:off x="2463483" y="6103620"/>
            <a:ext cx="860425" cy="231775"/>
          </a:xfrm>
          <a:prstGeom prst="rightArrow">
            <a:avLst>
              <a:gd name="adj1" fmla="val 50000"/>
              <a:gd name="adj2" fmla="val 49996"/>
            </a:avLst>
          </a:prstGeom>
          <a:solidFill>
            <a:srgbClr val="FF0000"/>
          </a:solidFill>
          <a:ln w="25400">
            <a:solidFill>
              <a:schemeClr val="tx1">
                <a:alpha val="0"/>
              </a:schemeClr>
            </a:solidFill>
            <a:miter lim="800000"/>
            <a:headEnd/>
            <a:tailEnd/>
          </a:ln>
        </p:spPr>
        <p:txBody>
          <a:bodyPr lIns="0" tIns="0" rIns="0" bIns="0"/>
          <a:lstStyle>
            <a:lvl1pPr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endParaRPr lang="en-US" altLang="en-US"/>
          </a:p>
        </p:txBody>
      </p:sp>
      <p:sp>
        <p:nvSpPr>
          <p:cNvPr id="66578" name="AutoShape 17"/>
          <p:cNvSpPr>
            <a:spLocks/>
          </p:cNvSpPr>
          <p:nvPr/>
        </p:nvSpPr>
        <p:spPr bwMode="auto">
          <a:xfrm>
            <a:off x="3507740" y="6123940"/>
            <a:ext cx="860425" cy="231775"/>
          </a:xfrm>
          <a:prstGeom prst="rightArrow">
            <a:avLst>
              <a:gd name="adj1" fmla="val 50000"/>
              <a:gd name="adj2" fmla="val 49996"/>
            </a:avLst>
          </a:prstGeom>
          <a:solidFill>
            <a:srgbClr val="FF0000"/>
          </a:solidFill>
          <a:ln w="25400">
            <a:solidFill>
              <a:schemeClr val="tx1">
                <a:alpha val="0"/>
              </a:schemeClr>
            </a:solidFill>
            <a:miter lim="800000"/>
            <a:headEnd/>
            <a:tailEnd/>
          </a:ln>
        </p:spPr>
        <p:txBody>
          <a:bodyPr lIns="0" tIns="0" rIns="0" bIns="0"/>
          <a:lstStyle>
            <a:lvl1pPr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endParaRPr lang="en-US" altLang="en-US"/>
          </a:p>
        </p:txBody>
      </p:sp>
      <p:sp>
        <p:nvSpPr>
          <p:cNvPr id="66579" name="AutoShape 18"/>
          <p:cNvSpPr>
            <a:spLocks/>
          </p:cNvSpPr>
          <p:nvPr/>
        </p:nvSpPr>
        <p:spPr bwMode="auto">
          <a:xfrm>
            <a:off x="4643438" y="6112828"/>
            <a:ext cx="860425" cy="231775"/>
          </a:xfrm>
          <a:prstGeom prst="rightArrow">
            <a:avLst>
              <a:gd name="adj1" fmla="val 50000"/>
              <a:gd name="adj2" fmla="val 49996"/>
            </a:avLst>
          </a:prstGeom>
          <a:solidFill>
            <a:srgbClr val="FF0000"/>
          </a:solidFill>
          <a:ln w="25400">
            <a:solidFill>
              <a:schemeClr val="tx1">
                <a:alpha val="0"/>
              </a:schemeClr>
            </a:solidFill>
            <a:miter lim="800000"/>
            <a:headEnd/>
            <a:tailEnd/>
          </a:ln>
        </p:spPr>
        <p:txBody>
          <a:bodyPr lIns="0" tIns="0" rIns="0" bIns="0"/>
          <a:lstStyle>
            <a:lvl1pPr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endParaRPr lang="en-US" altLang="en-US"/>
          </a:p>
        </p:txBody>
      </p:sp>
      <p:sp>
        <p:nvSpPr>
          <p:cNvPr id="66580" name="Rectangle 19"/>
          <p:cNvSpPr>
            <a:spLocks/>
          </p:cNvSpPr>
          <p:nvPr/>
        </p:nvSpPr>
        <p:spPr bwMode="auto">
          <a:xfrm>
            <a:off x="5703888" y="6052503"/>
            <a:ext cx="7867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dirty="0" smtClean="0">
                <a:solidFill>
                  <a:schemeClr val="tx1"/>
                </a:solidFill>
                <a:latin typeface="Helvetica Neue" pitchFamily="-1" charset="0"/>
                <a:sym typeface="Helvetica Neue" pitchFamily="-1" charset="0"/>
              </a:rPr>
              <a:t>Biofuel</a:t>
            </a:r>
            <a:endParaRPr lang="en-US" altLang="en-US" dirty="0">
              <a:solidFill>
                <a:schemeClr val="tx1"/>
              </a:solidFill>
              <a:latin typeface="Helvetica Neue" pitchFamily="-1" charset="0"/>
              <a:sym typeface="Helvetica Neue" pitchFamily="-1" charset="0"/>
            </a:endParaRPr>
          </a:p>
        </p:txBody>
      </p:sp>
      <p:grpSp>
        <p:nvGrpSpPr>
          <p:cNvPr id="2" name="Group 38"/>
          <p:cNvGrpSpPr>
            <a:grpSpLocks/>
          </p:cNvGrpSpPr>
          <p:nvPr/>
        </p:nvGrpSpPr>
        <p:grpSpPr bwMode="auto">
          <a:xfrm>
            <a:off x="1860550" y="1403350"/>
            <a:ext cx="6861175" cy="4667250"/>
            <a:chOff x="1860550" y="1403350"/>
            <a:chExt cx="6861126" cy="4667250"/>
          </a:xfrm>
        </p:grpSpPr>
        <p:pic>
          <p:nvPicPr>
            <p:cNvPr id="66591" name="Picture 20"/>
            <p:cNvPicPr>
              <a:picLocks noChangeArrowheads="1"/>
            </p:cNvPicPr>
            <p:nvPr/>
          </p:nvPicPr>
          <p:blipFill>
            <a:blip r:embed="rId3">
              <a:extLst>
                <a:ext uri="{28A0092B-C50C-407E-A947-70E740481C1C}">
                  <a14:useLocalDpi xmlns:a14="http://schemas.microsoft.com/office/drawing/2010/main" val="0"/>
                </a:ext>
              </a:extLst>
            </a:blip>
            <a:srcRect l="6047" b="6050"/>
            <a:stretch>
              <a:fillRect/>
            </a:stretch>
          </p:blipFill>
          <p:spPr bwMode="auto">
            <a:xfrm>
              <a:off x="4964697" y="1676400"/>
              <a:ext cx="3733215"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6592" name="Group 28"/>
            <p:cNvGrpSpPr>
              <a:grpSpLocks/>
            </p:cNvGrpSpPr>
            <p:nvPr/>
          </p:nvGrpSpPr>
          <p:grpSpPr bwMode="auto">
            <a:xfrm>
              <a:off x="1860550" y="1403350"/>
              <a:ext cx="6134100" cy="4667250"/>
              <a:chOff x="0" y="0"/>
              <a:chExt cx="3864" cy="2940"/>
            </a:xfrm>
          </p:grpSpPr>
          <p:sp>
            <p:nvSpPr>
              <p:cNvPr id="66594" name="Rectangle 21"/>
              <p:cNvSpPr>
                <a:spLocks/>
              </p:cNvSpPr>
              <p:nvPr/>
            </p:nvSpPr>
            <p:spPr bwMode="auto">
              <a:xfrm>
                <a:off x="2010" y="1908"/>
                <a:ext cx="442"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4.6%</a:t>
                </a:r>
              </a:p>
            </p:txBody>
          </p:sp>
          <p:sp>
            <p:nvSpPr>
              <p:cNvPr id="66595" name="Rectangle 22"/>
              <p:cNvSpPr>
                <a:spLocks/>
              </p:cNvSpPr>
              <p:nvPr/>
            </p:nvSpPr>
            <p:spPr bwMode="auto">
              <a:xfrm>
                <a:off x="2586" y="1924"/>
                <a:ext cx="54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6%</a:t>
                </a:r>
              </a:p>
            </p:txBody>
          </p:sp>
          <p:sp>
            <p:nvSpPr>
              <p:cNvPr id="66596" name="Line 23"/>
              <p:cNvSpPr>
                <a:spLocks noChangeShapeType="1"/>
              </p:cNvSpPr>
              <p:nvPr/>
            </p:nvSpPr>
            <p:spPr bwMode="auto">
              <a:xfrm rot="10800000" flipH="1">
                <a:off x="128" y="1864"/>
                <a:ext cx="1864" cy="107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6597" name="Line 24"/>
              <p:cNvSpPr>
                <a:spLocks noChangeShapeType="1"/>
              </p:cNvSpPr>
              <p:nvPr/>
            </p:nvSpPr>
            <p:spPr bwMode="auto">
              <a:xfrm>
                <a:off x="0" y="0"/>
                <a:ext cx="1969" cy="2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6598" name="Rectangle 25"/>
              <p:cNvSpPr>
                <a:spLocks/>
              </p:cNvSpPr>
              <p:nvPr/>
            </p:nvSpPr>
            <p:spPr bwMode="auto">
              <a:xfrm>
                <a:off x="3058" y="1918"/>
                <a:ext cx="806"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Theoretical</a:t>
                </a:r>
              </a:p>
            </p:txBody>
          </p:sp>
          <p:sp>
            <p:nvSpPr>
              <p:cNvPr id="66599" name="Rectangle 26"/>
              <p:cNvSpPr>
                <a:spLocks/>
              </p:cNvSpPr>
              <p:nvPr/>
            </p:nvSpPr>
            <p:spPr bwMode="auto">
              <a:xfrm>
                <a:off x="2210" y="2200"/>
                <a:ext cx="54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&lt;1 %  </a:t>
                </a:r>
              </a:p>
            </p:txBody>
          </p:sp>
          <p:sp>
            <p:nvSpPr>
              <p:cNvPr id="66600" name="Rectangle 27"/>
              <p:cNvSpPr>
                <a:spLocks/>
              </p:cNvSpPr>
              <p:nvPr/>
            </p:nvSpPr>
            <p:spPr bwMode="auto">
              <a:xfrm>
                <a:off x="3137" y="2194"/>
                <a:ext cx="697"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Practical </a:t>
                </a:r>
              </a:p>
            </p:txBody>
          </p:sp>
        </p:grpSp>
        <p:pic>
          <p:nvPicPr>
            <p:cNvPr id="6659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l="6310" t="6937" b="15260"/>
            <a:stretch>
              <a:fillRect/>
            </a:stretch>
          </p:blipFill>
          <p:spPr bwMode="auto">
            <a:xfrm>
              <a:off x="6324600" y="1447800"/>
              <a:ext cx="2397076" cy="150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42"/>
          <p:cNvGrpSpPr>
            <a:grpSpLocks/>
          </p:cNvGrpSpPr>
          <p:nvPr/>
        </p:nvGrpSpPr>
        <p:grpSpPr bwMode="auto">
          <a:xfrm>
            <a:off x="2347958" y="1370965"/>
            <a:ext cx="2698750" cy="2754313"/>
            <a:chOff x="2289380" y="1507716"/>
            <a:chExt cx="2698750" cy="2754313"/>
          </a:xfrm>
        </p:grpSpPr>
        <p:grpSp>
          <p:nvGrpSpPr>
            <p:cNvPr id="66585" name="Group 34"/>
            <p:cNvGrpSpPr>
              <a:grpSpLocks/>
            </p:cNvGrpSpPr>
            <p:nvPr/>
          </p:nvGrpSpPr>
          <p:grpSpPr bwMode="auto">
            <a:xfrm>
              <a:off x="2289380" y="1507716"/>
              <a:ext cx="2698750" cy="2754313"/>
              <a:chOff x="0" y="0"/>
              <a:chExt cx="1699" cy="1735"/>
            </a:xfrm>
          </p:grpSpPr>
          <p:sp>
            <p:nvSpPr>
              <p:cNvPr id="66587" name="Freeform 30"/>
              <p:cNvSpPr>
                <a:spLocks/>
              </p:cNvSpPr>
              <p:nvPr/>
            </p:nvSpPr>
            <p:spPr bwMode="auto">
              <a:xfrm>
                <a:off x="0" y="0"/>
                <a:ext cx="498" cy="17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0"/>
                    </a:moveTo>
                    <a:cubicBezTo>
                      <a:pt x="5965" y="0"/>
                      <a:pt x="10800" y="1969"/>
                      <a:pt x="10800" y="4399"/>
                    </a:cubicBezTo>
                    <a:lnTo>
                      <a:pt x="10800" y="3399"/>
                    </a:lnTo>
                    <a:cubicBezTo>
                      <a:pt x="10800" y="5829"/>
                      <a:pt x="15635" y="7798"/>
                      <a:pt x="21600" y="7798"/>
                    </a:cubicBezTo>
                    <a:cubicBezTo>
                      <a:pt x="15635" y="7798"/>
                      <a:pt x="10800" y="9767"/>
                      <a:pt x="10800" y="12197"/>
                    </a:cubicBezTo>
                    <a:lnTo>
                      <a:pt x="10800" y="17201"/>
                    </a:lnTo>
                    <a:cubicBezTo>
                      <a:pt x="10800" y="19631"/>
                      <a:pt x="5965" y="21600"/>
                      <a:pt x="0" y="21600"/>
                    </a:cubicBezTo>
                  </a:path>
                </a:pathLst>
              </a:custGeom>
              <a:noFill/>
              <a:ln w="9525">
                <a:solidFill>
                  <a:srgbClr val="59595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66588" name="Picture 3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 y="310"/>
                <a:ext cx="912" cy="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89" name="Rectangle 32"/>
              <p:cNvSpPr>
                <a:spLocks/>
              </p:cNvSpPr>
              <p:nvPr/>
            </p:nvSpPr>
            <p:spPr bwMode="auto">
              <a:xfrm>
                <a:off x="490" y="1408"/>
                <a:ext cx="1209"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solidFill>
                      <a:schemeClr val="tx1"/>
                    </a:solidFill>
                    <a:latin typeface="Helvetica Neue" pitchFamily="-1" charset="0"/>
                    <a:sym typeface="Helvetica Neue" pitchFamily="-1" charset="0"/>
                  </a:rPr>
                  <a:t>10-20% practical</a:t>
                </a:r>
              </a:p>
            </p:txBody>
          </p:sp>
          <p:sp>
            <p:nvSpPr>
              <p:cNvPr id="66590" name="Rectangle 33"/>
              <p:cNvSpPr>
                <a:spLocks/>
              </p:cNvSpPr>
              <p:nvPr/>
            </p:nvSpPr>
            <p:spPr bwMode="auto">
              <a:xfrm>
                <a:off x="450" y="1074"/>
                <a:ext cx="1191"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40639" bIns="0">
                <a:spAutoFit/>
              </a:bodyPr>
              <a:lstStyle>
                <a:lvl1pPr marL="39688"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algn="ctr" eaLnBrk="1" hangingPunct="1"/>
                <a:r>
                  <a:rPr lang="en-US" altLang="en-US" sz="1600">
                    <a:solidFill>
                      <a:schemeClr val="tx1"/>
                    </a:solidFill>
                    <a:latin typeface="Helvetica Neue" pitchFamily="-1" charset="0"/>
                    <a:sym typeface="Helvetica Neue" pitchFamily="-1" charset="0"/>
                  </a:rPr>
                  <a:t>Shockley–Queisser</a:t>
                </a:r>
              </a:p>
              <a:p>
                <a:pPr algn="ctr" eaLnBrk="1" hangingPunct="1"/>
                <a:r>
                  <a:rPr lang="en-US" altLang="en-US" sz="1600">
                    <a:solidFill>
                      <a:schemeClr val="tx1"/>
                    </a:solidFill>
                    <a:latin typeface="Helvetica Neue" pitchFamily="-1" charset="0"/>
                    <a:sym typeface="Helvetica Neue" pitchFamily="-1" charset="0"/>
                  </a:rPr>
                  <a:t> limit = 33.7%</a:t>
                </a:r>
              </a:p>
            </p:txBody>
          </p:sp>
        </p:grpSp>
        <p:sp>
          <p:nvSpPr>
            <p:cNvPr id="66586" name="TextBox 41"/>
            <p:cNvSpPr txBox="1">
              <a:spLocks noChangeArrowheads="1"/>
            </p:cNvSpPr>
            <p:nvPr/>
          </p:nvSpPr>
          <p:spPr bwMode="auto">
            <a:xfrm>
              <a:off x="3288892" y="1709339"/>
              <a:ext cx="1681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00"/>
                  </a:solidFill>
                  <a:latin typeface="Arial" pitchFamily="34" charset="0"/>
                  <a:ea typeface="ヒラギノ角ゴ ProN W3" pitchFamily="-1" charset="-128"/>
                  <a:sym typeface="Arial" pitchFamily="34" charset="0"/>
                </a:defRPr>
              </a:lvl1pPr>
              <a:lvl2pPr marL="742950" indent="-285750" eaLnBrk="0" hangingPunct="0">
                <a:defRPr>
                  <a:solidFill>
                    <a:srgbClr val="000000"/>
                  </a:solidFill>
                  <a:latin typeface="Arial" pitchFamily="34" charset="0"/>
                  <a:ea typeface="ヒラギノ角ゴ ProN W3" pitchFamily="-1" charset="-128"/>
                  <a:sym typeface="Arial" pitchFamily="34" charset="0"/>
                </a:defRPr>
              </a:lvl2pPr>
              <a:lvl3pPr marL="1143000" indent="-228600" eaLnBrk="0" hangingPunct="0">
                <a:defRPr>
                  <a:solidFill>
                    <a:srgbClr val="000000"/>
                  </a:solidFill>
                  <a:latin typeface="Arial" pitchFamily="34" charset="0"/>
                  <a:ea typeface="ヒラギノ角ゴ ProN W3" pitchFamily="-1" charset="-128"/>
                  <a:sym typeface="Arial" pitchFamily="34" charset="0"/>
                </a:defRPr>
              </a:lvl3pPr>
              <a:lvl4pPr marL="1600200" indent="-228600" eaLnBrk="0" hangingPunct="0">
                <a:defRPr>
                  <a:solidFill>
                    <a:srgbClr val="000000"/>
                  </a:solidFill>
                  <a:latin typeface="Arial" pitchFamily="34" charset="0"/>
                  <a:ea typeface="ヒラギノ角ゴ ProN W3" pitchFamily="-1" charset="-128"/>
                  <a:sym typeface="Arial" pitchFamily="34" charset="0"/>
                </a:defRPr>
              </a:lvl4pPr>
              <a:lvl5pPr marL="2057400" indent="-228600" eaLnBrk="0" hangingPunct="0">
                <a:defRPr>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pitchFamily="-1" charset="-128"/>
                  <a:sym typeface="Arial" pitchFamily="34" charset="0"/>
                </a:defRPr>
              </a:lvl9pPr>
            </a:lstStyle>
            <a:p>
              <a:pPr eaLnBrk="1" hangingPunct="1"/>
              <a:r>
                <a:rPr lang="en-US" altLang="en-US"/>
                <a:t>Photovoltaic</a:t>
              </a:r>
            </a:p>
          </p:txBody>
        </p:sp>
      </p:grpSp>
    </p:spTree>
    <p:extLst>
      <p:ext uri="{BB962C8B-B14F-4D97-AF65-F5344CB8AC3E}">
        <p14:creationId xmlns:p14="http://schemas.microsoft.com/office/powerpoint/2010/main" val="329535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2"/>
          <p:cNvSpPr>
            <a:spLocks noGrp="1"/>
          </p:cNvSpPr>
          <p:nvPr>
            <p:ph type="sldNum" sz="quarter" idx="12"/>
          </p:nvPr>
        </p:nvSpPr>
        <p:spPr bwMode="auto">
          <a:xfrm>
            <a:off x="6457950" y="5268516"/>
            <a:ext cx="2057400" cy="2738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MS PGothic" panose="020B0600070205080204" pitchFamily="34" charset="-128"/>
              </a:defRPr>
            </a:lvl1pPr>
            <a:lvl2pPr marL="557213" indent="-214313">
              <a:lnSpc>
                <a:spcPct val="90000"/>
              </a:lnSpc>
              <a:spcBef>
                <a:spcPts val="375"/>
              </a:spcBef>
              <a:buFont typeface="Arial" panose="020B0604020202020204" pitchFamily="34" charset="0"/>
              <a:buChar char="•"/>
              <a:defRPr sz="1800">
                <a:solidFill>
                  <a:schemeClr val="tx1"/>
                </a:solidFill>
                <a:latin typeface="Calibri" panose="020F0502020204030204" pitchFamily="34" charset="0"/>
                <a:ea typeface="MS PGothic" panose="020B0600070205080204" pitchFamily="34" charset="-128"/>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MS PGothic" panose="020B0600070205080204" pitchFamily="34" charset="-128"/>
              </a:defRPr>
            </a:lvl3pPr>
            <a:lvl4pPr marL="12001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15430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18859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2288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25717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2914650"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fld id="{BA99B156-2F6F-472B-B300-8B50C561E081}" type="slidenum">
              <a:rPr lang="en-US" altLang="zh-TW" sz="900">
                <a:solidFill>
                  <a:srgbClr val="898989"/>
                </a:solidFill>
              </a:rPr>
              <a:pPr>
                <a:lnSpc>
                  <a:spcPct val="100000"/>
                </a:lnSpc>
                <a:spcBef>
                  <a:spcPct val="0"/>
                </a:spcBef>
                <a:buFontTx/>
                <a:buNone/>
              </a:pPr>
              <a:t>58</a:t>
            </a:fld>
            <a:endParaRPr lang="en-US" altLang="zh-TW" sz="900">
              <a:solidFill>
                <a:srgbClr val="898989"/>
              </a:solidFill>
            </a:endParaRPr>
          </a:p>
        </p:txBody>
      </p:sp>
      <p:sp>
        <p:nvSpPr>
          <p:cNvPr id="13315" name="TextBox 4"/>
          <p:cNvSpPr txBox="1">
            <a:spLocks noChangeArrowheads="1"/>
          </p:cNvSpPr>
          <p:nvPr/>
        </p:nvSpPr>
        <p:spPr bwMode="auto">
          <a:xfrm>
            <a:off x="514351" y="2387203"/>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pic>
        <p:nvPicPr>
          <p:cNvPr id="1331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4537" y="1383507"/>
            <a:ext cx="806054" cy="60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7869" y="2190750"/>
            <a:ext cx="814388" cy="61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Box 9"/>
          <p:cNvSpPr txBox="1">
            <a:spLocks noChangeArrowheads="1"/>
          </p:cNvSpPr>
          <p:nvPr/>
        </p:nvSpPr>
        <p:spPr bwMode="auto">
          <a:xfrm>
            <a:off x="6421041" y="1585913"/>
            <a:ext cx="630301"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950"/>
              <a:t>e</a:t>
            </a:r>
            <a:r>
              <a:rPr lang="en-US" altLang="en-US" sz="4950" baseline="30000"/>
              <a:t>-</a:t>
            </a:r>
          </a:p>
        </p:txBody>
      </p:sp>
      <p:sp>
        <p:nvSpPr>
          <p:cNvPr id="13319" name="AutoShape 2" descr="「image of battery」の画像検索結果"/>
          <p:cNvSpPr>
            <a:spLocks noChangeAspect="1" noChangeArrowheads="1"/>
          </p:cNvSpPr>
          <p:nvPr/>
        </p:nvSpPr>
        <p:spPr bwMode="auto">
          <a:xfrm>
            <a:off x="108347" y="748903"/>
            <a:ext cx="2286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sp>
        <p:nvSpPr>
          <p:cNvPr id="13320" name="AutoShape 4" descr="「image of battery」の画像検索結果"/>
          <p:cNvSpPr>
            <a:spLocks noChangeAspect="1" noChangeArrowheads="1"/>
          </p:cNvSpPr>
          <p:nvPr/>
        </p:nvSpPr>
        <p:spPr bwMode="auto">
          <a:xfrm>
            <a:off x="222647" y="86320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pic>
        <p:nvPicPr>
          <p:cNvPr id="13321" name="Picture 1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9663" y="1658541"/>
            <a:ext cx="1000125" cy="75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TextBox 15"/>
          <p:cNvSpPr txBox="1">
            <a:spLocks noChangeArrowheads="1"/>
          </p:cNvSpPr>
          <p:nvPr/>
        </p:nvSpPr>
        <p:spPr bwMode="auto">
          <a:xfrm>
            <a:off x="3656129" y="1585913"/>
            <a:ext cx="630301"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950" dirty="0"/>
              <a:t>e</a:t>
            </a:r>
            <a:r>
              <a:rPr lang="en-US" altLang="en-US" sz="4950" baseline="30000" dirty="0"/>
              <a:t>-</a:t>
            </a:r>
          </a:p>
        </p:txBody>
      </p:sp>
      <p:pic>
        <p:nvPicPr>
          <p:cNvPr id="13325" name="Picture 1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89032" y="1508523"/>
            <a:ext cx="1418035" cy="94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ight Arrow 21"/>
          <p:cNvSpPr/>
          <p:nvPr/>
        </p:nvSpPr>
        <p:spPr>
          <a:xfrm>
            <a:off x="5942410" y="1912144"/>
            <a:ext cx="529828" cy="3178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31" name="Right Arrow 30"/>
          <p:cNvSpPr/>
          <p:nvPr/>
        </p:nvSpPr>
        <p:spPr>
          <a:xfrm>
            <a:off x="7034212" y="1919288"/>
            <a:ext cx="529829" cy="3178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32" name="Right Arrow 31"/>
          <p:cNvSpPr/>
          <p:nvPr/>
        </p:nvSpPr>
        <p:spPr>
          <a:xfrm>
            <a:off x="4358879" y="1888331"/>
            <a:ext cx="529828" cy="319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33" name="Right Arrow 32"/>
          <p:cNvSpPr/>
          <p:nvPr/>
        </p:nvSpPr>
        <p:spPr>
          <a:xfrm>
            <a:off x="2892029" y="1900237"/>
            <a:ext cx="529828" cy="319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3330" name="AutoShape 8" descr="「image of sun」の画像検索結果"/>
          <p:cNvSpPr>
            <a:spLocks noChangeAspect="1" noChangeArrowheads="1"/>
          </p:cNvSpPr>
          <p:nvPr/>
        </p:nvSpPr>
        <p:spPr bwMode="auto">
          <a:xfrm>
            <a:off x="336947" y="97750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pic>
        <p:nvPicPr>
          <p:cNvPr id="13332" name="Picture 3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294" y="1170385"/>
            <a:ext cx="1398985" cy="139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ight Arrow 38"/>
          <p:cNvSpPr/>
          <p:nvPr/>
        </p:nvSpPr>
        <p:spPr>
          <a:xfrm>
            <a:off x="1433512" y="1915716"/>
            <a:ext cx="529829" cy="319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grpSp>
        <p:nvGrpSpPr>
          <p:cNvPr id="3" name="Group 2"/>
          <p:cNvGrpSpPr/>
          <p:nvPr/>
        </p:nvGrpSpPr>
        <p:grpSpPr>
          <a:xfrm>
            <a:off x="611982" y="2747962"/>
            <a:ext cx="2735531" cy="2613456"/>
            <a:chOff x="611982" y="2747962"/>
            <a:chExt cx="2735531" cy="2613456"/>
          </a:xfrm>
        </p:grpSpPr>
        <p:sp>
          <p:nvSpPr>
            <p:cNvPr id="47" name="Bent Arrow 46"/>
            <p:cNvSpPr/>
            <p:nvPr/>
          </p:nvSpPr>
          <p:spPr>
            <a:xfrm flipV="1">
              <a:off x="611982" y="2747962"/>
              <a:ext cx="840581" cy="2339579"/>
            </a:xfrm>
            <a:prstGeom prst="bentArrow">
              <a:avLst>
                <a:gd name="adj1" fmla="val 17748"/>
                <a:gd name="adj2" fmla="val 20611"/>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grpSp>
          <p:nvGrpSpPr>
            <p:cNvPr id="13335" name="Group 50"/>
            <p:cNvGrpSpPr>
              <a:grpSpLocks/>
            </p:cNvGrpSpPr>
            <p:nvPr/>
          </p:nvGrpSpPr>
          <p:grpSpPr bwMode="auto">
            <a:xfrm>
              <a:off x="1268016" y="4405313"/>
              <a:ext cx="2079497" cy="956105"/>
              <a:chOff x="-312418" y="2472649"/>
              <a:chExt cx="3506969" cy="1876805"/>
            </a:xfrm>
          </p:grpSpPr>
          <p:pic>
            <p:nvPicPr>
              <p:cNvPr id="13344" name="Picture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523" y="3290888"/>
                <a:ext cx="26384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Rectangle 52"/>
              <p:cNvSpPr/>
              <p:nvPr/>
            </p:nvSpPr>
            <p:spPr>
              <a:xfrm>
                <a:off x="-312418" y="2472649"/>
                <a:ext cx="2628380" cy="161731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54" name="Can 53"/>
              <p:cNvSpPr/>
              <p:nvPr/>
            </p:nvSpPr>
            <p:spPr>
              <a:xfrm>
                <a:off x="2109146" y="3176135"/>
                <a:ext cx="391546" cy="750228"/>
              </a:xfrm>
              <a:prstGeom prst="ca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3347" name="TextBox 54"/>
              <p:cNvSpPr txBox="1">
                <a:spLocks noChangeArrowheads="1"/>
              </p:cNvSpPr>
              <p:nvPr/>
            </p:nvSpPr>
            <p:spPr bwMode="auto">
              <a:xfrm>
                <a:off x="395244" y="3965576"/>
                <a:ext cx="468226"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H</a:t>
                </a:r>
                <a:r>
                  <a:rPr lang="en-US" altLang="en-US" sz="450" baseline="-25000">
                    <a:solidFill>
                      <a:srgbClr val="000000"/>
                    </a:solidFill>
                  </a:rPr>
                  <a:t>2</a:t>
                </a:r>
                <a:r>
                  <a:rPr lang="en-US" altLang="en-US" sz="450">
                    <a:solidFill>
                      <a:srgbClr val="000000"/>
                    </a:solidFill>
                  </a:rPr>
                  <a:t>O</a:t>
                </a:r>
              </a:p>
            </p:txBody>
          </p:sp>
          <p:sp>
            <p:nvSpPr>
              <p:cNvPr id="56" name="Arc 55"/>
              <p:cNvSpPr/>
              <p:nvPr/>
            </p:nvSpPr>
            <p:spPr>
              <a:xfrm flipV="1">
                <a:off x="595166" y="3924026"/>
                <a:ext cx="170673" cy="151915"/>
              </a:xfrm>
              <a:prstGeom prst="arc">
                <a:avLst>
                  <a:gd name="adj1" fmla="val 2041009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lang="en-US" sz="1350">
                  <a:solidFill>
                    <a:prstClr val="black"/>
                  </a:solidFill>
                </a:endParaRPr>
              </a:p>
            </p:txBody>
          </p:sp>
          <p:sp>
            <p:nvSpPr>
              <p:cNvPr id="13349" name="TextBox 56"/>
              <p:cNvSpPr txBox="1">
                <a:spLocks noChangeArrowheads="1"/>
              </p:cNvSpPr>
              <p:nvPr/>
            </p:nvSpPr>
            <p:spPr bwMode="auto">
              <a:xfrm>
                <a:off x="661944" y="3968752"/>
                <a:ext cx="408752"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O</a:t>
                </a:r>
                <a:r>
                  <a:rPr lang="en-US" altLang="en-US" sz="450" baseline="-25000">
                    <a:solidFill>
                      <a:srgbClr val="000000"/>
                    </a:solidFill>
                  </a:rPr>
                  <a:t>2</a:t>
                </a:r>
              </a:p>
            </p:txBody>
          </p:sp>
          <p:sp>
            <p:nvSpPr>
              <p:cNvPr id="58" name="Can 57"/>
              <p:cNvSpPr/>
              <p:nvPr/>
            </p:nvSpPr>
            <p:spPr>
              <a:xfrm>
                <a:off x="677491" y="3145751"/>
                <a:ext cx="429697" cy="787624"/>
              </a:xfrm>
              <a:prstGeom prst="can">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sz="1350">
                  <a:solidFill>
                    <a:prstClr val="white"/>
                  </a:solidFill>
                </a:endParaRPr>
              </a:p>
            </p:txBody>
          </p:sp>
          <p:sp>
            <p:nvSpPr>
              <p:cNvPr id="59" name="Flowchart: Terminator 58"/>
              <p:cNvSpPr/>
              <p:nvPr/>
            </p:nvSpPr>
            <p:spPr>
              <a:xfrm>
                <a:off x="534928" y="3774448"/>
                <a:ext cx="246975" cy="140230"/>
              </a:xfrm>
              <a:prstGeom prst="flowChartTerminator">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3352" name="TextBox 59"/>
              <p:cNvSpPr txBox="1">
                <a:spLocks noChangeArrowheads="1"/>
              </p:cNvSpPr>
              <p:nvPr/>
            </p:nvSpPr>
            <p:spPr bwMode="auto">
              <a:xfrm>
                <a:off x="2000218" y="2992442"/>
                <a:ext cx="470931"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Fd</a:t>
                </a:r>
                <a:r>
                  <a:rPr lang="en-US" altLang="en-US" sz="450" baseline="-25000">
                    <a:solidFill>
                      <a:srgbClr val="000000"/>
                    </a:solidFill>
                  </a:rPr>
                  <a:t>ox</a:t>
                </a:r>
              </a:p>
            </p:txBody>
          </p:sp>
          <p:sp>
            <p:nvSpPr>
              <p:cNvPr id="61" name="Arc 60"/>
              <p:cNvSpPr/>
              <p:nvPr/>
            </p:nvSpPr>
            <p:spPr>
              <a:xfrm>
                <a:off x="2215565" y="3089659"/>
                <a:ext cx="170675" cy="151916"/>
              </a:xfrm>
              <a:prstGeom prst="arc">
                <a:avLst>
                  <a:gd name="adj1" fmla="val 2027032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lang="en-US" sz="1350">
                  <a:solidFill>
                    <a:prstClr val="black"/>
                  </a:solidFill>
                </a:endParaRPr>
              </a:p>
            </p:txBody>
          </p:sp>
          <p:sp>
            <p:nvSpPr>
              <p:cNvPr id="13354" name="TextBox 61"/>
              <p:cNvSpPr txBox="1">
                <a:spLocks noChangeArrowheads="1"/>
              </p:cNvSpPr>
              <p:nvPr/>
            </p:nvSpPr>
            <p:spPr bwMode="auto">
              <a:xfrm>
                <a:off x="2244701" y="2992426"/>
                <a:ext cx="497965"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Fd</a:t>
                </a:r>
                <a:r>
                  <a:rPr lang="en-US" altLang="en-US" sz="450" baseline="-25000">
                    <a:solidFill>
                      <a:srgbClr val="000000"/>
                    </a:solidFill>
                  </a:rPr>
                  <a:t>red</a:t>
                </a:r>
              </a:p>
            </p:txBody>
          </p:sp>
          <p:sp>
            <p:nvSpPr>
              <p:cNvPr id="63" name="Arc 62"/>
              <p:cNvSpPr/>
              <p:nvPr/>
            </p:nvSpPr>
            <p:spPr>
              <a:xfrm flipV="1">
                <a:off x="2207534" y="2958778"/>
                <a:ext cx="170675" cy="151916"/>
              </a:xfrm>
              <a:prstGeom prst="arc">
                <a:avLst>
                  <a:gd name="adj1" fmla="val 21160812"/>
                  <a:gd name="adj2" fmla="val 11771693"/>
                </a:avLst>
              </a:prstGeom>
              <a:ln w="19050">
                <a:headEnd type="none" w="med" len="med"/>
                <a:tailEnd type="triangle" w="sm" len="sm"/>
              </a:ln>
            </p:spPr>
            <p:style>
              <a:lnRef idx="1">
                <a:schemeClr val="dk1"/>
              </a:lnRef>
              <a:fillRef idx="0">
                <a:schemeClr val="dk1"/>
              </a:fillRef>
              <a:effectRef idx="0">
                <a:schemeClr val="dk1"/>
              </a:effectRef>
              <a:fontRef idx="minor">
                <a:schemeClr val="tx1"/>
              </a:fontRef>
            </p:style>
            <p:txBody>
              <a:bodyPr anchor="ctr"/>
              <a:lstStyle/>
              <a:p>
                <a:pPr algn="ctr">
                  <a:defRPr/>
                </a:pPr>
                <a:endParaRPr lang="en-US" sz="1350" dirty="0">
                  <a:solidFill>
                    <a:prstClr val="black"/>
                  </a:solidFill>
                </a:endParaRPr>
              </a:p>
            </p:txBody>
          </p:sp>
          <p:sp>
            <p:nvSpPr>
              <p:cNvPr id="64" name="Arc 63"/>
              <p:cNvSpPr/>
              <p:nvPr/>
            </p:nvSpPr>
            <p:spPr>
              <a:xfrm>
                <a:off x="2211549" y="2809200"/>
                <a:ext cx="170675" cy="151916"/>
              </a:xfrm>
              <a:prstGeom prst="arc">
                <a:avLst>
                  <a:gd name="adj1" fmla="val 20270323"/>
                  <a:gd name="adj2" fmla="val 6141172"/>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lang="en-US" sz="1350">
                  <a:solidFill>
                    <a:prstClr val="black"/>
                  </a:solidFill>
                </a:endParaRPr>
              </a:p>
            </p:txBody>
          </p:sp>
          <p:sp>
            <p:nvSpPr>
              <p:cNvPr id="13357" name="TextBox 64"/>
              <p:cNvSpPr txBox="1">
                <a:spLocks noChangeArrowheads="1"/>
              </p:cNvSpPr>
              <p:nvPr/>
            </p:nvSpPr>
            <p:spPr bwMode="auto">
              <a:xfrm>
                <a:off x="2188155" y="2640964"/>
                <a:ext cx="795337" cy="40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750">
                    <a:solidFill>
                      <a:srgbClr val="558ED5"/>
                    </a:solidFill>
                  </a:rPr>
                  <a:t>NADPH</a:t>
                </a:r>
                <a:endParaRPr lang="en-US" altLang="en-US" sz="750" baseline="-25000">
                  <a:solidFill>
                    <a:srgbClr val="558ED5"/>
                  </a:solidFill>
                </a:endParaRPr>
              </a:p>
            </p:txBody>
          </p:sp>
          <p:sp>
            <p:nvSpPr>
              <p:cNvPr id="66" name="Oval 65"/>
              <p:cNvSpPr/>
              <p:nvPr/>
            </p:nvSpPr>
            <p:spPr>
              <a:xfrm>
                <a:off x="1444520" y="3309352"/>
                <a:ext cx="457808" cy="58429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350">
                  <a:solidFill>
                    <a:prstClr val="white"/>
                  </a:solidFill>
                </a:endParaRPr>
              </a:p>
            </p:txBody>
          </p:sp>
          <p:sp>
            <p:nvSpPr>
              <p:cNvPr id="67" name="Sun 66"/>
              <p:cNvSpPr/>
              <p:nvPr/>
            </p:nvSpPr>
            <p:spPr>
              <a:xfrm>
                <a:off x="348190" y="2629239"/>
                <a:ext cx="311230" cy="303831"/>
              </a:xfrm>
              <a:prstGeom prst="sun">
                <a:avLst/>
              </a:prstGeom>
              <a:solidFill>
                <a:srgbClr val="FFFF66"/>
              </a:solidFill>
              <a:ln>
                <a:solidFill>
                  <a:srgbClr val="FFFF00"/>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sz="1350">
                  <a:solidFill>
                    <a:prstClr val="white"/>
                  </a:solidFill>
                </a:endParaRPr>
              </a:p>
            </p:txBody>
          </p:sp>
          <p:sp>
            <p:nvSpPr>
              <p:cNvPr id="13360" name="TextBox 67"/>
              <p:cNvSpPr txBox="1">
                <a:spLocks noChangeArrowheads="1"/>
              </p:cNvSpPr>
              <p:nvPr/>
            </p:nvSpPr>
            <p:spPr bwMode="auto">
              <a:xfrm>
                <a:off x="1749379" y="3952876"/>
                <a:ext cx="600694"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Pc-Cu</a:t>
                </a:r>
                <a:r>
                  <a:rPr lang="en-US" altLang="en-US" sz="450" baseline="30000">
                    <a:solidFill>
                      <a:srgbClr val="000000"/>
                    </a:solidFill>
                  </a:rPr>
                  <a:t>2+</a:t>
                </a:r>
                <a:endParaRPr lang="en-US" altLang="en-US" sz="450">
                  <a:solidFill>
                    <a:srgbClr val="000000"/>
                  </a:solidFill>
                </a:endParaRPr>
              </a:p>
            </p:txBody>
          </p:sp>
          <p:sp>
            <p:nvSpPr>
              <p:cNvPr id="13361" name="TextBox 68"/>
              <p:cNvSpPr txBox="1">
                <a:spLocks noChangeArrowheads="1"/>
              </p:cNvSpPr>
              <p:nvPr/>
            </p:nvSpPr>
            <p:spPr bwMode="auto">
              <a:xfrm>
                <a:off x="1763669" y="3771900"/>
                <a:ext cx="568253"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Pc-Cu</a:t>
                </a:r>
                <a:r>
                  <a:rPr lang="en-US" altLang="en-US" sz="450" baseline="30000">
                    <a:solidFill>
                      <a:srgbClr val="000000"/>
                    </a:solidFill>
                  </a:rPr>
                  <a:t>+</a:t>
                </a:r>
                <a:endParaRPr lang="en-US" altLang="en-US" sz="450">
                  <a:solidFill>
                    <a:srgbClr val="000000"/>
                  </a:solidFill>
                </a:endParaRPr>
              </a:p>
            </p:txBody>
          </p:sp>
          <p:sp>
            <p:nvSpPr>
              <p:cNvPr id="70" name="Arc 69"/>
              <p:cNvSpPr/>
              <p:nvPr/>
            </p:nvSpPr>
            <p:spPr>
              <a:xfrm rot="16200000" flipV="1">
                <a:off x="1727685" y="3860218"/>
                <a:ext cx="184636" cy="176698"/>
              </a:xfrm>
              <a:prstGeom prst="arc">
                <a:avLst>
                  <a:gd name="adj1" fmla="val 2041009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lang="en-US" sz="1350">
                  <a:solidFill>
                    <a:prstClr val="black"/>
                  </a:solidFill>
                </a:endParaRPr>
              </a:p>
            </p:txBody>
          </p:sp>
          <p:sp>
            <p:nvSpPr>
              <p:cNvPr id="71" name="Arc 70"/>
              <p:cNvSpPr/>
              <p:nvPr/>
            </p:nvSpPr>
            <p:spPr>
              <a:xfrm rot="5400000" flipV="1">
                <a:off x="2005620" y="3873762"/>
                <a:ext cx="186973" cy="156619"/>
              </a:xfrm>
              <a:prstGeom prst="arc">
                <a:avLst>
                  <a:gd name="adj1" fmla="val 20771561"/>
                  <a:gd name="adj2" fmla="val 11141340"/>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lang="en-US" sz="1350">
                  <a:solidFill>
                    <a:prstClr val="black"/>
                  </a:solidFill>
                </a:endParaRPr>
              </a:p>
            </p:txBody>
          </p:sp>
          <p:grpSp>
            <p:nvGrpSpPr>
              <p:cNvPr id="13364" name="Group 443"/>
              <p:cNvGrpSpPr>
                <a:grpSpLocks/>
              </p:cNvGrpSpPr>
              <p:nvPr/>
            </p:nvGrpSpPr>
            <p:grpSpPr bwMode="auto">
              <a:xfrm>
                <a:off x="1115968" y="3375026"/>
                <a:ext cx="427677" cy="317183"/>
                <a:chOff x="1229633" y="4483101"/>
                <a:chExt cx="427677" cy="317183"/>
              </a:xfrm>
            </p:grpSpPr>
            <p:sp>
              <p:nvSpPr>
                <p:cNvPr id="87" name="Oval 86"/>
                <p:cNvSpPr/>
                <p:nvPr/>
              </p:nvSpPr>
              <p:spPr>
                <a:xfrm>
                  <a:off x="1301170" y="4510914"/>
                  <a:ext cx="134532" cy="1308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3380" name="TextBox 87"/>
                <p:cNvSpPr txBox="1">
                  <a:spLocks noChangeArrowheads="1"/>
                </p:cNvSpPr>
                <p:nvPr/>
              </p:nvSpPr>
              <p:spPr bwMode="auto">
                <a:xfrm>
                  <a:off x="1229633" y="4483101"/>
                  <a:ext cx="427677"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PQ</a:t>
                  </a:r>
                </a:p>
              </p:txBody>
            </p:sp>
          </p:grpSp>
          <p:grpSp>
            <p:nvGrpSpPr>
              <p:cNvPr id="13365" name="Group 444"/>
              <p:cNvGrpSpPr>
                <a:grpSpLocks/>
              </p:cNvGrpSpPr>
              <p:nvPr/>
            </p:nvGrpSpPr>
            <p:grpSpPr bwMode="auto">
              <a:xfrm>
                <a:off x="1093743" y="3578226"/>
                <a:ext cx="519593" cy="317183"/>
                <a:chOff x="1207408" y="4670426"/>
                <a:chExt cx="519593" cy="317183"/>
              </a:xfrm>
            </p:grpSpPr>
            <p:sp>
              <p:nvSpPr>
                <p:cNvPr id="85" name="Oval 84"/>
                <p:cNvSpPr/>
                <p:nvPr/>
              </p:nvSpPr>
              <p:spPr>
                <a:xfrm>
                  <a:off x="1299163" y="4703048"/>
                  <a:ext cx="160634" cy="1285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3378" name="TextBox 85"/>
                <p:cNvSpPr txBox="1">
                  <a:spLocks noChangeArrowheads="1"/>
                </p:cNvSpPr>
                <p:nvPr/>
              </p:nvSpPr>
              <p:spPr bwMode="auto">
                <a:xfrm>
                  <a:off x="1207408" y="4670426"/>
                  <a:ext cx="519593"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PQH</a:t>
                  </a:r>
                  <a:r>
                    <a:rPr lang="en-US" altLang="en-US" sz="450" baseline="-25000">
                      <a:solidFill>
                        <a:srgbClr val="000000"/>
                      </a:solidFill>
                    </a:rPr>
                    <a:t>2</a:t>
                  </a:r>
                </a:p>
              </p:txBody>
            </p:sp>
          </p:grpSp>
          <p:sp>
            <p:nvSpPr>
              <p:cNvPr id="74" name="Arc 73"/>
              <p:cNvSpPr/>
              <p:nvPr/>
            </p:nvSpPr>
            <p:spPr>
              <a:xfrm rot="5400000" flipV="1">
                <a:off x="1244021" y="3499817"/>
                <a:ext cx="252413" cy="156619"/>
              </a:xfrm>
              <a:prstGeom prst="arc">
                <a:avLst>
                  <a:gd name="adj1" fmla="val 21258958"/>
                  <a:gd name="adj2" fmla="val 11958454"/>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lang="en-US" sz="1350">
                  <a:solidFill>
                    <a:prstClr val="black"/>
                  </a:solidFill>
                </a:endParaRPr>
              </a:p>
            </p:txBody>
          </p:sp>
          <p:sp>
            <p:nvSpPr>
              <p:cNvPr id="75" name="Arc 74"/>
              <p:cNvSpPr/>
              <p:nvPr/>
            </p:nvSpPr>
            <p:spPr>
              <a:xfrm rot="16200000" flipV="1">
                <a:off x="1028169" y="3500821"/>
                <a:ext cx="252413" cy="154610"/>
              </a:xfrm>
              <a:prstGeom prst="arc">
                <a:avLst>
                  <a:gd name="adj1" fmla="val 21258958"/>
                  <a:gd name="adj2" fmla="val 11958454"/>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lang="en-US" sz="1350">
                  <a:solidFill>
                    <a:prstClr val="black"/>
                  </a:solidFill>
                </a:endParaRPr>
              </a:p>
            </p:txBody>
          </p:sp>
          <p:sp>
            <p:nvSpPr>
              <p:cNvPr id="13368" name="TextBox 75"/>
              <p:cNvSpPr txBox="1">
                <a:spLocks noChangeArrowheads="1"/>
              </p:cNvSpPr>
              <p:nvPr/>
            </p:nvSpPr>
            <p:spPr bwMode="auto">
              <a:xfrm>
                <a:off x="2422794" y="3964304"/>
                <a:ext cx="714236" cy="38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675">
                    <a:solidFill>
                      <a:srgbClr val="000000"/>
                    </a:solidFill>
                  </a:rPr>
                  <a:t>Lumen</a:t>
                </a:r>
              </a:p>
            </p:txBody>
          </p:sp>
          <p:sp>
            <p:nvSpPr>
              <p:cNvPr id="13369" name="TextBox 76"/>
              <p:cNvSpPr txBox="1">
                <a:spLocks noChangeArrowheads="1"/>
              </p:cNvSpPr>
              <p:nvPr/>
            </p:nvSpPr>
            <p:spPr bwMode="auto">
              <a:xfrm>
                <a:off x="2264045" y="2498725"/>
                <a:ext cx="930506" cy="38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675">
                    <a:solidFill>
                      <a:srgbClr val="000000"/>
                    </a:solidFill>
                  </a:rPr>
                  <a:t>Cytoplasm</a:t>
                </a:r>
              </a:p>
            </p:txBody>
          </p:sp>
          <p:sp>
            <p:nvSpPr>
              <p:cNvPr id="13370" name="TextBox 77"/>
              <p:cNvSpPr txBox="1">
                <a:spLocks noChangeArrowheads="1"/>
              </p:cNvSpPr>
              <p:nvPr/>
            </p:nvSpPr>
            <p:spPr bwMode="auto">
              <a:xfrm>
                <a:off x="741641" y="3886511"/>
                <a:ext cx="898065"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Photosystem II</a:t>
                </a:r>
              </a:p>
            </p:txBody>
          </p:sp>
          <p:sp>
            <p:nvSpPr>
              <p:cNvPr id="13371" name="TextBox 78"/>
              <p:cNvSpPr txBox="1">
                <a:spLocks noChangeArrowheads="1"/>
              </p:cNvSpPr>
              <p:nvPr/>
            </p:nvSpPr>
            <p:spPr bwMode="auto">
              <a:xfrm>
                <a:off x="2111646" y="3875405"/>
                <a:ext cx="873735"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Photosystem I</a:t>
                </a:r>
              </a:p>
            </p:txBody>
          </p:sp>
          <p:sp>
            <p:nvSpPr>
              <p:cNvPr id="13372" name="TextBox 79"/>
              <p:cNvSpPr txBox="1">
                <a:spLocks noChangeArrowheads="1"/>
              </p:cNvSpPr>
              <p:nvPr/>
            </p:nvSpPr>
            <p:spPr bwMode="auto">
              <a:xfrm>
                <a:off x="1275342" y="3460115"/>
                <a:ext cx="816964" cy="453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Tx/>
                  <a:buNone/>
                </a:pPr>
                <a:r>
                  <a:rPr lang="en-US" altLang="en-US" sz="450" dirty="0">
                    <a:solidFill>
                      <a:srgbClr val="000000"/>
                    </a:solidFill>
                  </a:rPr>
                  <a:t>Cytochrome </a:t>
                </a:r>
              </a:p>
              <a:p>
                <a:pPr algn="ctr">
                  <a:lnSpc>
                    <a:spcPct val="100000"/>
                  </a:lnSpc>
                  <a:spcBef>
                    <a:spcPct val="0"/>
                  </a:spcBef>
                  <a:buFontTx/>
                  <a:buNone/>
                </a:pPr>
                <a:r>
                  <a:rPr lang="en-US" altLang="en-US" sz="450" dirty="0">
                    <a:solidFill>
                      <a:srgbClr val="000000"/>
                    </a:solidFill>
                  </a:rPr>
                  <a:t>b</a:t>
                </a:r>
                <a:r>
                  <a:rPr lang="en-US" altLang="en-US" sz="450" baseline="-25000" dirty="0">
                    <a:solidFill>
                      <a:srgbClr val="000000"/>
                    </a:solidFill>
                  </a:rPr>
                  <a:t>6</a:t>
                </a:r>
                <a:r>
                  <a:rPr lang="en-US" altLang="en-US" sz="450" dirty="0">
                    <a:solidFill>
                      <a:srgbClr val="000000"/>
                    </a:solidFill>
                  </a:rPr>
                  <a:t>f complex</a:t>
                </a:r>
              </a:p>
            </p:txBody>
          </p:sp>
          <p:sp>
            <p:nvSpPr>
              <p:cNvPr id="81" name="Freeform 80"/>
              <p:cNvSpPr/>
              <p:nvPr/>
            </p:nvSpPr>
            <p:spPr>
              <a:xfrm rot="1883497">
                <a:off x="494770" y="3017208"/>
                <a:ext cx="413634" cy="224367"/>
              </a:xfrm>
              <a:custGeom>
                <a:avLst/>
                <a:gdLst>
                  <a:gd name="connsiteX0" fmla="*/ 12700 w 403225"/>
                  <a:gd name="connsiteY0" fmla="*/ 0 h 323850"/>
                  <a:gd name="connsiteX1" fmla="*/ 17462 w 403225"/>
                  <a:gd name="connsiteY1" fmla="*/ 147638 h 323850"/>
                  <a:gd name="connsiteX2" fmla="*/ 117475 w 403225"/>
                  <a:gd name="connsiteY2" fmla="*/ 85725 h 323850"/>
                  <a:gd name="connsiteX3" fmla="*/ 122237 w 403225"/>
                  <a:gd name="connsiteY3" fmla="*/ 200025 h 323850"/>
                  <a:gd name="connsiteX4" fmla="*/ 217487 w 403225"/>
                  <a:gd name="connsiteY4" fmla="*/ 161925 h 323850"/>
                  <a:gd name="connsiteX5" fmla="*/ 227012 w 403225"/>
                  <a:gd name="connsiteY5" fmla="*/ 242888 h 323850"/>
                  <a:gd name="connsiteX6" fmla="*/ 284162 w 403225"/>
                  <a:gd name="connsiteY6" fmla="*/ 228600 h 323850"/>
                  <a:gd name="connsiteX7" fmla="*/ 293687 w 403225"/>
                  <a:gd name="connsiteY7" fmla="*/ 271463 h 323850"/>
                  <a:gd name="connsiteX8" fmla="*/ 350837 w 403225"/>
                  <a:gd name="connsiteY8" fmla="*/ 276225 h 323850"/>
                  <a:gd name="connsiteX9" fmla="*/ 374650 w 403225"/>
                  <a:gd name="connsiteY9" fmla="*/ 304800 h 323850"/>
                  <a:gd name="connsiteX10" fmla="*/ 403225 w 403225"/>
                  <a:gd name="connsiteY10" fmla="*/ 3238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225" h="323850">
                    <a:moveTo>
                      <a:pt x="12700" y="0"/>
                    </a:moveTo>
                    <a:cubicBezTo>
                      <a:pt x="6350" y="66675"/>
                      <a:pt x="0" y="133351"/>
                      <a:pt x="17462" y="147638"/>
                    </a:cubicBezTo>
                    <a:cubicBezTo>
                      <a:pt x="34924" y="161925"/>
                      <a:pt x="100013" y="76994"/>
                      <a:pt x="117475" y="85725"/>
                    </a:cubicBezTo>
                    <a:cubicBezTo>
                      <a:pt x="134937" y="94456"/>
                      <a:pt x="105568" y="187325"/>
                      <a:pt x="122237" y="200025"/>
                    </a:cubicBezTo>
                    <a:cubicBezTo>
                      <a:pt x="138906" y="212725"/>
                      <a:pt x="200025" y="154781"/>
                      <a:pt x="217487" y="161925"/>
                    </a:cubicBezTo>
                    <a:cubicBezTo>
                      <a:pt x="234949" y="169069"/>
                      <a:pt x="215900" y="231776"/>
                      <a:pt x="227012" y="242888"/>
                    </a:cubicBezTo>
                    <a:cubicBezTo>
                      <a:pt x="238124" y="254000"/>
                      <a:pt x="273050" y="223838"/>
                      <a:pt x="284162" y="228600"/>
                    </a:cubicBezTo>
                    <a:cubicBezTo>
                      <a:pt x="295274" y="233362"/>
                      <a:pt x="282575" y="263526"/>
                      <a:pt x="293687" y="271463"/>
                    </a:cubicBezTo>
                    <a:cubicBezTo>
                      <a:pt x="304800" y="279401"/>
                      <a:pt x="337343" y="270669"/>
                      <a:pt x="350837" y="276225"/>
                    </a:cubicBezTo>
                    <a:cubicBezTo>
                      <a:pt x="364331" y="281781"/>
                      <a:pt x="365919" y="296863"/>
                      <a:pt x="374650" y="304800"/>
                    </a:cubicBezTo>
                    <a:cubicBezTo>
                      <a:pt x="383381" y="312737"/>
                      <a:pt x="393303" y="318293"/>
                      <a:pt x="403225" y="323850"/>
                    </a:cubicBezTo>
                  </a:path>
                </a:pathLst>
              </a:cu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solidFill>
                    <a:prstClr val="black"/>
                  </a:solidFill>
                </a:endParaRPr>
              </a:p>
            </p:txBody>
          </p:sp>
          <p:sp>
            <p:nvSpPr>
              <p:cNvPr id="82" name="Freeform 81"/>
              <p:cNvSpPr/>
              <p:nvPr/>
            </p:nvSpPr>
            <p:spPr>
              <a:xfrm>
                <a:off x="663436" y="2790503"/>
                <a:ext cx="1447717" cy="439386"/>
              </a:xfrm>
              <a:custGeom>
                <a:avLst/>
                <a:gdLst>
                  <a:gd name="connsiteX0" fmla="*/ 0 w 1404938"/>
                  <a:gd name="connsiteY0" fmla="*/ 42862 h 500062"/>
                  <a:gd name="connsiteX1" fmla="*/ 142875 w 1404938"/>
                  <a:gd name="connsiteY1" fmla="*/ 14287 h 500062"/>
                  <a:gd name="connsiteX2" fmla="*/ 185738 w 1404938"/>
                  <a:gd name="connsiteY2" fmla="*/ 128587 h 500062"/>
                  <a:gd name="connsiteX3" fmla="*/ 304800 w 1404938"/>
                  <a:gd name="connsiteY3" fmla="*/ 109537 h 500062"/>
                  <a:gd name="connsiteX4" fmla="*/ 361950 w 1404938"/>
                  <a:gd name="connsiteY4" fmla="*/ 195262 h 500062"/>
                  <a:gd name="connsiteX5" fmla="*/ 481013 w 1404938"/>
                  <a:gd name="connsiteY5" fmla="*/ 176212 h 500062"/>
                  <a:gd name="connsiteX6" fmla="*/ 538163 w 1404938"/>
                  <a:gd name="connsiteY6" fmla="*/ 271462 h 500062"/>
                  <a:gd name="connsiteX7" fmla="*/ 681038 w 1404938"/>
                  <a:gd name="connsiteY7" fmla="*/ 252412 h 500062"/>
                  <a:gd name="connsiteX8" fmla="*/ 752475 w 1404938"/>
                  <a:gd name="connsiteY8" fmla="*/ 342900 h 500062"/>
                  <a:gd name="connsiteX9" fmla="*/ 885825 w 1404938"/>
                  <a:gd name="connsiteY9" fmla="*/ 304800 h 500062"/>
                  <a:gd name="connsiteX10" fmla="*/ 962025 w 1404938"/>
                  <a:gd name="connsiteY10" fmla="*/ 409575 h 500062"/>
                  <a:gd name="connsiteX11" fmla="*/ 1100138 w 1404938"/>
                  <a:gd name="connsiteY11" fmla="*/ 395287 h 500062"/>
                  <a:gd name="connsiteX12" fmla="*/ 1185863 w 1404938"/>
                  <a:gd name="connsiteY12" fmla="*/ 466725 h 500062"/>
                  <a:gd name="connsiteX13" fmla="*/ 1319213 w 1404938"/>
                  <a:gd name="connsiteY13" fmla="*/ 457200 h 500062"/>
                  <a:gd name="connsiteX14" fmla="*/ 1390650 w 1404938"/>
                  <a:gd name="connsiteY14" fmla="*/ 490537 h 500062"/>
                  <a:gd name="connsiteX15" fmla="*/ 1404938 w 1404938"/>
                  <a:gd name="connsiteY15" fmla="*/ 500062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04938" h="500062">
                    <a:moveTo>
                      <a:pt x="0" y="42862"/>
                    </a:moveTo>
                    <a:cubicBezTo>
                      <a:pt x="55959" y="21431"/>
                      <a:pt x="111919" y="0"/>
                      <a:pt x="142875" y="14287"/>
                    </a:cubicBezTo>
                    <a:cubicBezTo>
                      <a:pt x="173831" y="28575"/>
                      <a:pt x="158751" y="112712"/>
                      <a:pt x="185738" y="128587"/>
                    </a:cubicBezTo>
                    <a:cubicBezTo>
                      <a:pt x="212726" y="144462"/>
                      <a:pt x="275431" y="98425"/>
                      <a:pt x="304800" y="109537"/>
                    </a:cubicBezTo>
                    <a:cubicBezTo>
                      <a:pt x="334169" y="120649"/>
                      <a:pt x="332581" y="184150"/>
                      <a:pt x="361950" y="195262"/>
                    </a:cubicBezTo>
                    <a:cubicBezTo>
                      <a:pt x="391319" y="206374"/>
                      <a:pt x="451644" y="163512"/>
                      <a:pt x="481013" y="176212"/>
                    </a:cubicBezTo>
                    <a:cubicBezTo>
                      <a:pt x="510382" y="188912"/>
                      <a:pt x="504826" y="258762"/>
                      <a:pt x="538163" y="271462"/>
                    </a:cubicBezTo>
                    <a:cubicBezTo>
                      <a:pt x="571501" y="284162"/>
                      <a:pt x="645319" y="240506"/>
                      <a:pt x="681038" y="252412"/>
                    </a:cubicBezTo>
                    <a:cubicBezTo>
                      <a:pt x="716757" y="264318"/>
                      <a:pt x="718344" y="334169"/>
                      <a:pt x="752475" y="342900"/>
                    </a:cubicBezTo>
                    <a:cubicBezTo>
                      <a:pt x="786606" y="351631"/>
                      <a:pt x="850900" y="293688"/>
                      <a:pt x="885825" y="304800"/>
                    </a:cubicBezTo>
                    <a:cubicBezTo>
                      <a:pt x="920750" y="315913"/>
                      <a:pt x="926306" y="394494"/>
                      <a:pt x="962025" y="409575"/>
                    </a:cubicBezTo>
                    <a:cubicBezTo>
                      <a:pt x="997744" y="424656"/>
                      <a:pt x="1062832" y="385762"/>
                      <a:pt x="1100138" y="395287"/>
                    </a:cubicBezTo>
                    <a:cubicBezTo>
                      <a:pt x="1137444" y="404812"/>
                      <a:pt x="1149350" y="456406"/>
                      <a:pt x="1185863" y="466725"/>
                    </a:cubicBezTo>
                    <a:cubicBezTo>
                      <a:pt x="1222376" y="477044"/>
                      <a:pt x="1285082" y="453231"/>
                      <a:pt x="1319213" y="457200"/>
                    </a:cubicBezTo>
                    <a:cubicBezTo>
                      <a:pt x="1353344" y="461169"/>
                      <a:pt x="1376363" y="483393"/>
                      <a:pt x="1390650" y="490537"/>
                    </a:cubicBezTo>
                    <a:cubicBezTo>
                      <a:pt x="1404937" y="497681"/>
                      <a:pt x="1404937" y="498871"/>
                      <a:pt x="1404938" y="500062"/>
                    </a:cubicBezTo>
                  </a:path>
                </a:pathLst>
              </a:cu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solidFill>
                    <a:prstClr val="black"/>
                  </a:solidFill>
                </a:endParaRPr>
              </a:p>
            </p:txBody>
          </p:sp>
          <p:sp>
            <p:nvSpPr>
              <p:cNvPr id="13375" name="TextBox 82"/>
              <p:cNvSpPr txBox="1">
                <a:spLocks noChangeArrowheads="1"/>
              </p:cNvSpPr>
              <p:nvPr/>
            </p:nvSpPr>
            <p:spPr bwMode="auto">
              <a:xfrm>
                <a:off x="1358263" y="2905128"/>
                <a:ext cx="406050"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h</a:t>
                </a:r>
                <a:r>
                  <a:rPr lang="el-GR" altLang="en-US" sz="450">
                    <a:solidFill>
                      <a:srgbClr val="000000"/>
                    </a:solidFill>
                  </a:rPr>
                  <a:t>ν</a:t>
                </a:r>
                <a:endParaRPr lang="en-US" altLang="en-US" sz="450">
                  <a:solidFill>
                    <a:srgbClr val="000000"/>
                  </a:solidFill>
                </a:endParaRPr>
              </a:p>
            </p:txBody>
          </p:sp>
          <p:sp>
            <p:nvSpPr>
              <p:cNvPr id="13376" name="TextBox 83"/>
              <p:cNvSpPr txBox="1">
                <a:spLocks noChangeArrowheads="1"/>
              </p:cNvSpPr>
              <p:nvPr/>
            </p:nvSpPr>
            <p:spPr bwMode="auto">
              <a:xfrm>
                <a:off x="596262" y="2976567"/>
                <a:ext cx="406050" cy="31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450">
                    <a:solidFill>
                      <a:srgbClr val="000000"/>
                    </a:solidFill>
                  </a:rPr>
                  <a:t>h</a:t>
                </a:r>
                <a:r>
                  <a:rPr lang="el-GR" altLang="en-US" sz="450">
                    <a:solidFill>
                      <a:srgbClr val="000000"/>
                    </a:solidFill>
                  </a:rPr>
                  <a:t>ν</a:t>
                </a:r>
                <a:endParaRPr lang="en-US" altLang="en-US" sz="450">
                  <a:solidFill>
                    <a:srgbClr val="000000"/>
                  </a:solidFill>
                </a:endParaRPr>
              </a:p>
            </p:txBody>
          </p:sp>
        </p:grpSp>
      </p:grpSp>
      <p:sp>
        <p:nvSpPr>
          <p:cNvPr id="93" name="Bent Arrow 92"/>
          <p:cNvSpPr/>
          <p:nvPr/>
        </p:nvSpPr>
        <p:spPr>
          <a:xfrm rot="16200000" flipV="1">
            <a:off x="6098403" y="3009923"/>
            <a:ext cx="2458597" cy="1813322"/>
          </a:xfrm>
          <a:prstGeom prst="bentArrow">
            <a:avLst>
              <a:gd name="adj1" fmla="val 9417"/>
              <a:gd name="adj2" fmla="val 10623"/>
              <a:gd name="adj3" fmla="val 16704"/>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13337" name="TextBox 47"/>
          <p:cNvSpPr txBox="1">
            <a:spLocks noChangeArrowheads="1"/>
          </p:cNvSpPr>
          <p:nvPr/>
        </p:nvSpPr>
        <p:spPr bwMode="auto">
          <a:xfrm>
            <a:off x="4998244" y="4564856"/>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endParaRPr lang="en-US" altLang="en-US" sz="1350"/>
          </a:p>
        </p:txBody>
      </p:sp>
      <p:pic>
        <p:nvPicPr>
          <p:cNvPr id="13338" name="Picture 7884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548908" y="4572596"/>
            <a:ext cx="787003" cy="115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ight Arrow 96"/>
          <p:cNvSpPr/>
          <p:nvPr/>
        </p:nvSpPr>
        <p:spPr>
          <a:xfrm>
            <a:off x="3971280" y="4879182"/>
            <a:ext cx="1446610" cy="3464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3340" name="TextBox 88"/>
          <p:cNvSpPr txBox="1">
            <a:spLocks noChangeArrowheads="1"/>
          </p:cNvSpPr>
          <p:nvPr/>
        </p:nvSpPr>
        <p:spPr bwMode="auto">
          <a:xfrm>
            <a:off x="4422442" y="4418597"/>
            <a:ext cx="77117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000" dirty="0">
                <a:solidFill>
                  <a:srgbClr val="FF0000"/>
                </a:solidFill>
              </a:rPr>
              <a:t>CO</a:t>
            </a:r>
            <a:r>
              <a:rPr lang="en-US" altLang="en-US" sz="3000" baseline="-25000" dirty="0">
                <a:solidFill>
                  <a:srgbClr val="FF0000"/>
                </a:solidFill>
              </a:rPr>
              <a:t>2</a:t>
            </a:r>
          </a:p>
        </p:txBody>
      </p:sp>
      <p:pic>
        <p:nvPicPr>
          <p:cNvPr id="73" name="Picture 5"/>
          <p:cNvPicPr>
            <a:picLocks noChangeAspect="1" noChangeArrowheads="1"/>
          </p:cNvPicPr>
          <p:nvPr/>
        </p:nvPicPr>
        <p:blipFill>
          <a:blip r:embed="rId9">
            <a:extLst>
              <a:ext uri="{28A0092B-C50C-407E-A947-70E740481C1C}">
                <a14:useLocalDpi xmlns:a14="http://schemas.microsoft.com/office/drawing/2010/main" val="0"/>
              </a:ext>
            </a:extLst>
          </a:blip>
          <a:srcRect l="-301" t="-2" r="37608" b="35522"/>
          <a:stretch>
            <a:fillRect/>
          </a:stretch>
        </p:blipFill>
        <p:spPr bwMode="auto">
          <a:xfrm>
            <a:off x="3825479" y="5229225"/>
            <a:ext cx="1659344" cy="127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own Arrow 4"/>
          <p:cNvSpPr/>
          <p:nvPr/>
        </p:nvSpPr>
        <p:spPr>
          <a:xfrm>
            <a:off x="3825479" y="2577748"/>
            <a:ext cx="359229" cy="207640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298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232C12"/>
          </a:solidFill>
        </p:spPr>
        <p:txBody>
          <a:bodyPr/>
          <a:lstStyle/>
          <a:p>
            <a:r>
              <a:rPr lang="en-US" dirty="0" smtClean="0">
                <a:solidFill>
                  <a:srgbClr val="FFFF00"/>
                </a:solidFill>
              </a:rPr>
              <a:t>Methane as a Greenhouse Gas</a:t>
            </a:r>
            <a:endParaRPr lang="en-US" dirty="0">
              <a:solidFill>
                <a:srgbClr val="FFFF00"/>
              </a:solidFill>
            </a:endParaRPr>
          </a:p>
        </p:txBody>
      </p:sp>
      <p:sp>
        <p:nvSpPr>
          <p:cNvPr id="4" name="Slide Number Placeholder 3"/>
          <p:cNvSpPr>
            <a:spLocks noGrp="1"/>
          </p:cNvSpPr>
          <p:nvPr>
            <p:ph type="sldNum" sz="quarter" idx="12"/>
          </p:nvPr>
        </p:nvSpPr>
        <p:spPr/>
        <p:txBody>
          <a:bodyPr/>
          <a:lstStyle/>
          <a:p>
            <a:fld id="{16A8AC2D-69A8-344A-B720-964A903A27B4}" type="slidenum">
              <a:rPr lang="en-US" smtClean="0"/>
              <a:t>59</a:t>
            </a:fld>
            <a:endParaRPr lang="en-US"/>
          </a:p>
        </p:txBody>
      </p:sp>
      <p:grpSp>
        <p:nvGrpSpPr>
          <p:cNvPr id="5" name="Group 4"/>
          <p:cNvGrpSpPr/>
          <p:nvPr/>
        </p:nvGrpSpPr>
        <p:grpSpPr>
          <a:xfrm>
            <a:off x="288601" y="1688331"/>
            <a:ext cx="3467516" cy="3258296"/>
            <a:chOff x="543783" y="1975372"/>
            <a:chExt cx="3346022" cy="2905938"/>
          </a:xfrm>
        </p:grpSpPr>
        <p:pic>
          <p:nvPicPr>
            <p:cNvPr id="6" name="Picture 4"/>
            <p:cNvPicPr>
              <a:picLocks noChangeAspect="1"/>
            </p:cNvPicPr>
            <p:nvPr/>
          </p:nvPicPr>
          <p:blipFill rotWithShape="1">
            <a:blip r:embed="rId2">
              <a:extLst>
                <a:ext uri="{28A0092B-C50C-407E-A947-70E740481C1C}">
                  <a14:useLocalDpi xmlns:a14="http://schemas.microsoft.com/office/drawing/2010/main" val="0"/>
                </a:ext>
              </a:extLst>
            </a:blip>
            <a:srcRect l="13284" r="28352" b="4010"/>
            <a:stretch/>
          </p:blipFill>
          <p:spPr bwMode="auto">
            <a:xfrm>
              <a:off x="543783" y="2253965"/>
              <a:ext cx="2752366" cy="2627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205865" y="1975372"/>
              <a:ext cx="2683940" cy="369332"/>
            </a:xfrm>
            <a:prstGeom prst="rect">
              <a:avLst/>
            </a:prstGeom>
            <a:noFill/>
          </p:spPr>
          <p:txBody>
            <a:bodyPr wrap="none" rtlCol="0">
              <a:spAutoFit/>
            </a:bodyPr>
            <a:lstStyle/>
            <a:p>
              <a:r>
                <a:rPr lang="en-US" dirty="0" smtClean="0"/>
                <a:t>Various Greenhouse Gases</a:t>
              </a:r>
              <a:endParaRPr lang="en-US" dirty="0"/>
            </a:p>
          </p:txBody>
        </p:sp>
      </p:grpSp>
      <p:pic>
        <p:nvPicPr>
          <p:cNvPr id="8" name="Picture 24" descr="http://www.bbc.co.uk/jersey/content/images/2005/11/24/jersey_cow_350x350.jpg"/>
          <p:cNvPicPr>
            <a:picLocks noChangeAspect="1" noChangeArrowheads="1"/>
          </p:cNvPicPr>
          <p:nvPr/>
        </p:nvPicPr>
        <p:blipFill>
          <a:blip r:embed="rId3" cstate="print"/>
          <a:srcRect/>
          <a:stretch>
            <a:fillRect/>
          </a:stretch>
        </p:blipFill>
        <p:spPr bwMode="auto">
          <a:xfrm>
            <a:off x="4773716" y="2218402"/>
            <a:ext cx="1346200" cy="1346200"/>
          </a:xfrm>
          <a:prstGeom prst="rect">
            <a:avLst/>
          </a:prstGeom>
          <a:noFill/>
          <a:ln w="9525">
            <a:noFill/>
            <a:miter lim="800000"/>
            <a:headEnd/>
            <a:tailEnd/>
          </a:ln>
        </p:spPr>
      </p:pic>
      <p:pic>
        <p:nvPicPr>
          <p:cNvPr id="3074" name="Picture 2" descr="http://animal-dream.com/data_images/pig/pig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1925" y="2773681"/>
            <a:ext cx="1358124" cy="84735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media-cache-ak0.pinimg.com/736x/33/3f/a6/333fa65369cb1ead7545ba027a76447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3962" y="2476322"/>
            <a:ext cx="1088280" cy="108828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thepoultryguide.com/wp-content/uploads/2013/01/poultry-manure-and-its-components.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2141" y="4815256"/>
            <a:ext cx="5185740" cy="1712823"/>
          </a:xfrm>
          <a:prstGeom prst="rect">
            <a:avLst/>
          </a:prstGeom>
          <a:noFill/>
          <a:extLst>
            <a:ext uri="{909E8E84-426E-40DD-AFC4-6F175D3DCCD1}">
              <a14:hiddenFill xmlns:a14="http://schemas.microsoft.com/office/drawing/2010/main">
                <a:solidFill>
                  <a:srgbClr val="FFFFFF"/>
                </a:solidFill>
              </a14:hiddenFill>
            </a:ext>
          </a:extLst>
        </p:spPr>
      </p:pic>
      <p:sp>
        <p:nvSpPr>
          <p:cNvPr id="3" name="Down Arrow 2"/>
          <p:cNvSpPr/>
          <p:nvPr/>
        </p:nvSpPr>
        <p:spPr>
          <a:xfrm>
            <a:off x="6777548" y="4069976"/>
            <a:ext cx="308260" cy="5735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Down Arrow 11"/>
          <p:cNvSpPr/>
          <p:nvPr/>
        </p:nvSpPr>
        <p:spPr>
          <a:xfrm>
            <a:off x="5539716" y="4081416"/>
            <a:ext cx="308260" cy="5735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Down Arrow 12"/>
          <p:cNvSpPr/>
          <p:nvPr/>
        </p:nvSpPr>
        <p:spPr>
          <a:xfrm>
            <a:off x="7816752" y="4030030"/>
            <a:ext cx="308260" cy="5735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6088874" y="5641933"/>
            <a:ext cx="928652" cy="369332"/>
          </a:xfrm>
          <a:prstGeom prst="rect">
            <a:avLst/>
          </a:prstGeom>
          <a:solidFill>
            <a:schemeClr val="accent6">
              <a:lumMod val="40000"/>
              <a:lumOff val="60000"/>
            </a:schemeClr>
          </a:solidFill>
        </p:spPr>
        <p:txBody>
          <a:bodyPr wrap="none" rtlCol="0">
            <a:spAutoFit/>
          </a:bodyPr>
          <a:lstStyle/>
          <a:p>
            <a:r>
              <a:rPr lang="en-US" dirty="0" smtClean="0">
                <a:solidFill>
                  <a:schemeClr val="tx1">
                    <a:lumMod val="95000"/>
                    <a:lumOff val="5000"/>
                  </a:schemeClr>
                </a:solidFill>
              </a:rPr>
              <a:t>Manure</a:t>
            </a:r>
            <a:endParaRPr lang="en-US" dirty="0">
              <a:solidFill>
                <a:schemeClr val="tx1">
                  <a:lumMod val="95000"/>
                  <a:lumOff val="5000"/>
                </a:schemeClr>
              </a:solidFill>
            </a:endParaRPr>
          </a:p>
        </p:txBody>
      </p:sp>
      <p:sp>
        <p:nvSpPr>
          <p:cNvPr id="10" name="Down Arrow 9"/>
          <p:cNvSpPr/>
          <p:nvPr/>
        </p:nvSpPr>
        <p:spPr>
          <a:xfrm rot="10800000">
            <a:off x="3784551" y="3564602"/>
            <a:ext cx="805118" cy="24256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3879219" y="3020462"/>
            <a:ext cx="973615" cy="461665"/>
          </a:xfrm>
          <a:prstGeom prst="rect">
            <a:avLst/>
          </a:prstGeom>
          <a:noFill/>
        </p:spPr>
        <p:txBody>
          <a:bodyPr wrap="square" rtlCol="0">
            <a:spAutoFit/>
          </a:bodyPr>
          <a:lstStyle/>
          <a:p>
            <a:r>
              <a:rPr lang="en-US" sz="2400" dirty="0" smtClean="0"/>
              <a:t>CH</a:t>
            </a:r>
            <a:r>
              <a:rPr lang="en-US" sz="2400" baseline="-25000" dirty="0" smtClean="0"/>
              <a:t>4</a:t>
            </a:r>
            <a:endParaRPr lang="en-US" sz="2400" baseline="-25000" dirty="0"/>
          </a:p>
        </p:txBody>
      </p:sp>
    </p:spTree>
    <p:extLst>
      <p:ext uri="{BB962C8B-B14F-4D97-AF65-F5344CB8AC3E}">
        <p14:creationId xmlns:p14="http://schemas.microsoft.com/office/powerpoint/2010/main" val="38275592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232C12"/>
          </a:solidFill>
        </p:spPr>
        <p:txBody>
          <a:bodyPr/>
          <a:lstStyle/>
          <a:p>
            <a:r>
              <a:rPr lang="en-US" dirty="0" smtClean="0">
                <a:solidFill>
                  <a:srgbClr val="FFFF00"/>
                </a:solidFill>
              </a:rPr>
              <a:t>Converting methane to chemicals</a:t>
            </a:r>
            <a:endParaRPr lang="en-US" dirty="0">
              <a:solidFill>
                <a:srgbClr val="FFFF00"/>
              </a:solidFill>
            </a:endParaRPr>
          </a:p>
        </p:txBody>
      </p:sp>
      <p:sp>
        <p:nvSpPr>
          <p:cNvPr id="4" name="Slide Number Placeholder 3"/>
          <p:cNvSpPr>
            <a:spLocks noGrp="1"/>
          </p:cNvSpPr>
          <p:nvPr>
            <p:ph type="sldNum" sz="quarter" idx="12"/>
          </p:nvPr>
        </p:nvSpPr>
        <p:spPr/>
        <p:txBody>
          <a:bodyPr/>
          <a:lstStyle/>
          <a:p>
            <a:fld id="{16A8AC2D-69A8-344A-B720-964A903A27B4}" type="slidenum">
              <a:rPr lang="en-US" smtClean="0"/>
              <a:t>60</a:t>
            </a:fld>
            <a:endParaRPr lang="en-US"/>
          </a:p>
        </p:txBody>
      </p:sp>
      <p:pic>
        <p:nvPicPr>
          <p:cNvPr id="4098" name="Picture 2" descr="51-ch4.png (620×380)"/>
          <p:cNvPicPr>
            <a:picLocks noChangeAspect="1" noChangeArrowheads="1"/>
          </p:cNvPicPr>
          <p:nvPr/>
        </p:nvPicPr>
        <p:blipFill rotWithShape="1">
          <a:blip r:embed="rId2">
            <a:extLst>
              <a:ext uri="{28A0092B-C50C-407E-A947-70E740481C1C}">
                <a14:useLocalDpi xmlns:a14="http://schemas.microsoft.com/office/drawing/2010/main" val="0"/>
              </a:ext>
            </a:extLst>
          </a:blip>
          <a:srcRect l="24482" t="2506" r="4269" b="4743"/>
          <a:stretch/>
        </p:blipFill>
        <p:spPr bwMode="auto">
          <a:xfrm>
            <a:off x="1237129" y="2510118"/>
            <a:ext cx="2522071" cy="19901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Right Arrow 4"/>
          <p:cNvSpPr/>
          <p:nvPr/>
        </p:nvSpPr>
        <p:spPr>
          <a:xfrm>
            <a:off x="3711388" y="3209364"/>
            <a:ext cx="1105647" cy="3933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100" name="Picture 4" descr="Ball and stick model of methan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320" y="2801242"/>
            <a:ext cx="2179568" cy="14484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791200" y="1843912"/>
            <a:ext cx="1101968" cy="646331"/>
          </a:xfrm>
          <a:prstGeom prst="rect">
            <a:avLst/>
          </a:prstGeom>
          <a:noFill/>
        </p:spPr>
        <p:txBody>
          <a:bodyPr wrap="none" rtlCol="0">
            <a:spAutoFit/>
          </a:bodyPr>
          <a:lstStyle/>
          <a:p>
            <a:r>
              <a:rPr lang="en-US" dirty="0" smtClean="0"/>
              <a:t>Methanol</a:t>
            </a:r>
          </a:p>
          <a:p>
            <a:pPr algn="ctr"/>
            <a:r>
              <a:rPr lang="en-US" dirty="0" smtClean="0"/>
              <a:t>CH</a:t>
            </a:r>
            <a:r>
              <a:rPr lang="en-US" baseline="-25000" dirty="0" smtClean="0"/>
              <a:t>3</a:t>
            </a:r>
            <a:r>
              <a:rPr lang="en-US" dirty="0" smtClean="0"/>
              <a:t>OH</a:t>
            </a:r>
            <a:endParaRPr lang="en-US" dirty="0"/>
          </a:p>
        </p:txBody>
      </p:sp>
      <p:sp>
        <p:nvSpPr>
          <p:cNvPr id="9" name="TextBox 8"/>
          <p:cNvSpPr txBox="1"/>
          <p:nvPr/>
        </p:nvSpPr>
        <p:spPr>
          <a:xfrm>
            <a:off x="1976835" y="1727200"/>
            <a:ext cx="1042658" cy="646331"/>
          </a:xfrm>
          <a:prstGeom prst="rect">
            <a:avLst/>
          </a:prstGeom>
          <a:noFill/>
        </p:spPr>
        <p:txBody>
          <a:bodyPr wrap="none" rtlCol="0">
            <a:spAutoFit/>
          </a:bodyPr>
          <a:lstStyle/>
          <a:p>
            <a:pPr algn="ctr"/>
            <a:r>
              <a:rPr lang="en-US" dirty="0" smtClean="0"/>
              <a:t>Methane</a:t>
            </a:r>
          </a:p>
          <a:p>
            <a:pPr algn="ctr"/>
            <a:r>
              <a:rPr lang="en-US" dirty="0" smtClean="0"/>
              <a:t>CH</a:t>
            </a:r>
            <a:r>
              <a:rPr lang="en-US" baseline="-25000" dirty="0"/>
              <a:t>4</a:t>
            </a:r>
            <a:endParaRPr lang="en-US" dirty="0"/>
          </a:p>
        </p:txBody>
      </p:sp>
      <p:sp>
        <p:nvSpPr>
          <p:cNvPr id="7" name="Rectangle 6"/>
          <p:cNvSpPr/>
          <p:nvPr/>
        </p:nvSpPr>
        <p:spPr>
          <a:xfrm>
            <a:off x="2420470" y="6518492"/>
            <a:ext cx="5779248" cy="276999"/>
          </a:xfrm>
          <a:prstGeom prst="rect">
            <a:avLst/>
          </a:prstGeom>
        </p:spPr>
        <p:txBody>
          <a:bodyPr wrap="square">
            <a:spAutoFit/>
          </a:bodyPr>
          <a:lstStyle/>
          <a:p>
            <a:r>
              <a:rPr lang="en-US" sz="1200" dirty="0">
                <a:solidFill>
                  <a:srgbClr val="555555"/>
                </a:solidFill>
                <a:latin typeface="Arial" panose="020B0604020202020204" pitchFamily="34" charset="0"/>
              </a:rPr>
              <a:t>Image by J.C. Lara, University of Washington</a:t>
            </a:r>
            <a:endParaRPr lang="en-US" sz="1200" dirty="0"/>
          </a:p>
        </p:txBody>
      </p:sp>
      <p:pic>
        <p:nvPicPr>
          <p:cNvPr id="4102" name="Picture 6" descr="http://www.methanotroph.org/wp-content/uploads/2013/07/methanotroph1.png"/>
          <p:cNvPicPr>
            <a:picLocks noChangeAspect="1" noChangeArrowheads="1"/>
          </p:cNvPicPr>
          <p:nvPr/>
        </p:nvPicPr>
        <p:blipFill rotWithShape="1">
          <a:blip r:embed="rId4">
            <a:extLst>
              <a:ext uri="{28A0092B-C50C-407E-A947-70E740481C1C}">
                <a14:useLocalDpi xmlns:a14="http://schemas.microsoft.com/office/drawing/2010/main" val="0"/>
              </a:ext>
            </a:extLst>
          </a:blip>
          <a:srcRect t="45585"/>
          <a:stretch/>
        </p:blipFill>
        <p:spPr bwMode="auto">
          <a:xfrm>
            <a:off x="3294468" y="4692404"/>
            <a:ext cx="1997730" cy="109434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351524" y="5883423"/>
            <a:ext cx="1567930" cy="369332"/>
          </a:xfrm>
          <a:prstGeom prst="rect">
            <a:avLst/>
          </a:prstGeom>
          <a:noFill/>
        </p:spPr>
        <p:txBody>
          <a:bodyPr wrap="none" rtlCol="0">
            <a:spAutoFit/>
          </a:bodyPr>
          <a:lstStyle/>
          <a:p>
            <a:r>
              <a:rPr lang="en-US" dirty="0" err="1" smtClean="0"/>
              <a:t>Methanotroph</a:t>
            </a:r>
            <a:endParaRPr lang="en-US" dirty="0"/>
          </a:p>
        </p:txBody>
      </p:sp>
      <p:sp>
        <p:nvSpPr>
          <p:cNvPr id="12" name="TextBox 11"/>
          <p:cNvSpPr txBox="1"/>
          <p:nvPr/>
        </p:nvSpPr>
        <p:spPr>
          <a:xfrm>
            <a:off x="3759200" y="2731852"/>
            <a:ext cx="920445" cy="369332"/>
          </a:xfrm>
          <a:prstGeom prst="rect">
            <a:avLst/>
          </a:prstGeom>
          <a:noFill/>
        </p:spPr>
        <p:txBody>
          <a:bodyPr wrap="none" rtlCol="0">
            <a:spAutoFit/>
          </a:bodyPr>
          <a:lstStyle/>
          <a:p>
            <a:r>
              <a:rPr lang="en-US" dirty="0" smtClean="0"/>
              <a:t>Catalyst</a:t>
            </a:r>
            <a:endParaRPr lang="en-US" dirty="0"/>
          </a:p>
        </p:txBody>
      </p:sp>
      <p:sp>
        <p:nvSpPr>
          <p:cNvPr id="16" name="TextBox 15"/>
          <p:cNvSpPr txBox="1"/>
          <p:nvPr/>
        </p:nvSpPr>
        <p:spPr>
          <a:xfrm>
            <a:off x="3351524" y="3868428"/>
            <a:ext cx="1735796" cy="646331"/>
          </a:xfrm>
          <a:prstGeom prst="rect">
            <a:avLst/>
          </a:prstGeom>
          <a:noFill/>
        </p:spPr>
        <p:txBody>
          <a:bodyPr wrap="none" rtlCol="0">
            <a:spAutoFit/>
          </a:bodyPr>
          <a:lstStyle/>
          <a:p>
            <a:pPr algn="ctr"/>
            <a:r>
              <a:rPr lang="en-US" dirty="0" smtClean="0"/>
              <a:t>Enzyme </a:t>
            </a:r>
          </a:p>
          <a:p>
            <a:pPr algn="ctr"/>
            <a:r>
              <a:rPr lang="en-US" dirty="0" smtClean="0"/>
              <a:t>(</a:t>
            </a:r>
            <a:r>
              <a:rPr lang="en-US" dirty="0" err="1" smtClean="0"/>
              <a:t>pMMO</a:t>
            </a:r>
            <a:r>
              <a:rPr lang="en-US" dirty="0" smtClean="0"/>
              <a:t>, </a:t>
            </a:r>
            <a:r>
              <a:rPr lang="en-US" dirty="0" err="1" smtClean="0"/>
              <a:t>sMMO</a:t>
            </a:r>
            <a:r>
              <a:rPr lang="en-US" dirty="0" smtClean="0"/>
              <a:t>)</a:t>
            </a:r>
            <a:endParaRPr lang="en-US" dirty="0"/>
          </a:p>
        </p:txBody>
      </p:sp>
      <p:sp>
        <p:nvSpPr>
          <p:cNvPr id="17" name="Down Arrow 16"/>
          <p:cNvSpPr/>
          <p:nvPr/>
        </p:nvSpPr>
        <p:spPr>
          <a:xfrm rot="19129902">
            <a:off x="6872941" y="3971367"/>
            <a:ext cx="340659" cy="87854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6767202" y="4933675"/>
            <a:ext cx="1705595" cy="369332"/>
          </a:xfrm>
          <a:prstGeom prst="rect">
            <a:avLst/>
          </a:prstGeom>
          <a:noFill/>
        </p:spPr>
        <p:txBody>
          <a:bodyPr wrap="none" rtlCol="0">
            <a:spAutoFit/>
          </a:bodyPr>
          <a:lstStyle/>
          <a:p>
            <a:r>
              <a:rPr lang="en-US" dirty="0" smtClean="0"/>
              <a:t>Other chemicals</a:t>
            </a:r>
            <a:endParaRPr lang="en-US" dirty="0"/>
          </a:p>
        </p:txBody>
      </p:sp>
    </p:spTree>
    <p:extLst>
      <p:ext uri="{BB962C8B-B14F-4D97-AF65-F5344CB8AC3E}">
        <p14:creationId xmlns:p14="http://schemas.microsoft.com/office/powerpoint/2010/main" val="398352571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6852" y="1393487"/>
            <a:ext cx="4623359" cy="3069910"/>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3"/>
          <a:stretch>
            <a:fillRect/>
          </a:stretch>
        </p:blipFill>
        <p:spPr>
          <a:xfrm>
            <a:off x="3434916" y="2788851"/>
            <a:ext cx="5322075" cy="3539180"/>
          </a:xfrm>
          <a:prstGeom prst="rect">
            <a:avLst/>
          </a:prstGeom>
          <a:effectLst>
            <a:outerShdw blurRad="50800" dist="38100" dir="2700000" algn="tl" rotWithShape="0">
              <a:prstClr val="black">
                <a:alpha val="40000"/>
              </a:prstClr>
            </a:outerShdw>
          </a:effectLst>
        </p:spPr>
      </p:pic>
      <p:sp>
        <p:nvSpPr>
          <p:cNvPr id="6" name="TextBox 5"/>
          <p:cNvSpPr txBox="1"/>
          <p:nvPr/>
        </p:nvSpPr>
        <p:spPr>
          <a:xfrm>
            <a:off x="1236769" y="6507320"/>
            <a:ext cx="6717742" cy="369332"/>
          </a:xfrm>
          <a:prstGeom prst="rect">
            <a:avLst/>
          </a:prstGeom>
          <a:noFill/>
        </p:spPr>
        <p:txBody>
          <a:bodyPr wrap="none" rtlCol="0">
            <a:spAutoFit/>
          </a:bodyPr>
          <a:lstStyle/>
          <a:p>
            <a:r>
              <a:rPr lang="en-US" dirty="0"/>
              <a:t>Adopted from </a:t>
            </a:r>
            <a:r>
              <a:rPr lang="en-US" dirty="0" smtClean="0"/>
              <a:t>http</a:t>
            </a:r>
            <a:r>
              <a:rPr lang="en-US" dirty="0"/>
              <a:t>://</a:t>
            </a:r>
            <a:r>
              <a:rPr lang="en-US" dirty="0" err="1"/>
              <a:t>irri.org</a:t>
            </a:r>
            <a:r>
              <a:rPr lang="en-US" dirty="0"/>
              <a:t>/our-work/research/better-rice-varieties</a:t>
            </a:r>
            <a:r>
              <a:rPr lang="en-US" dirty="0" smtClean="0"/>
              <a:t>/</a:t>
            </a:r>
            <a:endParaRPr lang="en-US" dirty="0"/>
          </a:p>
        </p:txBody>
      </p:sp>
      <p:sp>
        <p:nvSpPr>
          <p:cNvPr id="7" name="TextBox 6"/>
          <p:cNvSpPr txBox="1"/>
          <p:nvPr/>
        </p:nvSpPr>
        <p:spPr>
          <a:xfrm>
            <a:off x="522928" y="-16600"/>
            <a:ext cx="8240056" cy="830997"/>
          </a:xfrm>
          <a:prstGeom prst="rect">
            <a:avLst/>
          </a:prstGeom>
          <a:solidFill>
            <a:srgbClr val="232C12"/>
          </a:solidFill>
        </p:spPr>
        <p:txBody>
          <a:bodyPr wrap="none" rtlCol="0">
            <a:spAutoFit/>
          </a:bodyPr>
          <a:lstStyle/>
          <a:p>
            <a:r>
              <a:rPr lang="en-US" sz="4800" dirty="0" smtClean="0">
                <a:solidFill>
                  <a:srgbClr val="FFFF00"/>
                </a:solidFill>
              </a:rPr>
              <a:t>Extreme climate: Drought/Heat</a:t>
            </a:r>
          </a:p>
        </p:txBody>
      </p:sp>
      <p:sp>
        <p:nvSpPr>
          <p:cNvPr id="8" name="TextBox 7"/>
          <p:cNvSpPr txBox="1"/>
          <p:nvPr/>
        </p:nvSpPr>
        <p:spPr>
          <a:xfrm>
            <a:off x="5080211" y="2239748"/>
            <a:ext cx="3811661" cy="584776"/>
          </a:xfrm>
          <a:prstGeom prst="rect">
            <a:avLst/>
          </a:prstGeom>
          <a:noFill/>
        </p:spPr>
        <p:txBody>
          <a:bodyPr wrap="none" rtlCol="0">
            <a:spAutoFit/>
          </a:bodyPr>
          <a:lstStyle/>
          <a:p>
            <a:r>
              <a:rPr lang="en-US" sz="3200" b="1" dirty="0" smtClean="0">
                <a:solidFill>
                  <a:srgbClr val="0000FF"/>
                </a:solidFill>
              </a:rPr>
              <a:t>Drought-tolerant rice</a:t>
            </a:r>
            <a:endParaRPr lang="en-US" sz="3200" b="1" dirty="0">
              <a:solidFill>
                <a:srgbClr val="0000FF"/>
              </a:solidFill>
            </a:endParaRPr>
          </a:p>
        </p:txBody>
      </p:sp>
      <p:sp>
        <p:nvSpPr>
          <p:cNvPr id="9" name="Slide Number Placeholder 8"/>
          <p:cNvSpPr>
            <a:spLocks noGrp="1"/>
          </p:cNvSpPr>
          <p:nvPr>
            <p:ph type="sldNum" sz="quarter" idx="12"/>
          </p:nvPr>
        </p:nvSpPr>
        <p:spPr/>
        <p:txBody>
          <a:bodyPr/>
          <a:lstStyle/>
          <a:p>
            <a:fld id="{16A8AC2D-69A8-344A-B720-964A903A27B4}" type="slidenum">
              <a:rPr lang="en-US" smtClean="0"/>
              <a:t>61</a:t>
            </a:fld>
            <a:endParaRPr lang="en-US"/>
          </a:p>
        </p:txBody>
      </p:sp>
    </p:spTree>
    <p:extLst>
      <p:ext uri="{BB962C8B-B14F-4D97-AF65-F5344CB8AC3E}">
        <p14:creationId xmlns:p14="http://schemas.microsoft.com/office/powerpoint/2010/main" val="36383164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36769" y="6507320"/>
            <a:ext cx="6717742" cy="369332"/>
          </a:xfrm>
          <a:prstGeom prst="rect">
            <a:avLst/>
          </a:prstGeom>
          <a:noFill/>
        </p:spPr>
        <p:txBody>
          <a:bodyPr wrap="none" rtlCol="0">
            <a:spAutoFit/>
          </a:bodyPr>
          <a:lstStyle/>
          <a:p>
            <a:r>
              <a:rPr lang="en-US" dirty="0"/>
              <a:t>Adopted from </a:t>
            </a:r>
            <a:r>
              <a:rPr lang="en-US" dirty="0" smtClean="0"/>
              <a:t>http</a:t>
            </a:r>
            <a:r>
              <a:rPr lang="en-US" dirty="0"/>
              <a:t>://</a:t>
            </a:r>
            <a:r>
              <a:rPr lang="en-US" dirty="0" err="1"/>
              <a:t>irri.org</a:t>
            </a:r>
            <a:r>
              <a:rPr lang="en-US" dirty="0"/>
              <a:t>/our-work/research/better-rice-varieties</a:t>
            </a:r>
            <a:r>
              <a:rPr lang="en-US" dirty="0" smtClean="0"/>
              <a:t>/</a:t>
            </a:r>
            <a:endParaRPr lang="en-US" dirty="0"/>
          </a:p>
        </p:txBody>
      </p:sp>
      <p:sp>
        <p:nvSpPr>
          <p:cNvPr id="7" name="TextBox 6"/>
          <p:cNvSpPr txBox="1"/>
          <p:nvPr/>
        </p:nvSpPr>
        <p:spPr>
          <a:xfrm>
            <a:off x="1177310" y="7319"/>
            <a:ext cx="6855663" cy="830997"/>
          </a:xfrm>
          <a:prstGeom prst="rect">
            <a:avLst/>
          </a:prstGeom>
          <a:solidFill>
            <a:srgbClr val="232C12"/>
          </a:solidFill>
        </p:spPr>
        <p:txBody>
          <a:bodyPr wrap="none" rtlCol="0">
            <a:spAutoFit/>
          </a:bodyPr>
          <a:lstStyle/>
          <a:p>
            <a:r>
              <a:rPr lang="en-US" sz="4800" dirty="0" smtClean="0">
                <a:solidFill>
                  <a:srgbClr val="FFFF00"/>
                </a:solidFill>
              </a:rPr>
              <a:t>Extreme climate: Flooding</a:t>
            </a:r>
          </a:p>
        </p:txBody>
      </p:sp>
      <p:pic>
        <p:nvPicPr>
          <p:cNvPr id="10" name="Picture 9"/>
          <p:cNvPicPr>
            <a:picLocks noChangeAspect="1"/>
          </p:cNvPicPr>
          <p:nvPr/>
        </p:nvPicPr>
        <p:blipFill>
          <a:blip r:embed="rId2"/>
          <a:stretch>
            <a:fillRect/>
          </a:stretch>
        </p:blipFill>
        <p:spPr>
          <a:xfrm>
            <a:off x="124506" y="1012346"/>
            <a:ext cx="4323043" cy="2885631"/>
          </a:xfrm>
          <a:prstGeom prst="rect">
            <a:avLst/>
          </a:prstGeom>
          <a:effectLst>
            <a:outerShdw blurRad="50800" dist="38100" dir="2700000" algn="tl" rotWithShape="0">
              <a:prstClr val="black">
                <a:alpha val="40000"/>
              </a:prstClr>
            </a:outerShdw>
          </a:effectLst>
        </p:spPr>
      </p:pic>
      <p:pic>
        <p:nvPicPr>
          <p:cNvPr id="2" name="Picture 1"/>
          <p:cNvPicPr>
            <a:picLocks noChangeAspect="1"/>
          </p:cNvPicPr>
          <p:nvPr/>
        </p:nvPicPr>
        <p:blipFill>
          <a:blip r:embed="rId3"/>
          <a:stretch>
            <a:fillRect/>
          </a:stretch>
        </p:blipFill>
        <p:spPr>
          <a:xfrm>
            <a:off x="3660495" y="2957324"/>
            <a:ext cx="5352330" cy="3550379"/>
          </a:xfrm>
          <a:prstGeom prst="rect">
            <a:avLst/>
          </a:prstGeom>
          <a:effectLst>
            <a:outerShdw blurRad="50800" dist="38100" dir="2700000" algn="tl" rotWithShape="0">
              <a:prstClr val="black">
                <a:alpha val="40000"/>
              </a:prstClr>
            </a:outerShdw>
          </a:effectLst>
        </p:spPr>
      </p:pic>
      <p:sp>
        <p:nvSpPr>
          <p:cNvPr id="8" name="TextBox 7"/>
          <p:cNvSpPr txBox="1"/>
          <p:nvPr/>
        </p:nvSpPr>
        <p:spPr>
          <a:xfrm>
            <a:off x="4457558" y="2397448"/>
            <a:ext cx="4729580" cy="584776"/>
          </a:xfrm>
          <a:prstGeom prst="rect">
            <a:avLst/>
          </a:prstGeom>
          <a:noFill/>
        </p:spPr>
        <p:txBody>
          <a:bodyPr wrap="none" rtlCol="0">
            <a:spAutoFit/>
          </a:bodyPr>
          <a:lstStyle/>
          <a:p>
            <a:r>
              <a:rPr lang="en-US" sz="3200" b="1" dirty="0" smtClean="0">
                <a:solidFill>
                  <a:srgbClr val="0000FF"/>
                </a:solidFill>
              </a:rPr>
              <a:t>Submergence-tolerant rice</a:t>
            </a:r>
            <a:endParaRPr lang="en-US" sz="3200" b="1" dirty="0">
              <a:solidFill>
                <a:srgbClr val="0000FF"/>
              </a:solidFill>
            </a:endParaRPr>
          </a:p>
        </p:txBody>
      </p:sp>
      <p:sp>
        <p:nvSpPr>
          <p:cNvPr id="11" name="Slide Number Placeholder 10"/>
          <p:cNvSpPr>
            <a:spLocks noGrp="1"/>
          </p:cNvSpPr>
          <p:nvPr>
            <p:ph type="sldNum" sz="quarter" idx="12"/>
          </p:nvPr>
        </p:nvSpPr>
        <p:spPr/>
        <p:txBody>
          <a:bodyPr/>
          <a:lstStyle/>
          <a:p>
            <a:fld id="{16A8AC2D-69A8-344A-B720-964A903A27B4}" type="slidenum">
              <a:rPr lang="en-US" smtClean="0"/>
              <a:t>62</a:t>
            </a:fld>
            <a:endParaRPr lang="en-US"/>
          </a:p>
        </p:txBody>
      </p:sp>
    </p:spTree>
    <p:extLst>
      <p:ext uri="{BB962C8B-B14F-4D97-AF65-F5344CB8AC3E}">
        <p14:creationId xmlns:p14="http://schemas.microsoft.com/office/powerpoint/2010/main" val="42845860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This is a wheel showing the impact of climate change on human health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3" y="9317"/>
            <a:ext cx="9174048" cy="7044626"/>
          </a:xfrm>
          <a:prstGeom prst="rect">
            <a:avLst/>
          </a:prstGeom>
        </p:spPr>
      </p:pic>
      <p:pic>
        <p:nvPicPr>
          <p:cNvPr id="10" name="Picture 9" descr="This is a wheel showing the impact of climate change on human health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5123" y="505136"/>
            <a:ext cx="6259816" cy="6259816"/>
          </a:xfrm>
          <a:prstGeom prst="rect">
            <a:avLst/>
          </a:prstGeom>
        </p:spPr>
      </p:pic>
      <p:pic>
        <p:nvPicPr>
          <p:cNvPr id="9" name="Picture 8" descr="This is a wheel showing the impact of climate change on human health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6600" y="2326560"/>
            <a:ext cx="2590800" cy="2590800"/>
          </a:xfrm>
          <a:prstGeom prst="rect">
            <a:avLst/>
          </a:prstGeom>
        </p:spPr>
      </p:pic>
      <p:pic>
        <p:nvPicPr>
          <p:cNvPr id="14" name="Picture 13" descr="This is a wheel showing the impact of climate change on human health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1973"/>
            <a:ext cx="9176365" cy="6867316"/>
          </a:xfrm>
          <a:prstGeom prst="rect">
            <a:avLst/>
          </a:prstGeom>
          <a:ln>
            <a:noFill/>
          </a:ln>
        </p:spPr>
      </p:pic>
      <p:sp>
        <p:nvSpPr>
          <p:cNvPr id="6" name="TextBox 5"/>
          <p:cNvSpPr txBox="1"/>
          <p:nvPr/>
        </p:nvSpPr>
        <p:spPr>
          <a:xfrm>
            <a:off x="6093" y="6519446"/>
            <a:ext cx="4402192" cy="307777"/>
          </a:xfrm>
          <a:prstGeom prst="rect">
            <a:avLst/>
          </a:prstGeom>
          <a:noFill/>
        </p:spPr>
        <p:txBody>
          <a:bodyPr wrap="none" rtlCol="0">
            <a:spAutoFit/>
          </a:bodyPr>
          <a:lstStyle/>
          <a:p>
            <a:r>
              <a:rPr lang="en-US" sz="1400" dirty="0"/>
              <a:t>Adopted from </a:t>
            </a:r>
            <a:r>
              <a:rPr lang="en-US" sz="1400" dirty="0" smtClean="0"/>
              <a:t>Centers for Disease Control and Prevention</a:t>
            </a:r>
            <a:endParaRPr lang="en-US" sz="1400" dirty="0"/>
          </a:p>
        </p:txBody>
      </p:sp>
    </p:spTree>
    <p:extLst>
      <p:ext uri="{BB962C8B-B14F-4D97-AF65-F5344CB8AC3E}">
        <p14:creationId xmlns:p14="http://schemas.microsoft.com/office/powerpoint/2010/main" val="253644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8" presetClass="emph" presetSubtype="0" repeatCount="indefinite" fill="hold" nodeType="withEffect">
                                  <p:stCondLst>
                                    <p:cond delay="500"/>
                                  </p:stCondLst>
                                  <p:endCondLst>
                                    <p:cond evt="onNext" delay="0">
                                      <p:tgtEl>
                                        <p:sldTgt/>
                                      </p:tgtEl>
                                    </p:cond>
                                  </p:endCondLst>
                                  <p:childTnLst>
                                    <p:animRot by="21600000">
                                      <p:cBhvr>
                                        <p:cTn id="9" dur="20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615" y="175751"/>
            <a:ext cx="8229600" cy="1143000"/>
          </a:xfrm>
          <a:solidFill>
            <a:srgbClr val="232C12"/>
          </a:solidFill>
        </p:spPr>
        <p:txBody>
          <a:bodyPr/>
          <a:lstStyle/>
          <a:p>
            <a:r>
              <a:rPr lang="en-US" dirty="0" smtClean="0">
                <a:solidFill>
                  <a:srgbClr val="FFFF00"/>
                </a:solidFill>
              </a:rPr>
              <a:t>Summary</a:t>
            </a:r>
            <a:endParaRPr lang="en-US" dirty="0">
              <a:solidFill>
                <a:srgbClr val="FFFF00"/>
              </a:solidFill>
            </a:endParaRPr>
          </a:p>
        </p:txBody>
      </p:sp>
      <p:sp>
        <p:nvSpPr>
          <p:cNvPr id="4" name="Content Placeholder 3"/>
          <p:cNvSpPr>
            <a:spLocks noGrp="1"/>
          </p:cNvSpPr>
          <p:nvPr>
            <p:ph idx="1"/>
          </p:nvPr>
        </p:nvSpPr>
        <p:spPr>
          <a:xfrm>
            <a:off x="560615" y="1684298"/>
            <a:ext cx="8229600" cy="4250337"/>
          </a:xfrm>
        </p:spPr>
        <p:txBody>
          <a:bodyPr>
            <a:normAutofit/>
          </a:bodyPr>
          <a:lstStyle/>
          <a:p>
            <a:r>
              <a:rPr lang="en-US" dirty="0" smtClean="0"/>
              <a:t>New science discoveries and technology developments are needed to solve the CO</a:t>
            </a:r>
            <a:r>
              <a:rPr lang="en-US" baseline="-25000" dirty="0" smtClean="0"/>
              <a:t>2 </a:t>
            </a:r>
            <a:r>
              <a:rPr lang="en-US" dirty="0" smtClean="0"/>
              <a:t>accumulation problem.</a:t>
            </a:r>
          </a:p>
          <a:p>
            <a:r>
              <a:rPr lang="en-US" dirty="0" smtClean="0"/>
              <a:t>Future scientific and engineering developments should consider long-term global impacts.</a:t>
            </a:r>
            <a:endParaRPr lang="en-US" dirty="0"/>
          </a:p>
          <a:p>
            <a:r>
              <a:rPr lang="en-US" dirty="0" smtClean="0"/>
              <a:t>Sustainability is a major challenge and opportunity for future scientists.</a:t>
            </a:r>
          </a:p>
          <a:p>
            <a:endParaRPr lang="en-US" dirty="0"/>
          </a:p>
          <a:p>
            <a:pPr marL="0" indent="0">
              <a:buNone/>
            </a:pPr>
            <a:endParaRPr lang="en-US" dirty="0" smtClean="0"/>
          </a:p>
          <a:p>
            <a:pPr marL="0" indent="0">
              <a:buNone/>
            </a:pPr>
            <a:endParaRPr lang="en-US" dirty="0"/>
          </a:p>
        </p:txBody>
      </p:sp>
      <p:sp>
        <p:nvSpPr>
          <p:cNvPr id="3" name="Slide Number Placeholder 2"/>
          <p:cNvSpPr>
            <a:spLocks noGrp="1"/>
          </p:cNvSpPr>
          <p:nvPr>
            <p:ph type="sldNum" sz="quarter" idx="12"/>
          </p:nvPr>
        </p:nvSpPr>
        <p:spPr/>
        <p:txBody>
          <a:bodyPr/>
          <a:lstStyle/>
          <a:p>
            <a:fld id="{16A8AC2D-69A8-344A-B720-964A903A27B4}" type="slidenum">
              <a:rPr lang="en-US" smtClean="0"/>
              <a:t>64</a:t>
            </a:fld>
            <a:endParaRPr lang="en-US"/>
          </a:p>
        </p:txBody>
      </p:sp>
    </p:spTree>
    <p:extLst>
      <p:ext uri="{BB962C8B-B14F-4D97-AF65-F5344CB8AC3E}">
        <p14:creationId xmlns:p14="http://schemas.microsoft.com/office/powerpoint/2010/main" val="2250397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2155</TotalTime>
  <Words>2201</Words>
  <Application>Microsoft Office PowerPoint</Application>
  <PresentationFormat>On-screen Show (4:3)</PresentationFormat>
  <Paragraphs>667</Paragraphs>
  <Slides>64</Slides>
  <Notes>9</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64</vt:i4>
      </vt:variant>
    </vt:vector>
  </HeadingPairs>
  <TitlesOfParts>
    <vt:vector size="82" baseType="lpstr">
      <vt:lpstr>Arial Unicode MS</vt:lpstr>
      <vt:lpstr>標楷體</vt:lpstr>
      <vt:lpstr>Helvetica Neue</vt:lpstr>
      <vt:lpstr>JansonText-Roman</vt:lpstr>
      <vt:lpstr>MS PGothic</vt:lpstr>
      <vt:lpstr>MS PGothic</vt:lpstr>
      <vt:lpstr>新細明體</vt:lpstr>
      <vt:lpstr>Sakkal Majalla</vt:lpstr>
      <vt:lpstr>宋体</vt:lpstr>
      <vt:lpstr>ヒラギノ角ゴ ProN W3</vt:lpstr>
      <vt:lpstr>arial</vt:lpstr>
      <vt:lpstr>arial</vt:lpstr>
      <vt:lpstr>Calibri</vt:lpstr>
      <vt:lpstr>Palatino Linotype</vt:lpstr>
      <vt:lpstr>Times New Roman</vt:lpstr>
      <vt:lpstr>Wingdings</vt:lpstr>
      <vt:lpstr>Wingdings 2</vt:lpstr>
      <vt:lpstr>Office Theme</vt:lpstr>
      <vt:lpstr>PowerPoint Presentation</vt:lpstr>
      <vt:lpstr>PowerPoint Presentation</vt:lpstr>
      <vt:lpstr>PowerPoint Presentation</vt:lpstr>
      <vt:lpstr>PowerPoint Presentation</vt:lpstr>
      <vt:lpstr>Science: Pushing the limit</vt:lpstr>
      <vt:lpstr>Sustainable Development</vt:lpstr>
      <vt:lpstr>Energy Sources Before Industrial Revolution</vt:lpstr>
      <vt:lpstr>Energy Sources  after industrial revolution</vt:lpstr>
      <vt:lpstr>World Energy Consumption</vt:lpstr>
      <vt:lpstr>PowerPoint Presentation</vt:lpstr>
      <vt:lpstr>PowerPoint Presentation</vt:lpstr>
      <vt:lpstr>Receding Glaciers</vt:lpstr>
      <vt:lpstr>PowerPoint Presentation</vt:lpstr>
      <vt:lpstr>Extreme Weather Becomes More Common  </vt:lpstr>
      <vt:lpstr>Fossil fuels are the major source of CO2 emission</vt:lpstr>
      <vt:lpstr>The global carbon cycle Units are GtC or GtC year−1. </vt:lpstr>
      <vt:lpstr>The global carbon cycle Units are GtC or GtC year−1. </vt:lpstr>
      <vt:lpstr>The global carbon cycle in the 1990s.  Units are GtC or GtC year−1. </vt:lpstr>
      <vt:lpstr>The global carbon cycle in the 1990s.  Units are GtC or GtC year−1.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Solar</vt:lpstr>
      <vt:lpstr>Solar energy is far more than current human usage</vt:lpstr>
      <vt:lpstr>PowerPoint Presentation</vt:lpstr>
      <vt:lpstr>The Shockley-Queisser efficiency limit</vt:lpstr>
      <vt:lpstr>Current trends for “good” photovoltaic solar cells</vt:lpstr>
      <vt:lpstr>Perovskite solar cells</vt:lpstr>
      <vt:lpstr>PowerPoint Presentation</vt:lpstr>
      <vt:lpstr>Wind</vt:lpstr>
      <vt:lpstr>Wind Power: Using wind turbines to convert mechanical power of the wind into electric power</vt:lpstr>
      <vt:lpstr>PowerPoint Presentation</vt:lpstr>
      <vt:lpstr>PowerPoint Presentation</vt:lpstr>
      <vt:lpstr>Wind turbines go offshore: large area + uniform and faster wind profile + low turbulent intensity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Renewable H2 as an energy storage: multiple challenges </vt:lpstr>
      <vt:lpstr>PowerPoint Presentation</vt:lpstr>
      <vt:lpstr>Oil-derived fuel is a major source of CO2</vt:lpstr>
      <vt:lpstr>Emissions from Vehicles</vt:lpstr>
      <vt:lpstr>Why bioconversion?</vt:lpstr>
      <vt:lpstr>PowerPoint Presentation</vt:lpstr>
      <vt:lpstr>Biomass to Ethanol</vt:lpstr>
      <vt:lpstr>Microalgae to Diesel</vt:lpstr>
      <vt:lpstr>PowerPoint Presentation</vt:lpstr>
      <vt:lpstr>PowerPoint Presentation</vt:lpstr>
      <vt:lpstr>PowerPoint Presentation</vt:lpstr>
      <vt:lpstr>Efficiency of solar energy to fuel  </vt:lpstr>
      <vt:lpstr>PowerPoint Presentation</vt:lpstr>
      <vt:lpstr>Methane as a Greenhouse Gas</vt:lpstr>
      <vt:lpstr>Converting methane to chemicals</vt:lpstr>
      <vt:lpstr>PowerPoint Presentation</vt:lpstr>
      <vt:lpstr>PowerPoint Presentation</vt:lpstr>
      <vt:lpstr>PowerPoint Presentation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Shu-Hsing Wu</dc:creator>
  <cp:lastModifiedBy>liaoj</cp:lastModifiedBy>
  <cp:revision>132</cp:revision>
  <dcterms:created xsi:type="dcterms:W3CDTF">2017-01-27T06:40:38Z</dcterms:created>
  <dcterms:modified xsi:type="dcterms:W3CDTF">2017-08-01T00:03:19Z</dcterms:modified>
</cp:coreProperties>
</file>