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1.gif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5" r:id="rId2"/>
    <p:sldId id="257" r:id="rId3"/>
    <p:sldId id="316" r:id="rId4"/>
    <p:sldId id="258" r:id="rId5"/>
    <p:sldId id="259" r:id="rId6"/>
    <p:sldId id="317" r:id="rId7"/>
    <p:sldId id="260" r:id="rId8"/>
    <p:sldId id="261" r:id="rId9"/>
    <p:sldId id="339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70" r:id="rId18"/>
    <p:sldId id="271" r:id="rId19"/>
    <p:sldId id="272" r:id="rId20"/>
    <p:sldId id="323" r:id="rId21"/>
    <p:sldId id="324" r:id="rId22"/>
    <p:sldId id="329" r:id="rId23"/>
    <p:sldId id="327" r:id="rId24"/>
    <p:sldId id="308" r:id="rId25"/>
    <p:sldId id="322" r:id="rId26"/>
    <p:sldId id="345" r:id="rId27"/>
    <p:sldId id="346" r:id="rId28"/>
    <p:sldId id="342" r:id="rId29"/>
    <p:sldId id="343" r:id="rId30"/>
    <p:sldId id="30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6" autoAdjust="0"/>
    <p:restoredTop sz="94708" autoAdjust="0"/>
  </p:normalViewPr>
  <p:slideViewPr>
    <p:cSldViewPr>
      <p:cViewPr>
        <p:scale>
          <a:sx n="65" d="100"/>
          <a:sy n="65" d="100"/>
        </p:scale>
        <p:origin x="-1280" y="-3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CCAF0-A67F-4DCA-8C51-86A1D7EBDB42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EBB1A-F4D5-4B92-9EEE-D216AC83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8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5D187-FCEE-40CC-86C8-17E6597439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6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E208E0-8306-4B91-8B46-C47D11954C3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3EB93-FE5A-4F5B-BECF-27DF304C158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C3B9D-1DA1-49F2-A8F4-14EA766D80B9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1177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522C0-D43F-4935-898B-CCD4D5176CB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EE9DBB-6C0F-4E2A-861C-90907DBC8B2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8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4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30565C-AC79-41D8-8C98-D42BF3B24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46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A799-2130-4A4D-B3FB-63BBBDF8C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641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79ED-F048-48B1-8B2D-40BE053AD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2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8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6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3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6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0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0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4038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37-Year Experiment</a:t>
            </a:r>
            <a:b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1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20</a:t>
            </a:r>
            <a:r>
              <a:rPr lang="en-US" sz="3100" b="1" baseline="30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th</a:t>
            </a:r>
            <a:r>
              <a:rPr lang="en-US" sz="31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Wu </a:t>
            </a:r>
            <a:r>
              <a:rPr lang="en-US" sz="3100" b="1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Chien</a:t>
            </a:r>
            <a:r>
              <a:rPr lang="en-US" sz="31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US" sz="3100" b="1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Shiung</a:t>
            </a:r>
            <a:r>
              <a:rPr lang="en-US" sz="31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Science Camp</a:t>
            </a:r>
            <a:br>
              <a:rPr lang="en-US" sz="31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31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2017, </a:t>
            </a:r>
            <a:r>
              <a:rPr lang="en-US" sz="3100" b="1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Lukang</a:t>
            </a:r>
            <a:endParaRPr lang="en-US" sz="31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207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First 4 Graduate Students </a:t>
            </a:r>
            <a:b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@ Cornell 1982</a:t>
            </a:r>
            <a:endParaRPr lang="en-US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696200" cy="525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71248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96-Detector Spectrometer</a:t>
            </a:r>
            <a:endParaRPr lang="en-US" sz="40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6" t="4161" r="36064" b="166"/>
          <a:stretch/>
        </p:blipFill>
        <p:spPr>
          <a:xfrm rot="5400000">
            <a:off x="1055615" y="266537"/>
            <a:ext cx="2765569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7353" r="15213" b="2625"/>
          <a:stretch/>
        </p:blipFill>
        <p:spPr>
          <a:xfrm flipH="1">
            <a:off x="386862" y="3846162"/>
            <a:ext cx="4108938" cy="2859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41419" b="23688"/>
          <a:stretch/>
        </p:blipFill>
        <p:spPr>
          <a:xfrm rot="16200000">
            <a:off x="3944370" y="1894657"/>
            <a:ext cx="5743371" cy="3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706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96-Detector Spectrometer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679" r="15319" b="13025"/>
          <a:stretch/>
        </p:blipFill>
        <p:spPr>
          <a:xfrm flipV="1">
            <a:off x="304800" y="152400"/>
            <a:ext cx="4453190" cy="2739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9244" r="14680" b="8487"/>
          <a:stretch/>
        </p:blipFill>
        <p:spPr>
          <a:xfrm>
            <a:off x="304800" y="3037825"/>
            <a:ext cx="4768362" cy="312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8" t="21537" r="28333"/>
          <a:stretch/>
        </p:blipFill>
        <p:spPr>
          <a:xfrm>
            <a:off x="5480538" y="2125913"/>
            <a:ext cx="3158248" cy="40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868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96-Detector Spectrometer Assembled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9" t="2057" r="30001" b="9055"/>
          <a:stretch/>
        </p:blipFill>
        <p:spPr>
          <a:xfrm>
            <a:off x="4800600" y="1208314"/>
            <a:ext cx="3581400" cy="5116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t="3381" r="39574" b="8866"/>
          <a:stretch/>
        </p:blipFill>
        <p:spPr>
          <a:xfrm flipV="1">
            <a:off x="838200" y="1219200"/>
            <a:ext cx="3505200" cy="51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76200"/>
            <a:ext cx="4724400" cy="1905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96-Detector Apparatus &amp; Electronics  Control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r="29255" b="5650"/>
          <a:stretch/>
        </p:blipFill>
        <p:spPr>
          <a:xfrm>
            <a:off x="52641" y="304800"/>
            <a:ext cx="4056872" cy="632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6501" r="11135" b="2529"/>
          <a:stretch/>
        </p:blipFill>
        <p:spPr>
          <a:xfrm>
            <a:off x="4181178" y="2128736"/>
            <a:ext cx="488662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Research Group – Cornell 1986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r="19787" b="6407"/>
          <a:stretch/>
        </p:blipFill>
        <p:spPr>
          <a:xfrm>
            <a:off x="685800" y="838200"/>
            <a:ext cx="7777620" cy="5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3886200" cy="2362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1</a:t>
            </a:r>
            <a:r>
              <a:rPr lang="en-US" b="1" baseline="30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st</a:t>
            </a:r>
            <a:r>
              <a:rPr lang="en-US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Ph.D. Graduate</a:t>
            </a:r>
            <a:br>
              <a:rPr lang="en-US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Cornell, 1985</a:t>
            </a:r>
            <a:endParaRPr lang="en-US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0190" r="18936" b="18510"/>
          <a:stretch/>
        </p:blipFill>
        <p:spPr>
          <a:xfrm>
            <a:off x="4191000" y="152400"/>
            <a:ext cx="4536032" cy="2762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29259" r="12234" b="6029"/>
          <a:stretch/>
        </p:blipFill>
        <p:spPr>
          <a:xfrm>
            <a:off x="886188" y="2971800"/>
            <a:ext cx="7404506" cy="37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256-Detector Apparatus &amp; </a:t>
            </a:r>
            <a:br>
              <a:rPr lang="en-US" sz="36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Electronics Control</a:t>
            </a:r>
            <a:endParaRPr lang="en-US" sz="36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8" t="4894" r="13830" b="6974"/>
          <a:stretch/>
        </p:blipFill>
        <p:spPr>
          <a:xfrm>
            <a:off x="165370" y="1785228"/>
            <a:ext cx="5167836" cy="415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9" r="25425" b="3191"/>
          <a:stretch/>
        </p:blipFill>
        <p:spPr>
          <a:xfrm>
            <a:off x="5486400" y="1371600"/>
            <a:ext cx="3482502" cy="49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Homebuilt Femtosecond Laser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2067" y="-524934"/>
            <a:ext cx="4876800" cy="86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1284"/>
            <a:ext cx="3733800" cy="26209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Homebuilt Femtosecond Laser System</a:t>
            </a:r>
            <a:br>
              <a:rPr lang="en-US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@Cornell</a:t>
            </a:r>
            <a:r>
              <a:rPr lang="en-US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1990’s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799"/>
            <a:ext cx="4756664" cy="3341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45277"/>
            <a:ext cx="5334000" cy="33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omic Sans MS" panose="030F0702030302020204" pitchFamily="66" charset="0"/>
              </a:rPr>
              <a:t>1961 in Changhua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086344" cy="57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rgbClr val="CC0099"/>
                </a:solidFill>
                <a:latin typeface="Comic Sans MS" panose="030F0702030302020204" pitchFamily="66" charset="0"/>
              </a:rPr>
              <a:t>Scanning Tunneling Microscope (STM)</a:t>
            </a:r>
          </a:p>
        </p:txBody>
      </p:sp>
      <p:pic>
        <p:nvPicPr>
          <p:cNvPr id="23556" name="Picture 4" descr="stm_schematic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15539" r="8969" b="6330"/>
          <a:stretch/>
        </p:blipFill>
        <p:spPr>
          <a:xfrm>
            <a:off x="186504" y="1008638"/>
            <a:ext cx="4156896" cy="5468362"/>
          </a:xfrm>
          <a:noFill/>
        </p:spPr>
      </p:pic>
    </p:spTree>
    <p:extLst>
      <p:ext uri="{BB962C8B-B14F-4D97-AF65-F5344CB8AC3E}">
        <p14:creationId xmlns:p14="http://schemas.microsoft.com/office/powerpoint/2010/main" val="38396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rgbClr val="CC0099"/>
                </a:solidFill>
                <a:latin typeface="Comic Sans MS" panose="030F0702030302020204" pitchFamily="66" charset="0"/>
              </a:rPr>
              <a:t>Scanning Tunneling Microscope (STM)</a:t>
            </a:r>
          </a:p>
        </p:txBody>
      </p:sp>
      <p:pic>
        <p:nvPicPr>
          <p:cNvPr id="23556" name="Picture 4" descr="stm_schematic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15539" r="8969" b="6330"/>
          <a:stretch/>
        </p:blipFill>
        <p:spPr>
          <a:xfrm>
            <a:off x="186504" y="1008638"/>
            <a:ext cx="4156896" cy="5468362"/>
          </a:xfrm>
          <a:noFill/>
        </p:spPr>
      </p:pic>
      <p:pic>
        <p:nvPicPr>
          <p:cNvPr id="6" name="Picture 5" descr="CORRUG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4887" y="959795"/>
            <a:ext cx="4150709" cy="56306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8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rgbClr val="009900"/>
                </a:solidFill>
              </a:rPr>
              <a:t>STM Tip</a:t>
            </a:r>
          </a:p>
        </p:txBody>
      </p:sp>
      <p:pic>
        <p:nvPicPr>
          <p:cNvPr id="280579" name="Picture 3" descr="tips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638" y="838200"/>
            <a:ext cx="4052887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9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BIGPIC_STM_appar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0419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51" name="Rectangle 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CC"/>
                    </a:gs>
                    <a:gs pos="50000">
                      <a:srgbClr val="3366FF"/>
                    </a:gs>
                    <a:gs pos="100000">
                      <a:srgbClr val="0000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accent2"/>
                </a:solidFill>
              </a:rPr>
              <a:t>STM Apparatus</a:t>
            </a:r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228600" y="914400"/>
            <a:ext cx="8839200" cy="5791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5410200" y="914400"/>
            <a:ext cx="3657600" cy="5791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5791200" y="974725"/>
            <a:ext cx="289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561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Font typeface="Symbol" pitchFamily="18" charset="2"/>
              <a:buNone/>
            </a:pPr>
            <a:r>
              <a:rPr lang="en-US" altLang="en-US" sz="2000" b="1" dirty="0">
                <a:sym typeface="Symbol" pitchFamily="18" charset="2"/>
              </a:rPr>
              <a:t>Low temperature (10 K) </a:t>
            </a:r>
          </a:p>
          <a:p>
            <a:pPr algn="ctr">
              <a:buFont typeface="Symbol" pitchFamily="18" charset="2"/>
              <a:buNone/>
            </a:pPr>
            <a:r>
              <a:rPr lang="en-US" altLang="en-US" sz="2000" b="1" dirty="0">
                <a:sym typeface="Symbol" pitchFamily="18" charset="2"/>
              </a:rPr>
              <a:t>ultrahigh vacuum STM</a:t>
            </a:r>
            <a:r>
              <a:rPr lang="en-US" altLang="en-US" sz="2000" dirty="0">
                <a:sym typeface="Symbol" pitchFamily="18" charset="2"/>
              </a:rPr>
              <a:t> </a:t>
            </a:r>
            <a:endParaRPr lang="en-US" altLang="en-US" sz="2000" b="1" dirty="0"/>
          </a:p>
        </p:txBody>
      </p:sp>
      <p:pic>
        <p:nvPicPr>
          <p:cNvPr id="360455" name="Picture 7" descr="DSC00506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4191000"/>
            <a:ext cx="3276600" cy="24574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34" y="1676400"/>
            <a:ext cx="3275166" cy="24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 1</a:t>
            </a:r>
            <a:r>
              <a:rPr lang="en-US" sz="36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STM – Ho,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Rezaei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Stipe </a:t>
            </a:r>
            <a:b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@ Cornell 1998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6" y="1676400"/>
            <a:ext cx="745322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09800"/>
            <a:ext cx="2590800" cy="1981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solidFill>
                  <a:srgbClr val="CC0099"/>
                </a:solidFill>
                <a:latin typeface="Comic Sans MS" panose="030F0702030302020204" pitchFamily="66" charset="0"/>
              </a:rPr>
              <a:t>Seeing Single Molecules</a:t>
            </a:r>
          </a:p>
        </p:txBody>
      </p:sp>
      <p:pic>
        <p:nvPicPr>
          <p:cNvPr id="21507" name="Picture 3" descr="images_quad_intro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50709"/>
            <a:ext cx="5486400" cy="6554891"/>
          </a:xfrm>
          <a:noFill/>
        </p:spPr>
      </p:pic>
    </p:spTree>
    <p:extLst>
      <p:ext uri="{BB962C8B-B14F-4D97-AF65-F5344CB8AC3E}">
        <p14:creationId xmlns:p14="http://schemas.microsoft.com/office/powerpoint/2010/main" val="37411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Molecular Shuttle</a:t>
            </a:r>
          </a:p>
        </p:txBody>
      </p:sp>
      <p:pic>
        <p:nvPicPr>
          <p:cNvPr id="18435" name="Picture 3" descr="CO_on_ti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066800"/>
            <a:ext cx="3186113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0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Making a Molecule</a:t>
            </a:r>
          </a:p>
        </p:txBody>
      </p:sp>
      <p:pic>
        <p:nvPicPr>
          <p:cNvPr id="19459" name="Picture 3" descr="feco_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838200"/>
            <a:ext cx="583813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90800"/>
            <a:ext cx="2438400" cy="1524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Single Molecule Chemistry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4" y="121118"/>
            <a:ext cx="622401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8051"/>
            <a:ext cx="5105399" cy="6547549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57200" y="1015779"/>
            <a:ext cx="2819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omic Sans MS" pitchFamily="66" charset="0"/>
              </a:rPr>
              <a:t>College Textbook:</a:t>
            </a:r>
          </a:p>
          <a:p>
            <a:pPr eaLnBrk="1" hangingPunct="1"/>
            <a:r>
              <a:rPr lang="en-US" altLang="en-US" sz="2800" b="1" dirty="0">
                <a:solidFill>
                  <a:srgbClr val="008000"/>
                </a:solidFill>
                <a:latin typeface="Comic Sans MS" pitchFamily="66" charset="0"/>
              </a:rPr>
              <a:t>Principles of </a:t>
            </a:r>
          </a:p>
          <a:p>
            <a:pPr eaLnBrk="1" hangingPunct="1"/>
            <a:r>
              <a:rPr lang="en-US" altLang="en-US" sz="2800" b="1" dirty="0">
                <a:solidFill>
                  <a:srgbClr val="008000"/>
                </a:solidFill>
                <a:latin typeface="Comic Sans MS" pitchFamily="66" charset="0"/>
              </a:rPr>
              <a:t>Modern Chemistry,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6th edition,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Oxtoby, Gillis, Campion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(Thomson Brooks/Cole,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2007).</a:t>
            </a:r>
          </a:p>
        </p:txBody>
      </p:sp>
    </p:spTree>
    <p:extLst>
      <p:ext uri="{BB962C8B-B14F-4D97-AF65-F5344CB8AC3E}">
        <p14:creationId xmlns:p14="http://schemas.microsoft.com/office/powerpoint/2010/main" val="21497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Quiz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620083"/>
            <a:ext cx="723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horse gallops, is there an instant of time that all its four legs are off the ground?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  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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 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2133600" cy="2667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Hyojune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Lee &amp; Ho,</a:t>
            </a:r>
            <a:b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@Cornell, 1999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"/>
            <a:ext cx="6447934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47681"/>
            <a:ext cx="5715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782740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Making Molecules One at a Time</a:t>
            </a:r>
            <a:endParaRPr lang="en-US" sz="28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time resolved experiments?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578515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248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</a:rPr>
              <a:t>Eadweard</a:t>
            </a:r>
            <a:r>
              <a:rPr lang="en-US" sz="2400" b="1" dirty="0" smtClean="0">
                <a:solidFill>
                  <a:srgbClr val="006600"/>
                </a:solidFill>
              </a:rPr>
              <a:t> Muybridge, 1878, Stanford ‘s Palo Alto Stock Farm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time resolved experiments?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0" y="1143000"/>
            <a:ext cx="8578515" cy="5257800"/>
          </a:xfrm>
          <a:prstGeom prst="rect">
            <a:avLst/>
          </a:prstGeom>
        </p:spPr>
      </p:pic>
      <p:pic>
        <p:nvPicPr>
          <p:cNvPr id="4" name="Muybridge_race_horse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1" y="2514599"/>
            <a:ext cx="4152576" cy="27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400800" cy="1325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Stopping Time: </a:t>
            </a:r>
            <a:b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flash photography</a:t>
            </a:r>
            <a:endParaRPr lang="en-US" sz="40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7391400" cy="4157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98679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Harold Edgerton, 1964, 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 flash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Stopping Time:</a:t>
            </a:r>
            <a:b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flash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hotography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t="6863" r="3601"/>
          <a:stretch/>
        </p:blipFill>
        <p:spPr>
          <a:xfrm>
            <a:off x="152400" y="1498038"/>
            <a:ext cx="5312384" cy="51313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352800"/>
            <a:ext cx="3404702" cy="3155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98038"/>
            <a:ext cx="3404702" cy="17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1-Detector EELS Spectrometer</a:t>
            </a:r>
            <a:b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                   @</a:t>
            </a:r>
            <a:r>
              <a:rPr lang="en-US" sz="4000" b="1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Upenn</a:t>
            </a:r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1978</a:t>
            </a:r>
            <a:endParaRPr lang="en-US" sz="40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2" r="14894"/>
          <a:stretch/>
        </p:blipFill>
        <p:spPr>
          <a:xfrm>
            <a:off x="152400" y="1600200"/>
            <a:ext cx="4098227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r="8937" b="4704"/>
          <a:stretch/>
        </p:blipFill>
        <p:spPr>
          <a:xfrm>
            <a:off x="4343400" y="2395443"/>
            <a:ext cx="4664773" cy="31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Electron Energy Loss Spectroscopy:</a:t>
            </a:r>
            <a:b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vibrations of 10</a:t>
            </a:r>
            <a:r>
              <a:rPr lang="en-US" sz="32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molecules/cm</a:t>
            </a:r>
            <a:r>
              <a:rPr lang="en-US" sz="3200" b="1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819400"/>
            <a:ext cx="5103629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4385"/>
          <a:stretch/>
        </p:blipFill>
        <p:spPr>
          <a:xfrm>
            <a:off x="4161898" y="1447800"/>
            <a:ext cx="479474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196</Words>
  <Application>Microsoft Office PowerPoint</Application>
  <PresentationFormat>On-screen Show (4:3)</PresentationFormat>
  <Paragraphs>50</Paragraphs>
  <Slides>30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A 37-Year Experiment  20th Wu Chien Shiung Science Camp 2017, Lukang</vt:lpstr>
      <vt:lpstr>1961 in Changhua</vt:lpstr>
      <vt:lpstr>Quiz</vt:lpstr>
      <vt:lpstr>Why time resolved experiments?</vt:lpstr>
      <vt:lpstr>Why time resolved experiments?</vt:lpstr>
      <vt:lpstr>Stopping Time:  flash photography</vt:lpstr>
      <vt:lpstr>Stopping Time: flash photography</vt:lpstr>
      <vt:lpstr>1-Detector EELS Spectrometer                     @Upenn 1978</vt:lpstr>
      <vt:lpstr>Electron Energy Loss Spectroscopy: vibrations of 1012 molecules/cm2</vt:lpstr>
      <vt:lpstr>First 4 Graduate Students  @ Cornell 1982</vt:lpstr>
      <vt:lpstr>96-Detector Spectrometer</vt:lpstr>
      <vt:lpstr>96-Detector Spectrometer</vt:lpstr>
      <vt:lpstr>96-Detector Spectrometer Assembled</vt:lpstr>
      <vt:lpstr>96-Detector Apparatus &amp; Electronics  Control</vt:lpstr>
      <vt:lpstr>Research Group – Cornell 1986</vt:lpstr>
      <vt:lpstr>1st Ph.D. Graduate Cornell, 1985</vt:lpstr>
      <vt:lpstr>256-Detector Apparatus &amp;  Electronics Control</vt:lpstr>
      <vt:lpstr>Homebuilt Femtosecond Laser</vt:lpstr>
      <vt:lpstr>Homebuilt Femtosecond Laser System @Cornell 1990’s </vt:lpstr>
      <vt:lpstr>Scanning Tunneling Microscope (STM)</vt:lpstr>
      <vt:lpstr>Scanning Tunneling Microscope (STM)</vt:lpstr>
      <vt:lpstr>STM Tip</vt:lpstr>
      <vt:lpstr>PowerPoint Presentation</vt:lpstr>
      <vt:lpstr>Our 1st STM – Ho, Rezaei, Stipe  @ Cornell 1998</vt:lpstr>
      <vt:lpstr>Seeing Single Molecules</vt:lpstr>
      <vt:lpstr>Molecular Shuttle</vt:lpstr>
      <vt:lpstr>Making a Molecule</vt:lpstr>
      <vt:lpstr>Single Molecule Chemistry</vt:lpstr>
      <vt:lpstr>PowerPoint Presentation</vt:lpstr>
      <vt:lpstr>Hyojune Lee &amp; Ho, @Cornell, 1999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1961 in Changhua</dc:title>
  <dc:creator>Wilson Ho</dc:creator>
  <cp:lastModifiedBy>Wilson Ho</cp:lastModifiedBy>
  <cp:revision>60</cp:revision>
  <dcterms:created xsi:type="dcterms:W3CDTF">2017-07-29T11:34:20Z</dcterms:created>
  <dcterms:modified xsi:type="dcterms:W3CDTF">2017-08-08T12:51:10Z</dcterms:modified>
</cp:coreProperties>
</file>