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3" r:id="rId2"/>
    <p:sldId id="321" r:id="rId3"/>
    <p:sldId id="311" r:id="rId4"/>
    <p:sldId id="341" r:id="rId5"/>
    <p:sldId id="315" r:id="rId6"/>
    <p:sldId id="347" r:id="rId7"/>
    <p:sldId id="330" r:id="rId8"/>
    <p:sldId id="314" r:id="rId9"/>
    <p:sldId id="318" r:id="rId10"/>
    <p:sldId id="312" r:id="rId11"/>
    <p:sldId id="348" r:id="rId12"/>
    <p:sldId id="273" r:id="rId13"/>
    <p:sldId id="274" r:id="rId14"/>
    <p:sldId id="275" r:id="rId15"/>
    <p:sldId id="276" r:id="rId16"/>
    <p:sldId id="277" r:id="rId17"/>
    <p:sldId id="307" r:id="rId18"/>
    <p:sldId id="278" r:id="rId19"/>
    <p:sldId id="332" r:id="rId20"/>
    <p:sldId id="305" r:id="rId21"/>
    <p:sldId id="302" r:id="rId22"/>
    <p:sldId id="336" r:id="rId23"/>
    <p:sldId id="338" r:id="rId24"/>
    <p:sldId id="349" r:id="rId25"/>
    <p:sldId id="350" r:id="rId26"/>
    <p:sldId id="35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6" autoAdjust="0"/>
    <p:restoredTop sz="94708" autoAdjust="0"/>
  </p:normalViewPr>
  <p:slideViewPr>
    <p:cSldViewPr>
      <p:cViewPr>
        <p:scale>
          <a:sx n="65" d="100"/>
          <a:sy n="65" d="100"/>
        </p:scale>
        <p:origin x="-1280" y="-3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CCAF0-A67F-4DCA-8C51-86A1D7EBDB42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EBB1A-F4D5-4B92-9EEE-D216AC83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8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AE75A3-1B31-4768-8AB5-C714E280C360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DDCC3-F088-448E-8A58-CA73345135BD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5B6ACE-1F01-40FC-813F-5C5D3B35972D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28AE9B-021F-4631-BA3B-702C5DADB430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9C3B9D-1DA1-49F2-A8F4-14EA766D80B9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1177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E71A1E-876A-497C-BC2C-6C664FB801ED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723128-909F-4C44-BAAB-4C31BB6CBA38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2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A68527-3ED5-48C8-8292-F98287D56636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6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8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64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30565C-AC79-41D8-8C98-D42BF3B24C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46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A799-2130-4A4D-B3FB-63BBBDF8C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64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0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8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6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3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3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6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0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0D1B-0ADC-472D-AECB-88A5B9BB9239}" type="datetimeFigureOut">
              <a:rPr lang="en-US" smtClean="0"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CF77-0CBC-4AA5-BBF2-8CF0827DB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0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rgbClr val="0066FF"/>
                </a:solidFill>
                <a:latin typeface="Comic Sans MS" pitchFamily="66" charset="0"/>
              </a:rPr>
              <a:t>High School Chemistry Textbook </a:t>
            </a:r>
            <a: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by I-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Comic Sans MS" pitchFamily="66" charset="0"/>
              </a:rPr>
              <a:t>Jy</a:t>
            </a:r>
            <a:r>
              <a:rPr lang="en-US" alt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 Chang, Taiwan</a:t>
            </a:r>
          </a:p>
        </p:txBody>
      </p:sp>
      <p:pic>
        <p:nvPicPr>
          <p:cNvPr id="61443" name="Picture 3" descr="prefaceCh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1"/>
            <a:ext cx="7620000" cy="521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0" y="5968304"/>
            <a:ext cx="36165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C000"/>
                </a:solidFill>
              </a:rPr>
              <a:t>Xe</a:t>
            </a:r>
            <a:r>
              <a:rPr lang="en-US" sz="4400" b="1" dirty="0" smtClean="0"/>
              <a:t> + </a:t>
            </a:r>
            <a:r>
              <a:rPr lang="en-US" sz="4400" b="1" dirty="0" smtClean="0">
                <a:solidFill>
                  <a:srgbClr val="008080"/>
                </a:solidFill>
              </a:rPr>
              <a:t>porphyrin</a:t>
            </a:r>
            <a:endParaRPr lang="en-US" sz="4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2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rgbClr val="FF0000"/>
                </a:solidFill>
                <a:latin typeface="Comic Sans MS" pitchFamily="66" charset="0"/>
              </a:rPr>
              <a:t>Particle in a Box: A Textbook Example</a:t>
            </a:r>
          </a:p>
        </p:txBody>
      </p:sp>
      <p:pic>
        <p:nvPicPr>
          <p:cNvPr id="57347" name="Picture 4" descr="Quantum Mechani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8" y="990600"/>
            <a:ext cx="4418012" cy="5638800"/>
          </a:xfrm>
        </p:spPr>
      </p:pic>
      <p:sp>
        <p:nvSpPr>
          <p:cNvPr id="57348" name="Rectangle 7"/>
          <p:cNvSpPr>
            <a:spLocks noChangeArrowheads="1"/>
          </p:cNvSpPr>
          <p:nvPr/>
        </p:nvSpPr>
        <p:spPr bwMode="auto">
          <a:xfrm>
            <a:off x="5257800" y="2289175"/>
            <a:ext cx="3733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mic Sans MS" pitchFamily="66" charset="0"/>
              </a:rPr>
              <a:t>College Textbook: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Principles of 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Modern Chemistry, 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6th edition, 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Oxtoby, Gillis, Campion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(Thomson Brooks/Cole, </a:t>
            </a:r>
          </a:p>
          <a:p>
            <a:pPr eaLnBrk="1" hangingPunct="1"/>
            <a:r>
              <a:rPr lang="en-US" altLang="en-US" b="1" dirty="0">
                <a:solidFill>
                  <a:srgbClr val="008000"/>
                </a:solidFill>
                <a:latin typeface="Comic Sans MS" pitchFamily="66" charset="0"/>
              </a:rPr>
              <a:t>2007).</a:t>
            </a:r>
          </a:p>
        </p:txBody>
      </p:sp>
    </p:spTree>
    <p:extLst>
      <p:ext uri="{BB962C8B-B14F-4D97-AF65-F5344CB8AC3E}">
        <p14:creationId xmlns:p14="http://schemas.microsoft.com/office/powerpoint/2010/main" val="40750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20 Years in Ithaca, NY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14400"/>
            <a:ext cx="7848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mbol" pitchFamily="18" charset="2"/>
              <a:buChar char="·"/>
            </a:pPr>
            <a:r>
              <a:rPr lang="en-US" sz="3600" dirty="0" smtClean="0"/>
              <a:t>Millisecond (</a:t>
            </a:r>
            <a:r>
              <a:rPr lang="en-US" sz="3600" dirty="0" smtClean="0">
                <a:solidFill>
                  <a:srgbClr val="FF0000"/>
                </a:solidFill>
              </a:rPr>
              <a:t>10</a:t>
            </a:r>
            <a:r>
              <a:rPr lang="en-US" sz="3600" baseline="30000" dirty="0" smtClean="0">
                <a:solidFill>
                  <a:srgbClr val="FF0000"/>
                </a:solidFill>
              </a:rPr>
              <a:t>-3</a:t>
            </a:r>
            <a:r>
              <a:rPr lang="en-US" sz="3600" dirty="0" smtClean="0">
                <a:solidFill>
                  <a:srgbClr val="FF0000"/>
                </a:solidFill>
              </a:rPr>
              <a:t> s</a:t>
            </a:r>
            <a:r>
              <a:rPr lang="en-US" sz="3600" dirty="0" smtClean="0"/>
              <a:t>) experiment on </a:t>
            </a:r>
            <a:r>
              <a:rPr lang="en-US" sz="3600" dirty="0" smtClean="0">
                <a:solidFill>
                  <a:srgbClr val="FF0000"/>
                </a:solidFill>
              </a:rPr>
              <a:t>10</a:t>
            </a:r>
            <a:r>
              <a:rPr lang="en-US" sz="3600" baseline="30000" dirty="0" smtClean="0">
                <a:solidFill>
                  <a:srgbClr val="FF0000"/>
                </a:solidFill>
              </a:rPr>
              <a:t>12</a:t>
            </a:r>
            <a:r>
              <a:rPr lang="en-US" sz="3600" dirty="0" smtClean="0"/>
              <a:t> molecules  with 96-detector or 256-detector</a:t>
            </a:r>
          </a:p>
          <a:p>
            <a:pPr marL="571500" indent="-571500">
              <a:buFont typeface="Symbol" pitchFamily="18" charset="2"/>
              <a:buChar char="·"/>
            </a:pPr>
            <a:r>
              <a:rPr lang="en-US" sz="3600" dirty="0" smtClean="0"/>
              <a:t>100 femtosecond  ( </a:t>
            </a:r>
            <a:r>
              <a:rPr lang="en-US" sz="3600" dirty="0" smtClean="0">
                <a:solidFill>
                  <a:srgbClr val="FF0000"/>
                </a:solidFill>
              </a:rPr>
              <a:t>100x10</a:t>
            </a:r>
            <a:r>
              <a:rPr lang="en-US" sz="3600" baseline="30000" dirty="0" smtClean="0">
                <a:solidFill>
                  <a:srgbClr val="FF0000"/>
                </a:solidFill>
              </a:rPr>
              <a:t>-15</a:t>
            </a:r>
            <a:r>
              <a:rPr lang="en-US" sz="3600" dirty="0" smtClean="0">
                <a:solidFill>
                  <a:srgbClr val="FF0000"/>
                </a:solidFill>
              </a:rPr>
              <a:t> s</a:t>
            </a:r>
            <a:r>
              <a:rPr lang="en-US" sz="3600" dirty="0" smtClean="0"/>
              <a:t>)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experiment on </a:t>
            </a:r>
            <a:r>
              <a:rPr lang="en-US" sz="3600" dirty="0" smtClean="0">
                <a:solidFill>
                  <a:srgbClr val="FF0000"/>
                </a:solidFill>
              </a:rPr>
              <a:t>10</a:t>
            </a:r>
            <a:r>
              <a:rPr lang="en-US" sz="3600" baseline="30000" dirty="0" smtClean="0">
                <a:solidFill>
                  <a:srgbClr val="FF0000"/>
                </a:solidFill>
              </a:rPr>
              <a:t>12</a:t>
            </a:r>
            <a:r>
              <a:rPr lang="en-US" sz="3600" dirty="0" smtClean="0"/>
              <a:t> molecules with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femtosecond Laser</a:t>
            </a:r>
          </a:p>
          <a:p>
            <a:r>
              <a:rPr lang="en-US" sz="3600" dirty="0" smtClean="0">
                <a:sym typeface="Symbol"/>
              </a:rPr>
              <a:t></a:t>
            </a:r>
            <a:r>
              <a:rPr lang="en-US" sz="3600" dirty="0" smtClean="0"/>
              <a:t>   Sub-</a:t>
            </a:r>
            <a:r>
              <a:rPr lang="en-US" sz="3600" dirty="0" err="1" smtClean="0"/>
              <a:t>Ångström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(&lt;10</a:t>
            </a:r>
            <a:r>
              <a:rPr lang="en-US" sz="3600" baseline="30000" dirty="0" smtClean="0">
                <a:solidFill>
                  <a:srgbClr val="FF0000"/>
                </a:solidFill>
              </a:rPr>
              <a:t>-10</a:t>
            </a:r>
            <a:r>
              <a:rPr lang="en-US" sz="3600" dirty="0" smtClean="0">
                <a:solidFill>
                  <a:srgbClr val="FF0000"/>
                </a:solidFill>
              </a:rPr>
              <a:t> m</a:t>
            </a:r>
            <a:r>
              <a:rPr lang="en-US" sz="3600" dirty="0" smtClean="0"/>
              <a:t>)  spatial 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resolution on </a:t>
            </a:r>
            <a:r>
              <a:rPr lang="en-US" sz="3600" dirty="0" smtClean="0">
                <a:solidFill>
                  <a:srgbClr val="FF0000"/>
                </a:solidFill>
              </a:rPr>
              <a:t>1</a:t>
            </a:r>
            <a:r>
              <a:rPr lang="en-US" sz="3600" dirty="0" smtClean="0"/>
              <a:t> molecule with the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scanning tunneling microscope</a:t>
            </a:r>
          </a:p>
          <a:p>
            <a:r>
              <a:rPr lang="en-US" sz="3600" dirty="0" smtClean="0">
                <a:sym typeface="Symbol"/>
              </a:rPr>
              <a:t></a:t>
            </a:r>
            <a:r>
              <a:rPr lang="en-US" sz="3600" dirty="0" smtClean="0"/>
              <a:t>   </a:t>
            </a:r>
            <a:r>
              <a:rPr lang="en-US" sz="3600" dirty="0" smtClean="0">
                <a:solidFill>
                  <a:srgbClr val="FF0000"/>
                </a:solidFill>
              </a:rPr>
              <a:t>Not yet  (10 fs + 0.1 Å) experiment</a:t>
            </a:r>
          </a:p>
        </p:txBody>
      </p:sp>
    </p:spTree>
    <p:extLst>
      <p:ext uri="{BB962C8B-B14F-4D97-AF65-F5344CB8AC3E}">
        <p14:creationId xmlns:p14="http://schemas.microsoft.com/office/powerpoint/2010/main" val="35815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8" y="8080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Ithaca, NY, 1996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t="8723" r="30457" b="3191"/>
          <a:stretch/>
        </p:blipFill>
        <p:spPr>
          <a:xfrm rot="16200000">
            <a:off x="2946387" y="-872532"/>
            <a:ext cx="3267683" cy="88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MGB &amp; I in Winter Snow!!!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1489" r="11915" b="6218"/>
          <a:stretch/>
        </p:blipFill>
        <p:spPr>
          <a:xfrm>
            <a:off x="838200" y="1295400"/>
            <a:ext cx="7432915" cy="50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Kelvin in Irvine, 2000-2016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5650" r="15851"/>
          <a:stretch/>
        </p:blipFill>
        <p:spPr>
          <a:xfrm>
            <a:off x="152400" y="1752600"/>
            <a:ext cx="5410200" cy="4046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7187" r="22873"/>
          <a:stretch/>
        </p:blipFill>
        <p:spPr>
          <a:xfrm>
            <a:off x="5694453" y="1066800"/>
            <a:ext cx="3220947" cy="2583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27663" r="29787" b="19291"/>
          <a:stretch/>
        </p:blipFill>
        <p:spPr>
          <a:xfrm>
            <a:off x="5694453" y="3810000"/>
            <a:ext cx="325192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Backyard Farming, Irvine, CA 2015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61353"/>
            <a:ext cx="3770199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1" y="1280808"/>
            <a:ext cx="377019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Homebuilt Helium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ecycling Facility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4114800" cy="3352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“Two-Story” STM</a:t>
            </a:r>
            <a:b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600 </a:t>
            </a:r>
            <a:r>
              <a:rPr lang="en-US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mK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b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Gauss</a:t>
            </a:r>
            <a:b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10</a:t>
            </a:r>
            <a:r>
              <a:rPr lang="en-US" b="1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-11</a:t>
            </a:r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mmHg</a:t>
            </a:r>
            <a:endParaRPr 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59403"/>
            <a:ext cx="4570616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Wilson Ho &amp; </a:t>
            </a:r>
            <a:r>
              <a:rPr lang="en-US" sz="3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Shaowei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Li </a:t>
            </a:r>
            <a:b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@ UC Irvine, 2017 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62112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Coupling Femtosecond </a:t>
            </a:r>
            <a:r>
              <a:rPr lang="en-US" sz="3600" b="1" dirty="0">
                <a:solidFill>
                  <a:srgbClr val="008080"/>
                </a:solidFill>
                <a:latin typeface="Comic Sans MS" panose="030F0702030302020204" pitchFamily="66" charset="0"/>
              </a:rPr>
              <a:t>L</a:t>
            </a:r>
            <a:r>
              <a:rPr lang="en-US" sz="36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aser to STM</a:t>
            </a:r>
            <a:endParaRPr lang="en-US" sz="36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67" y="1219200"/>
            <a:ext cx="8108933" cy="5356676"/>
          </a:xfrm>
          <a:prstGeom prst="rect">
            <a:avLst/>
          </a:prstGeom>
          <a:solidFill>
            <a:schemeClr val="bg1"/>
          </a:solidFill>
          <a:effectLst>
            <a:glow rad="2794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909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848600" cy="8382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Imaging Atoms on Solid Surfaces</a:t>
            </a:r>
          </a:p>
        </p:txBody>
      </p:sp>
      <p:pic>
        <p:nvPicPr>
          <p:cNvPr id="20483" name="Picture 3" descr="bests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4495800" cy="3987800"/>
          </a:xfrm>
          <a:noFill/>
        </p:spPr>
      </p:pic>
      <p:pic>
        <p:nvPicPr>
          <p:cNvPr id="20484" name="Picture 4" descr="Ag110_closeu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209800"/>
            <a:ext cx="3581400" cy="3581400"/>
          </a:xfrm>
          <a:noFill/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262688" y="1014413"/>
            <a:ext cx="15605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u="sng">
                <a:solidFill>
                  <a:srgbClr val="008000"/>
                </a:solidFill>
              </a:rPr>
              <a:t>Ag(110)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1524000" y="1066800"/>
            <a:ext cx="243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u="sng">
                <a:solidFill>
                  <a:srgbClr val="6600CC"/>
                </a:solidFill>
              </a:rPr>
              <a:t>Silicon(111)</a:t>
            </a:r>
          </a:p>
        </p:txBody>
      </p:sp>
    </p:spTree>
    <p:extLst>
      <p:ext uri="{BB962C8B-B14F-4D97-AF65-F5344CB8AC3E}">
        <p14:creationId xmlns:p14="http://schemas.microsoft.com/office/powerpoint/2010/main" val="21044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Femtosecond Laser &amp; </a:t>
            </a:r>
            <a:br>
              <a:rPr lang="en-US" sz="3200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32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Scanning Tunneling Microscope</a:t>
            </a:r>
            <a:endParaRPr lang="en-US" sz="32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16055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3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>
            <a:noAutofit/>
          </a:bodyPr>
          <a:lstStyle/>
          <a:p>
            <a:r>
              <a:rPr lang="en-US" altLang="en-US" sz="3600" dirty="0">
                <a:solidFill>
                  <a:srgbClr val="CC00CC"/>
                </a:solidFill>
                <a:latin typeface="Comic Sans MS" panose="030F0702030302020204" pitchFamily="66" charset="0"/>
              </a:rPr>
              <a:t>STM Induced Conformation Change</a:t>
            </a:r>
          </a:p>
        </p:txBody>
      </p:sp>
      <p:pic>
        <p:nvPicPr>
          <p:cNvPr id="201731" name="Picture 3" descr="D:\Ho_Papers\NDR_EXPLAIN.eps"/>
          <p:cNvPicPr>
            <a:picLocks noGrp="1" noChangeAspect="1" noChangeArrowheads="1"/>
          </p:cNvPicPr>
          <p:nvPr>
            <p:ph type="chart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b="-580"/>
          <a:stretch/>
        </p:blipFill>
        <p:spPr>
          <a:xfrm>
            <a:off x="1524000" y="1066800"/>
            <a:ext cx="6302431" cy="5245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7501" y="3124200"/>
            <a:ext cx="1474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High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Current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3501" y="3124200"/>
            <a:ext cx="1474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Low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Current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2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Pyrrolidine</a:t>
            </a:r>
            <a:r>
              <a:rPr lang="en-US" sz="4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Conformational Change</a:t>
            </a:r>
            <a:endParaRPr lang="en-US" sz="40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8825560" cy="2362200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>
                <a:alpha val="95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002747" y="3606225"/>
            <a:ext cx="1508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Ag(110)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16" y="1219200"/>
            <a:ext cx="2636284" cy="2614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50000" r="49567" b="1811"/>
          <a:stretch/>
        </p:blipFill>
        <p:spPr>
          <a:xfrm>
            <a:off x="4876800" y="838200"/>
            <a:ext cx="3760640" cy="30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2667000" cy="1828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35 fs laser</a:t>
            </a:r>
            <a:br>
              <a:rPr lang="en-US" sz="32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32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+</a:t>
            </a:r>
            <a:br>
              <a:rPr lang="en-US" sz="32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</a:br>
            <a:r>
              <a:rPr lang="en-US" sz="32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0.1 Å STM</a:t>
            </a:r>
            <a:endParaRPr lang="en-US" sz="3200" b="1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" y="2328539"/>
            <a:ext cx="8493854" cy="2472061"/>
          </a:xfrm>
          <a:prstGeom prst="rect">
            <a:avLst/>
          </a:prstGeom>
          <a:noFill/>
          <a:effectLst>
            <a:glow rad="381000">
              <a:schemeClr val="bg1"/>
            </a:glow>
            <a:outerShdw blurRad="50800" dist="50800" dir="5400000" sx="30000" sy="30000" algn="ctr" rotWithShape="0">
              <a:schemeClr val="bg1">
                <a:alpha val="43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096000" y="260098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Period=146 fs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1"/>
          <a:stretch/>
        </p:blipFill>
        <p:spPr>
          <a:xfrm>
            <a:off x="423844" y="5029200"/>
            <a:ext cx="8462359" cy="1327089"/>
          </a:xfrm>
          <a:prstGeom prst="rect">
            <a:avLst/>
          </a:prstGeom>
          <a:solidFill>
            <a:schemeClr val="bg1"/>
          </a:solidFill>
          <a:effectLst>
            <a:glow rad="3175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2400"/>
            <a:ext cx="3068808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50000" r="49567" b="1811"/>
          <a:stretch/>
        </p:blipFill>
        <p:spPr>
          <a:xfrm>
            <a:off x="6096000" y="62447"/>
            <a:ext cx="2722392" cy="22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5742119" cy="4173880"/>
          </a:xfrm>
          <a:prstGeom prst="rect">
            <a:avLst/>
          </a:prstGeom>
          <a:solidFill>
            <a:schemeClr val="bg1"/>
          </a:solidFill>
          <a:effectLst>
            <a:glow rad="254000">
              <a:schemeClr val="bg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5" y="4455991"/>
            <a:ext cx="7842755" cy="2249609"/>
          </a:xfrm>
          <a:prstGeom prst="rect">
            <a:avLst/>
          </a:prstGeom>
          <a:solidFill>
            <a:schemeClr val="bg1"/>
          </a:solidFill>
          <a:effectLst>
            <a:glow rad="381000">
              <a:schemeClr val="bg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168"/>
            <a:ext cx="2895600" cy="1941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/>
          <a:stretch/>
        </p:blipFill>
        <p:spPr>
          <a:xfrm>
            <a:off x="188514" y="2262834"/>
            <a:ext cx="2670971" cy="1987246"/>
          </a:xfrm>
          <a:prstGeom prst="rect">
            <a:avLst/>
          </a:prstGeom>
          <a:solidFill>
            <a:schemeClr val="bg1"/>
          </a:solidFill>
          <a:effectLst>
            <a:glow rad="203200">
              <a:schemeClr val="bg1">
                <a:alpha val="9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5593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"/>
            <a:ext cx="5742121" cy="4173880"/>
          </a:xfrm>
          <a:prstGeom prst="rect">
            <a:avLst/>
          </a:prstGeom>
          <a:solidFill>
            <a:schemeClr val="bg1"/>
          </a:solidFill>
          <a:effectLst>
            <a:glow rad="254000">
              <a:schemeClr val="bg1"/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5" y="4455991"/>
            <a:ext cx="7842755" cy="2249609"/>
          </a:xfrm>
          <a:prstGeom prst="rect">
            <a:avLst/>
          </a:prstGeom>
          <a:solidFill>
            <a:schemeClr val="bg1"/>
          </a:solidFill>
          <a:effectLst>
            <a:glow rad="381000">
              <a:schemeClr val="bg1"/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1168"/>
            <a:ext cx="2895600" cy="1941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/>
          <a:stretch/>
        </p:blipFill>
        <p:spPr>
          <a:xfrm>
            <a:off x="188514" y="2262834"/>
            <a:ext cx="2670971" cy="1987246"/>
          </a:xfrm>
          <a:prstGeom prst="rect">
            <a:avLst/>
          </a:prstGeom>
          <a:solidFill>
            <a:schemeClr val="bg1"/>
          </a:solidFill>
          <a:effectLst>
            <a:glow rad="203200">
              <a:schemeClr val="bg1">
                <a:alpha val="9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86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0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17 Years in Irvine, CA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568476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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Mission Accomplished:</a:t>
            </a:r>
          </a:p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nm + 30 fs</a:t>
            </a: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  in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molecule!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3000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6913" y="274638"/>
            <a:ext cx="4764087" cy="6278562"/>
          </a:xfr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838200" y="1905000"/>
            <a:ext cx="21336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B050"/>
                </a:solidFill>
                <a:latin typeface="Comic Sans MS" pitchFamily="66" charset="0"/>
              </a:rPr>
              <a:t>Elementary Textbook:</a:t>
            </a:r>
          </a:p>
          <a:p>
            <a:pPr eaLnBrk="1" hangingPunct="1"/>
            <a:r>
              <a:rPr lang="en-US" altLang="en-US" sz="2800" b="1">
                <a:solidFill>
                  <a:srgbClr val="990000"/>
                </a:solidFill>
                <a:latin typeface="Comic Sans MS" pitchFamily="66" charset="0"/>
              </a:rPr>
              <a:t>Houghton-Mufflin Science, </a:t>
            </a:r>
          </a:p>
          <a:p>
            <a:pPr eaLnBrk="1" hangingPunct="1"/>
            <a:r>
              <a:rPr lang="en-US" altLang="en-US" sz="2800" b="1">
                <a:solidFill>
                  <a:srgbClr val="990000"/>
                </a:solidFill>
                <a:latin typeface="Comic Sans MS" pitchFamily="66" charset="0"/>
              </a:rPr>
              <a:t>California Edition (2007).</a:t>
            </a:r>
          </a:p>
        </p:txBody>
      </p:sp>
    </p:spTree>
    <p:extLst>
      <p:ext uri="{BB962C8B-B14F-4D97-AF65-F5344CB8AC3E}">
        <p14:creationId xmlns:p14="http://schemas.microsoft.com/office/powerpoint/2010/main" val="4866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7" y="145371"/>
            <a:ext cx="5177973" cy="6560229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85800" y="1015779"/>
            <a:ext cx="2819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omic Sans MS" pitchFamily="66" charset="0"/>
              </a:rPr>
              <a:t>College Textbook:</a:t>
            </a:r>
          </a:p>
          <a:p>
            <a:pPr eaLnBrk="1" hangingPunct="1"/>
            <a:r>
              <a:rPr lang="en-US" altLang="en-US" sz="2800" b="1" dirty="0">
                <a:solidFill>
                  <a:srgbClr val="008000"/>
                </a:solidFill>
                <a:latin typeface="Comic Sans MS" pitchFamily="66" charset="0"/>
              </a:rPr>
              <a:t>Principles of </a:t>
            </a:r>
          </a:p>
          <a:p>
            <a:pPr eaLnBrk="1" hangingPunct="1"/>
            <a:r>
              <a:rPr lang="en-US" altLang="en-US" sz="2800" b="1" dirty="0">
                <a:solidFill>
                  <a:srgbClr val="008000"/>
                </a:solidFill>
                <a:latin typeface="Comic Sans MS" pitchFamily="66" charset="0"/>
              </a:rPr>
              <a:t>Modern Chemistry,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6th edition,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Oxtoby, Gillis, Campion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(Thomson Brooks/Cole, 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  <a:latin typeface="Comic Sans MS" pitchFamily="66" charset="0"/>
              </a:rPr>
              <a:t>2007).</a:t>
            </a:r>
          </a:p>
        </p:txBody>
      </p:sp>
    </p:spTree>
    <p:extLst>
      <p:ext uri="{BB962C8B-B14F-4D97-AF65-F5344CB8AC3E}">
        <p14:creationId xmlns:p14="http://schemas.microsoft.com/office/powerpoint/2010/main" val="20442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38" y="161488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</a:rPr>
              <a:t>   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50,000,000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itchFamily="18" charset="2"/>
              </a:rPr>
              <a:t> 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Magnification</a:t>
            </a:r>
            <a:r>
              <a:rPr lang="en-US" altLang="en-US" sz="3200" b="1" dirty="0" smtClean="0"/>
              <a:t>                       </a:t>
            </a:r>
            <a:endParaRPr lang="en-US" altLang="en-US" sz="3200" dirty="0" smtClean="0"/>
          </a:p>
        </p:txBody>
      </p:sp>
      <p:pic>
        <p:nvPicPr>
          <p:cNvPr id="44035" name="Picture 4" descr="gal_earth_m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4827"/>
            <a:ext cx="3657600" cy="46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IMG_0877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457" y="2590800"/>
            <a:ext cx="442753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5788" y="914400"/>
            <a:ext cx="25458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</a:rPr>
              <a:t>Galileo, 1922</a:t>
            </a:r>
          </a:p>
          <a:p>
            <a:pPr algn="ctr"/>
            <a:r>
              <a:rPr lang="en-US" sz="2800" b="1" dirty="0" smtClean="0">
                <a:solidFill>
                  <a:srgbClr val="003399"/>
                </a:solidFill>
              </a:rPr>
              <a:t>3,900,000 Miles</a:t>
            </a:r>
            <a:endParaRPr lang="en-US" sz="2800" b="1" dirty="0">
              <a:solidFill>
                <a:srgbClr val="0033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5184" y="1447800"/>
            <a:ext cx="22220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</a:rPr>
              <a:t>Rowland Hall</a:t>
            </a:r>
          </a:p>
          <a:p>
            <a:pPr algn="ctr"/>
            <a:r>
              <a:rPr lang="en-US" sz="2800" b="1" dirty="0" smtClean="0">
                <a:solidFill>
                  <a:srgbClr val="003399"/>
                </a:solidFill>
              </a:rPr>
              <a:t>UC Irvine</a:t>
            </a:r>
            <a:endParaRPr lang="en-US" sz="28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09800"/>
            <a:ext cx="2590800" cy="1981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solidFill>
                  <a:srgbClr val="CC0099"/>
                </a:solidFill>
                <a:latin typeface="Comic Sans MS" panose="030F0702030302020204" pitchFamily="66" charset="0"/>
              </a:rPr>
              <a:t>Seeing Single Molecules</a:t>
            </a:r>
          </a:p>
        </p:txBody>
      </p:sp>
      <p:pic>
        <p:nvPicPr>
          <p:cNvPr id="21507" name="Picture 3" descr="images_quad_intro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0709"/>
            <a:ext cx="5486400" cy="6554891"/>
          </a:xfrm>
          <a:noFill/>
        </p:spPr>
      </p:pic>
    </p:spTree>
    <p:extLst>
      <p:ext uri="{BB962C8B-B14F-4D97-AF65-F5344CB8AC3E}">
        <p14:creationId xmlns:p14="http://schemas.microsoft.com/office/powerpoint/2010/main" val="16390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ETS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17664" r="9328" b="16211"/>
          <a:stretch/>
        </p:blipFill>
        <p:spPr>
          <a:xfrm>
            <a:off x="2590800" y="228600"/>
            <a:ext cx="6172200" cy="6491017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76200" y="2057400"/>
            <a:ext cx="28135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Inelastic 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Electron 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Tunneling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Spectroscopy</a:t>
            </a:r>
          </a:p>
          <a:p>
            <a:pPr algn="ctr"/>
            <a:r>
              <a:rPr lang="en-US" sz="32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(IETS)</a:t>
            </a:r>
            <a:endParaRPr lang="en-US" sz="32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8839200" cy="1219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 smtClean="0">
                <a:solidFill>
                  <a:srgbClr val="CC9900"/>
                </a:solidFill>
                <a:latin typeface="Comic Sans MS" panose="030F0702030302020204" pitchFamily="66" charset="0"/>
              </a:rPr>
              <a:t>Chemical Identification: </a:t>
            </a:r>
            <a:br>
              <a:rPr lang="en-US" altLang="en-US" sz="3600" b="1" dirty="0" smtClean="0">
                <a:solidFill>
                  <a:srgbClr val="CC9900"/>
                </a:solidFill>
                <a:latin typeface="Comic Sans MS" panose="030F0702030302020204" pitchFamily="66" charset="0"/>
              </a:rPr>
            </a:br>
            <a:r>
              <a:rPr lang="en-US" altLang="en-US" sz="3600" b="1" dirty="0" smtClean="0">
                <a:solidFill>
                  <a:srgbClr val="CC9900"/>
                </a:solidFill>
                <a:latin typeface="Comic Sans MS" panose="030F0702030302020204" pitchFamily="66" charset="0"/>
              </a:rPr>
              <a:t>Single Acetylene Molecules on Cu(100)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12963"/>
            <a:ext cx="8305800" cy="3754437"/>
          </a:xfrm>
        </p:spPr>
      </p:pic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914400" y="6167438"/>
            <a:ext cx="7507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B.C. Stipe, M.A. </a:t>
            </a:r>
            <a:r>
              <a:rPr lang="en-US" altLang="en-US" dirty="0" err="1"/>
              <a:t>Rezaei</a:t>
            </a:r>
            <a:r>
              <a:rPr lang="en-US" altLang="en-US" dirty="0"/>
              <a:t>, W. Ho, Science </a:t>
            </a:r>
            <a:r>
              <a:rPr lang="en-US" altLang="en-US" b="1" dirty="0"/>
              <a:t>280</a:t>
            </a:r>
            <a:r>
              <a:rPr lang="en-US" altLang="en-US" dirty="0"/>
              <a:t>, 1732 (1998).</a:t>
            </a:r>
          </a:p>
        </p:txBody>
      </p:sp>
    </p:spTree>
    <p:extLst>
      <p:ext uri="{BB962C8B-B14F-4D97-AF65-F5344CB8AC3E}">
        <p14:creationId xmlns:p14="http://schemas.microsoft.com/office/powerpoint/2010/main" val="23661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533400"/>
            <a:ext cx="3581400" cy="838200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008000"/>
                </a:solidFill>
                <a:latin typeface="Comic Sans MS" pitchFamily="66" charset="0"/>
              </a:rPr>
              <a:t>Single H Atom</a:t>
            </a:r>
          </a:p>
        </p:txBody>
      </p:sp>
      <p:pic>
        <p:nvPicPr>
          <p:cNvPr id="81923" name="Picture 3" descr="H_SPC_I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1711325"/>
            <a:ext cx="8207375" cy="4308475"/>
          </a:xfrm>
          <a:noFill/>
        </p:spPr>
      </p:pic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2057400" y="6248400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L.J. Lauhon, W. Ho, PRL </a:t>
            </a:r>
            <a:r>
              <a:rPr lang="en-US" altLang="en-US" b="1"/>
              <a:t>85</a:t>
            </a:r>
            <a:r>
              <a:rPr lang="en-US" altLang="en-US"/>
              <a:t>, 4566 (1999).</a:t>
            </a:r>
          </a:p>
        </p:txBody>
      </p:sp>
    </p:spTree>
    <p:extLst>
      <p:ext uri="{BB962C8B-B14F-4D97-AF65-F5344CB8AC3E}">
        <p14:creationId xmlns:p14="http://schemas.microsoft.com/office/powerpoint/2010/main" val="19733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297</Words>
  <Application>Microsoft Office PowerPoint</Application>
  <PresentationFormat>On-screen Show (4:3)</PresentationFormat>
  <Paragraphs>77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High School Chemistry Textbook  by I-Jy Chang, Taiwan</vt:lpstr>
      <vt:lpstr>Imaging Atoms on Solid Surfaces</vt:lpstr>
      <vt:lpstr>PowerPoint Presentation</vt:lpstr>
      <vt:lpstr>PowerPoint Presentation</vt:lpstr>
      <vt:lpstr>    50,000,000  Magnification                       </vt:lpstr>
      <vt:lpstr>Seeing Single Molecules</vt:lpstr>
      <vt:lpstr>PowerPoint Presentation</vt:lpstr>
      <vt:lpstr>Chemical Identification:  Single Acetylene Molecules on Cu(100)</vt:lpstr>
      <vt:lpstr>Single H Atom</vt:lpstr>
      <vt:lpstr>Particle in a Box: A Textbook Example</vt:lpstr>
      <vt:lpstr>20 Years in Ithaca, NY</vt:lpstr>
      <vt:lpstr>Ithaca, NY, 1996</vt:lpstr>
      <vt:lpstr>MGB &amp; I in Winter Snow!!!</vt:lpstr>
      <vt:lpstr>Kelvin in Irvine, 2000-2016</vt:lpstr>
      <vt:lpstr>Backyard Farming, Irvine, CA 2015</vt:lpstr>
      <vt:lpstr>Homebuilt Helium Recycling Facility</vt:lpstr>
      <vt:lpstr>“Two-Story” STM 600 mK,  105 Gauss 10-11 mmHg</vt:lpstr>
      <vt:lpstr>Wilson Ho &amp; Shaowei Li  @ UC Irvine, 2017 </vt:lpstr>
      <vt:lpstr>Coupling Femtosecond Laser to STM</vt:lpstr>
      <vt:lpstr>Femtosecond Laser &amp;  Scanning Tunneling Microscope</vt:lpstr>
      <vt:lpstr>STM Induced Conformation Change</vt:lpstr>
      <vt:lpstr>Pyrrolidine Conformational Change</vt:lpstr>
      <vt:lpstr>35 fs laser + 0.1 Å STM</vt:lpstr>
      <vt:lpstr>PowerPoint Presentation</vt:lpstr>
      <vt:lpstr>PowerPoint Presentation</vt:lpstr>
      <vt:lpstr>17 Years in Irvine, 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1961 in Changhua</dc:title>
  <dc:creator>Wilson Ho</dc:creator>
  <cp:lastModifiedBy>Wilson Ho</cp:lastModifiedBy>
  <cp:revision>60</cp:revision>
  <dcterms:created xsi:type="dcterms:W3CDTF">2017-07-29T11:34:20Z</dcterms:created>
  <dcterms:modified xsi:type="dcterms:W3CDTF">2017-08-08T12:52:12Z</dcterms:modified>
</cp:coreProperties>
</file>