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36" r:id="rId2"/>
    <p:sldId id="366" r:id="rId3"/>
    <p:sldId id="531" r:id="rId4"/>
    <p:sldId id="507" r:id="rId5"/>
    <p:sldId id="265" r:id="rId6"/>
    <p:sldId id="362" r:id="rId7"/>
    <p:sldId id="466" r:id="rId8"/>
    <p:sldId id="529" r:id="rId9"/>
    <p:sldId id="448" r:id="rId10"/>
    <p:sldId id="512" r:id="rId11"/>
    <p:sldId id="513" r:id="rId12"/>
    <p:sldId id="369" r:id="rId13"/>
    <p:sldId id="327" r:id="rId14"/>
    <p:sldId id="328" r:id="rId15"/>
    <p:sldId id="329" r:id="rId16"/>
    <p:sldId id="330" r:id="rId17"/>
    <p:sldId id="331" r:id="rId18"/>
    <p:sldId id="332" r:id="rId19"/>
    <p:sldId id="502" r:id="rId20"/>
    <p:sldId id="4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FF0000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32" autoAdjust="0"/>
    <p:restoredTop sz="94660"/>
  </p:normalViewPr>
  <p:slideViewPr>
    <p:cSldViewPr>
      <p:cViewPr varScale="1">
        <p:scale>
          <a:sx n="76" d="100"/>
          <a:sy n="76" d="100"/>
        </p:scale>
        <p:origin x="-10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801100-1800-4B9A-9B4D-6B04BF71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2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95225A-1181-49F4-92C1-C803CC8F8D03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A8019-30E9-4A12-8E26-8D055942244D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67B86-A4B4-404D-BEDB-784DFD78CB2F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9F539B-5E34-4367-AD0E-215260563CAA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8D4C68-7E7C-4E7D-A1D9-2BD4C6255D2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E68911-5104-4003-8792-21765B24A02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224C15-0690-44D5-A051-4D67DA2AA4EA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F7E72E-53A1-4456-AEEA-39C15BFF38D5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EFFA58-7C7F-460E-AE76-C3E0CD181395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BB1DA0-1FA7-4B42-8E82-613E4A945D1E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E3BAC6-7775-4A49-9E23-28670B66618B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A50B74-0F44-4EB4-8941-FA8D579CB60B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E515B-60A5-4650-AC67-4C933D6FF551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5B0B3-F895-4320-BAB2-4AD537FADA0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B6D9C9-78A1-4A64-B229-4B612DFB78B3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75518C-D575-445B-9AF9-CB5DA543170D}" type="slidenum">
              <a:rPr lang="en-US" altLang="en-US" smtClean="0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slide number3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EA882-AB98-491D-8085-CE73D4A02E3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45F1D-9F0B-47E2-A758-5C7D9C4C48C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7152-9F6A-4563-88E1-08B439DF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6676-60C4-4C74-9F66-087860B8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BBA0-6DDF-40F6-81A9-EA6CF25D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716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716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A7052-080B-4D4C-BCA6-0BD34F8BB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4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162C6-F79A-4236-9C8E-24FC5B9E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78AE-0476-4AD0-9D65-3BBF4E0D0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9254-A300-4E4D-9A6D-3FF34ABF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9E32-5AC0-41CA-B104-7E4BF2C79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B0A9-6961-4B97-9F36-B6FD80BC0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B4BA-69F6-4C3C-8240-5786829C6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9451-F2BF-450E-A252-71CF832D8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8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5C2DB-A58E-4FD0-B647-0029DCA2D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3DB4-109C-4476-9BF4-C91288B5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AA454D9-48C6-40B6-B1EA-69753BA6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4" r:id="rId12"/>
    <p:sldLayoutId id="214748388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“Small and Fast: femtosecond light-matter interactions at 0.1-nanometer</a:t>
            </a: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”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ea typeface="MingLiU" panose="02020509000000000000" pitchFamily="49" charset="-120"/>
                <a:cs typeface="Arial" panose="020B0604020202020204" pitchFamily="34" charset="0"/>
              </a:rPr>
              <a:t>Wilson Ho</a:t>
            </a: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en-US" sz="3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20</a:t>
            </a:r>
            <a:r>
              <a:rPr lang="en-US" sz="3100" b="1" baseline="30000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th</a:t>
            </a:r>
            <a:r>
              <a:rPr lang="en-US" sz="3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sz="3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Wu </a:t>
            </a:r>
            <a:r>
              <a:rPr lang="en-US" sz="3100" b="1" dirty="0" err="1">
                <a:solidFill>
                  <a:srgbClr val="92D050"/>
                </a:solidFill>
                <a:latin typeface="Comic Sans MS" panose="030F0702030302020204" pitchFamily="66" charset="0"/>
              </a:rPr>
              <a:t>Chien</a:t>
            </a:r>
            <a:r>
              <a:rPr lang="en-US" sz="3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en-US" sz="3100" b="1" dirty="0" err="1">
                <a:solidFill>
                  <a:srgbClr val="92D050"/>
                </a:solidFill>
                <a:latin typeface="Comic Sans MS" panose="030F0702030302020204" pitchFamily="66" charset="0"/>
              </a:rPr>
              <a:t>Shiung</a:t>
            </a:r>
            <a:r>
              <a:rPr lang="en-US" sz="3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Science </a:t>
            </a:r>
            <a:r>
              <a:rPr lang="en-US" sz="31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Camp, 2017</a:t>
            </a:r>
            <a:r>
              <a:rPr lang="en-US" sz="3100" b="1" dirty="0">
                <a:solidFill>
                  <a:srgbClr val="92D050"/>
                </a:solidFill>
                <a:latin typeface="Comic Sans MS" panose="030F0702030302020204" pitchFamily="66" charset="0"/>
              </a:rPr>
              <a:t>, </a:t>
            </a:r>
            <a:r>
              <a:rPr lang="en-US" sz="3100" b="1" dirty="0" err="1">
                <a:solidFill>
                  <a:srgbClr val="92D050"/>
                </a:solidFill>
                <a:latin typeface="Comic Sans MS" panose="030F0702030302020204" pitchFamily="66" charset="0"/>
              </a:rPr>
              <a:t>Lukang</a:t>
            </a:r>
            <a:r>
              <a:rPr lang="en-US" sz="3100" b="1" dirty="0">
                <a:solidFill>
                  <a:srgbClr val="92D050"/>
                </a:solidFill>
                <a:latin typeface="Comic Sans MS" pitchFamily="66" charset="0"/>
              </a:rPr>
              <a:t/>
            </a:r>
            <a:br>
              <a:rPr lang="en-US" sz="3100" b="1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</a:br>
            <a:endParaRPr lang="en-US" sz="4000" i="1" dirty="0" smtClean="0">
              <a:solidFill>
                <a:srgbClr val="FF99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3276600" y="228600"/>
            <a:ext cx="2514600" cy="2514600"/>
            <a:chOff x="4320" y="1056"/>
            <a:chExt cx="1152" cy="1152"/>
          </a:xfrm>
        </p:grpSpPr>
        <p:pic>
          <p:nvPicPr>
            <p:cNvPr id="3076" name="Picture 5" descr="laser_align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56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Text Box 6"/>
            <p:cNvSpPr txBox="1">
              <a:spLocks noChangeArrowheads="1"/>
            </p:cNvSpPr>
            <p:nvPr/>
          </p:nvSpPr>
          <p:spPr bwMode="auto">
            <a:xfrm>
              <a:off x="4323" y="1824"/>
              <a:ext cx="42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imes New Roman" pitchFamily="18" charset="0"/>
                </a:rPr>
                <a:t>Real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imes New Roman" pitchFamily="18" charset="0"/>
                </a:rPr>
                <a:t>tip</a:t>
              </a:r>
            </a:p>
          </p:txBody>
        </p:sp>
        <p:sp>
          <p:nvSpPr>
            <p:cNvPr id="3078" name="Text Box 7"/>
            <p:cNvSpPr txBox="1">
              <a:spLocks noChangeArrowheads="1"/>
            </p:cNvSpPr>
            <p:nvPr/>
          </p:nvSpPr>
          <p:spPr bwMode="auto">
            <a:xfrm>
              <a:off x="4320" y="1056"/>
              <a:ext cx="48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imes New Roman" pitchFamily="18" charset="0"/>
                </a:rPr>
                <a:t>Tip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imes New Roman" pitchFamily="18" charset="0"/>
                </a:rPr>
                <a:t>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8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23900" y="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>
                <a:solidFill>
                  <a:schemeClr val="accent2"/>
                </a:solidFill>
                <a:latin typeface="Verdana" pitchFamily="34" charset="0"/>
              </a:rPr>
              <a:t>Photon Emission From Molecules on Oxide Films</a:t>
            </a: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4572000" y="1066800"/>
            <a:ext cx="0" cy="5791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4794250" y="1219200"/>
          <a:ext cx="404495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2" name="Artwork" r:id="rId4" imgW="6409524" imgH="8573697" progId="Adobe.Illustrator.7">
                  <p:embed/>
                </p:oleObj>
              </mc:Choice>
              <mc:Fallback>
                <p:oleObj name="Artwork" r:id="rId4" imgW="6409524" imgH="8573697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219200"/>
                        <a:ext cx="404495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0CCFF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00CCFF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0" y="3810000"/>
            <a:ext cx="4572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2438400" y="1279525"/>
          <a:ext cx="20574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3" name="Artwork" r:id="rId6" imgW="3010161" imgH="2812024" progId="Adobe.Illustrator.7">
                  <p:embed/>
                </p:oleObj>
              </mc:Choice>
              <mc:Fallback>
                <p:oleObj name="Artwork" r:id="rId6" imgW="3010161" imgH="2812024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79525"/>
                        <a:ext cx="20574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57200" y="4084638"/>
          <a:ext cx="3810000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Artwork" r:id="rId8" imgW="6876190" imgH="4315427" progId="Adobe.Illustrator.7">
                  <p:embed/>
                </p:oleObj>
              </mc:Choice>
              <mc:Fallback>
                <p:oleObj name="Artwork" r:id="rId8" imgW="6876190" imgH="4315427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84638"/>
                        <a:ext cx="3810000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0CCFF"/>
                                </a:gs>
                                <a:gs pos="50000">
                                  <a:schemeClr val="bg1"/>
                                </a:gs>
                                <a:gs pos="100000">
                                  <a:srgbClr val="00CCFF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228600" y="1371600"/>
          <a:ext cx="220980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Artwork" r:id="rId10" imgW="1933333" imgH="1580952" progId="Adobe.Illustrator.7">
                  <p:embed/>
                </p:oleObj>
              </mc:Choice>
              <mc:Fallback>
                <p:oleObj name="Artwork" r:id="rId10" imgW="1933333" imgH="1580952" progId="Adobe.Illustrator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220980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8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sz="3600">
                <a:solidFill>
                  <a:srgbClr val="FF0000"/>
                </a:solidFill>
              </a:rPr>
              <a:t>TIF – Ag vs. W Tips</a:t>
            </a:r>
          </a:p>
        </p:txBody>
      </p:sp>
      <p:pic>
        <p:nvPicPr>
          <p:cNvPr id="216067" name="Picture 3" descr="tip_A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78180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   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Magnesium</a:t>
            </a:r>
            <a:r>
              <a:rPr lang="en-US" altLang="en-US" smtClean="0"/>
              <a:t> Porphine (MgP)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2475" y="1371600"/>
            <a:ext cx="1828800" cy="457200"/>
          </a:xfrm>
        </p:spPr>
        <p:txBody>
          <a:bodyPr/>
          <a:lstStyle/>
          <a:p>
            <a:pPr marL="171450" indent="-171450" eaLnBrk="1" hangingPunct="1">
              <a:lnSpc>
                <a:spcPct val="110000"/>
              </a:lnSpc>
            </a:pPr>
            <a:r>
              <a:rPr lang="en-US" altLang="en-US" sz="1800" smtClean="0"/>
              <a:t>Chlorophyll-a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682750"/>
            <a:ext cx="202088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80px-Chlorophyll_b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9075" y="1857375"/>
            <a:ext cx="1763713" cy="4467225"/>
          </a:xfrm>
          <a:noFill/>
        </p:spPr>
      </p:pic>
      <p:pic>
        <p:nvPicPr>
          <p:cNvPr id="13318" name="Picture 6" descr="180px-Chlorophyll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19275"/>
            <a:ext cx="17557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790825" y="1371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latin typeface="Calibri" pitchFamily="34" charset="0"/>
              </a:rPr>
              <a:t>Chlorophyll-b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 rot="-2758831">
            <a:off x="3251200" y="2343150"/>
            <a:ext cx="803275" cy="809625"/>
          </a:xfrm>
          <a:prstGeom prst="rect">
            <a:avLst/>
          </a:prstGeom>
          <a:solidFill>
            <a:srgbClr val="33CC33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724400" y="4114800"/>
            <a:ext cx="41148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latin typeface="Calibri" pitchFamily="34" charset="0"/>
              </a:rPr>
              <a:t>The simplest porphyrin.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latin typeface="Calibri" pitchFamily="34" charset="0"/>
              </a:rPr>
              <a:t>Center of photosynthesis.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>
                <a:latin typeface="Calibri" pitchFamily="34" charset="0"/>
              </a:rPr>
              <a:t>Interesting optical and electrical properties.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 rot="-2758831">
            <a:off x="1289050" y="2305050"/>
            <a:ext cx="803275" cy="809625"/>
          </a:xfrm>
          <a:prstGeom prst="rect">
            <a:avLst/>
          </a:prstGeom>
          <a:solidFill>
            <a:srgbClr val="33CC33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8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Searching for Emitting </a:t>
            </a:r>
            <a:r>
              <a:rPr lang="en-US" altLang="en-US" smtClean="0"/>
              <a:t>MgP 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39950"/>
            <a:ext cx="746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3600450" y="5753100"/>
            <a:ext cx="201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37</a:t>
            </a:r>
            <a:r>
              <a:rPr lang="en-US" altLang="en-US" sz="12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1200"/>
              <a:t> </a:t>
            </a:r>
            <a:r>
              <a:rPr lang="en-US" altLang="en-US" sz="1800"/>
              <a:t>37 nm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124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STM topography</a:t>
            </a:r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505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Photon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4/11 MgP Are Emitting</a:t>
            </a:r>
            <a:r>
              <a:rPr lang="en-US" altLang="en-US" smtClean="0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9950"/>
            <a:ext cx="746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1466850" y="4752975"/>
            <a:ext cx="552450" cy="5524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971550" y="4305300"/>
            <a:ext cx="552450" cy="5524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962025" y="2800350"/>
            <a:ext cx="552450" cy="5524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3924300" y="2619375"/>
            <a:ext cx="552450" cy="55245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itchFamily="34" charset="0"/>
            </a:endParaRP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600450" y="5753100"/>
            <a:ext cx="201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37</a:t>
            </a:r>
            <a:r>
              <a:rPr lang="en-US" altLang="en-US" sz="12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1200"/>
              <a:t> </a:t>
            </a:r>
            <a:r>
              <a:rPr lang="en-US" altLang="en-US" sz="1800"/>
              <a:t>37 nm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24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STM topography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505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Photon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Let’s Zoom in</a:t>
            </a:r>
            <a:r>
              <a:rPr lang="en-US" altLang="en-US" smtClean="0"/>
              <a:t> 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2139950"/>
            <a:ext cx="7467600" cy="3656013"/>
          </a:xfrm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00450" y="5753100"/>
            <a:ext cx="201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37</a:t>
            </a:r>
            <a:r>
              <a:rPr lang="en-US" altLang="en-US" sz="12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1200"/>
              <a:t> </a:t>
            </a:r>
            <a:r>
              <a:rPr lang="en-US" altLang="en-US" sz="1800"/>
              <a:t>37 nm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24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STM topography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505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Photon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Symmetric Emitting MgP</a:t>
            </a:r>
            <a:r>
              <a:rPr lang="en-US" altLang="en-US" smtClean="0"/>
              <a:t> 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600450" y="5753100"/>
            <a:ext cx="201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6.8</a:t>
            </a:r>
            <a:r>
              <a:rPr lang="en-US" altLang="en-US" sz="12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1200"/>
              <a:t> </a:t>
            </a:r>
            <a:r>
              <a:rPr lang="en-US" altLang="en-US" sz="1800"/>
              <a:t>6.8 nm</a:t>
            </a:r>
          </a:p>
        </p:txBody>
      </p:sp>
      <p:pic>
        <p:nvPicPr>
          <p:cNvPr id="17412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2144713"/>
            <a:ext cx="7467600" cy="3657600"/>
          </a:xfrm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124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STM topography</a:t>
            </a:r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505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Photon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99"/>
                </a:solidFill>
                <a:ea typeface="SimSun" pitchFamily="2" charset="-122"/>
              </a:rPr>
              <a:t>Let’s Zoom in</a:t>
            </a:r>
            <a:r>
              <a:rPr lang="en-US" altLang="en-US" smtClean="0"/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00450" y="5753100"/>
            <a:ext cx="2019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6.8</a:t>
            </a:r>
            <a:r>
              <a:rPr lang="en-US" altLang="en-US" sz="12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1200"/>
              <a:t> </a:t>
            </a:r>
            <a:r>
              <a:rPr lang="en-US" altLang="en-US" sz="1800"/>
              <a:t>6.8 nm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2144713"/>
            <a:ext cx="7467600" cy="3657600"/>
          </a:xfrm>
          <a:noFill/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24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STM topography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057775" y="1743075"/>
            <a:ext cx="288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Photon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400800" cy="9144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solidFill>
                  <a:srgbClr val="000099"/>
                </a:solidFill>
                <a:latin typeface="Comic Sans MS" pitchFamily="66" charset="0"/>
                <a:ea typeface="SimSun" pitchFamily="2" charset="-122"/>
              </a:rPr>
              <a:t>Ring-Like Emission Pattern</a:t>
            </a:r>
            <a:r>
              <a:rPr lang="en-US" altLang="en-US" sz="3600" b="1" smtClean="0">
                <a:latin typeface="Comic Sans MS" pitchFamily="66" charset="0"/>
              </a:rPr>
              <a:t>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00450" y="6262688"/>
            <a:ext cx="2019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3.5</a:t>
            </a:r>
            <a:r>
              <a:rPr lang="en-US" altLang="en-US" sz="1200"/>
              <a:t>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1200"/>
              <a:t> </a:t>
            </a:r>
            <a:r>
              <a:rPr lang="en-US" altLang="en-US" sz="1800"/>
              <a:t>3.5 nm</a:t>
            </a:r>
          </a:p>
        </p:txBody>
      </p:sp>
      <p:pic>
        <p:nvPicPr>
          <p:cNvPr id="1946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2667000"/>
            <a:ext cx="7467600" cy="3657600"/>
          </a:xfrm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524000" y="1573213"/>
            <a:ext cx="4991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/>
              <a:t> Weak emission in the center.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/>
              <a:t> Ring is the chromophore. </a:t>
            </a:r>
          </a:p>
        </p:txBody>
      </p:sp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9982">
            <a:off x="6797675" y="434976"/>
            <a:ext cx="18827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9900"/>
                </a:solidFill>
                <a:latin typeface="Comic Sans MS" pitchFamily="66" charset="0"/>
              </a:rPr>
              <a:t>Spatially Resolved Vibronic Fluorescence</a:t>
            </a:r>
            <a:r>
              <a:rPr lang="en-US" altLang="en-US" sz="3200" smtClean="0">
                <a:latin typeface="Comic Sans MS" pitchFamily="66" charset="0"/>
              </a:rPr>
              <a:t> </a:t>
            </a:r>
          </a:p>
        </p:txBody>
      </p:sp>
      <p:pic>
        <p:nvPicPr>
          <p:cNvPr id="20483" name="Picture 3" descr="Fig2 large 2010Jun18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8768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181600" y="4648200"/>
            <a:ext cx="3810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Slope = 47 meV       (380 cm</a:t>
            </a:r>
            <a:r>
              <a:rPr lang="en-US" altLang="en-US" sz="2800" baseline="30000">
                <a:solidFill>
                  <a:srgbClr val="000099"/>
                </a:solidFill>
              </a:rPr>
              <a:t>-1</a:t>
            </a:r>
            <a:r>
              <a:rPr lang="en-US" altLang="en-US" sz="2800">
                <a:solidFill>
                  <a:srgbClr val="000099"/>
                </a:solidFill>
              </a:rPr>
              <a:t>)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</a:rPr>
              <a:t>Pyrrole ring tilt and rotation mode  </a:t>
            </a:r>
          </a:p>
        </p:txBody>
      </p:sp>
    </p:spTree>
    <p:extLst>
      <p:ext uri="{BB962C8B-B14F-4D97-AF65-F5344CB8AC3E}">
        <p14:creationId xmlns:p14="http://schemas.microsoft.com/office/powerpoint/2010/main" val="13030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638800" cy="563563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Georges-Pierre Seurat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399" y="533400"/>
            <a:ext cx="68437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Pointillism 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</a:t>
            </a:r>
            <a:br>
              <a:rPr lang="en-US" altLang="en-US" sz="2000" dirty="0"/>
            </a:br>
            <a:r>
              <a:rPr lang="en-US" altLang="en-US" sz="2000" dirty="0"/>
              <a:t>a theory and technique of applying small strokes or dots of color to a surface so that from a distance, they blend together; also called Neoimpressionism or Divisionism</a:t>
            </a:r>
          </a:p>
        </p:txBody>
      </p:sp>
      <p:pic>
        <p:nvPicPr>
          <p:cNvPr id="5124" name="Picture 4" descr="Georges_Seurat_18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83" y="152400"/>
            <a:ext cx="1044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7239000" y="16764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1859 - 1891</a:t>
            </a:r>
          </a:p>
        </p:txBody>
      </p:sp>
      <p:pic>
        <p:nvPicPr>
          <p:cNvPr id="5126" name="Picture 6" descr="Jat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352800"/>
            <a:ext cx="1482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Jat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553200" cy="43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7086600" y="48006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cs typeface="Arial" charset="0"/>
                <a:sym typeface="Symbol" pitchFamily="18" charset="2"/>
              </a:rPr>
              <a:t>D</a:t>
            </a:r>
            <a:r>
              <a:rPr lang="en-US" altLang="en-US" sz="2800" b="1" baseline="-25000">
                <a:solidFill>
                  <a:srgbClr val="008000"/>
                </a:solidFill>
                <a:cs typeface="Arial" charset="0"/>
                <a:sym typeface="Symbol" pitchFamily="18" charset="2"/>
              </a:rPr>
              <a:t>min</a:t>
            </a:r>
            <a:r>
              <a:rPr lang="en-US" altLang="en-US" sz="2800" b="1">
                <a:solidFill>
                  <a:srgbClr val="008000"/>
                </a:solidFill>
                <a:cs typeface="Arial" charset="0"/>
                <a:sym typeface="Symbol" pitchFamily="18" charset="2"/>
              </a:rPr>
              <a:t>  / 2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altLang="en-US" sz="3200" b="1" smtClean="0">
                <a:solidFill>
                  <a:srgbClr val="FF9900"/>
                </a:solidFill>
                <a:latin typeface="Comic Sans MS" pitchFamily="66" charset="0"/>
              </a:rPr>
              <a:t>Spatially Resolved Vibronic Fluorescence</a:t>
            </a:r>
            <a:r>
              <a:rPr lang="en-US" altLang="en-US" sz="3200" smtClean="0">
                <a:latin typeface="Comic Sans MS" pitchFamily="66" charset="0"/>
              </a:rPr>
              <a:t> </a:t>
            </a:r>
          </a:p>
        </p:txBody>
      </p:sp>
      <p:pic>
        <p:nvPicPr>
          <p:cNvPr id="21507" name="Picture 3" descr="Fig2 large 2010Jun18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8768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634" r="11359" b="69026"/>
          <a:stretch>
            <a:fillRect/>
          </a:stretch>
        </p:blipFill>
        <p:spPr bwMode="auto">
          <a:xfrm rot="2493396">
            <a:off x="6221413" y="930275"/>
            <a:ext cx="14017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1359" r="69026" b="46852"/>
          <a:stretch>
            <a:fillRect/>
          </a:stretch>
        </p:blipFill>
        <p:spPr bwMode="auto">
          <a:xfrm rot="2132960">
            <a:off x="6223000" y="2552700"/>
            <a:ext cx="13684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629400" y="4029075"/>
            <a:ext cx="60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ym typeface="Symbol" pitchFamily="18" charset="2"/>
              </a:rPr>
              <a:t></a:t>
            </a:r>
            <a:endParaRPr lang="en-US" altLang="en-US" sz="5400"/>
          </a:p>
        </p:txBody>
      </p:sp>
      <p:pic>
        <p:nvPicPr>
          <p:cNvPr id="2151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5" t="9654" r="-409" b="46284"/>
          <a:stretch>
            <a:fillRect/>
          </a:stretch>
        </p:blipFill>
        <p:spPr bwMode="auto">
          <a:xfrm rot="2242519">
            <a:off x="6181725" y="4916488"/>
            <a:ext cx="15271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7702"/>
            <a:ext cx="3352800" cy="750498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Comic Sans MS" panose="030F0702030302020204" pitchFamily="66" charset="0"/>
              </a:rPr>
              <a:t>Superresolution</a:t>
            </a:r>
            <a:r>
              <a:rPr lang="en-US" sz="2800" b="1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 Microscopy</a:t>
            </a:r>
            <a:endParaRPr lang="en-US" sz="2800" b="1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7915"/>
            <a:ext cx="3468624" cy="1676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4127" r="6539" b="4343"/>
          <a:stretch/>
        </p:blipFill>
        <p:spPr>
          <a:xfrm>
            <a:off x="583026" y="1132346"/>
            <a:ext cx="3303174" cy="2449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3200400" cy="264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b="2557"/>
          <a:stretch/>
        </p:blipFill>
        <p:spPr>
          <a:xfrm>
            <a:off x="4398680" y="2022526"/>
            <a:ext cx="4272464" cy="43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772400" cy="4525963"/>
          </a:xfrm>
        </p:spPr>
        <p:txBody>
          <a:bodyPr/>
          <a:lstStyle/>
          <a:p>
            <a:r>
              <a:rPr lang="en-US" altLang="en-US" sz="4000">
                <a:solidFill>
                  <a:srgbClr val="0033CC"/>
                </a:solidFill>
                <a:latin typeface="Comic Sans MS" pitchFamily="66" charset="0"/>
              </a:rPr>
              <a:t>What is the limit of spatial resolution in light matter interaction?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33CC"/>
              </a:solidFill>
              <a:latin typeface="Comic Sans MS" pitchFamily="66" charset="0"/>
            </a:endParaRPr>
          </a:p>
          <a:p>
            <a:r>
              <a:rPr lang="en-US" altLang="en-US" sz="4000">
                <a:solidFill>
                  <a:srgbClr val="0033CC"/>
                </a:solidFill>
                <a:latin typeface="Comic Sans MS" pitchFamily="66" charset="0"/>
              </a:rPr>
              <a:t>How to achieve this limit of spatial resolution?</a:t>
            </a:r>
          </a:p>
          <a:p>
            <a:pPr>
              <a:buFontTx/>
              <a:buNone/>
            </a:pPr>
            <a:endParaRPr lang="en-US" altLang="en-US" sz="4000">
              <a:solidFill>
                <a:srgbClr val="00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CC"/>
                </a:solidFill>
                <a:latin typeface="Times New Roman" pitchFamily="18" charset="0"/>
              </a:rPr>
              <a:t>Resolution of Optical Spectroscopy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3678238"/>
          </a:xfr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38838" y="5486400"/>
            <a:ext cx="244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Field Enhancement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W = (2DR)</a:t>
            </a:r>
            <a:r>
              <a:rPr lang="en-US" altLang="en-US" sz="2000" baseline="30000">
                <a:solidFill>
                  <a:srgbClr val="008000"/>
                </a:solidFill>
              </a:rPr>
              <a:t>1/2</a:t>
            </a:r>
            <a:endParaRPr lang="en-US" altLang="en-US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33CC"/>
                </a:solidFill>
                <a:latin typeface="Comic Sans MS" pitchFamily="66" charset="0"/>
                <a:ea typeface="SimSun" pitchFamily="2" charset="-122"/>
              </a:rPr>
              <a:t>Length Scales in the STM Junction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30480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Diffraction limit: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a few hundred nm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2265363"/>
            <a:ext cx="30480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Plasmon localization: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a few nm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30480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2"/>
                </a:solidFill>
                <a:ea typeface="SimSun" pitchFamily="2" charset="-122"/>
              </a:rPr>
              <a:t>Confinement of tunneling electrons: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2"/>
                </a:solidFill>
                <a:ea typeface="SimSun" pitchFamily="2" charset="-122"/>
              </a:rPr>
              <a:t>&lt; 1 Å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3311525"/>
            <a:ext cx="3048000" cy="1200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Size of single molecules: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a few Å </a:t>
            </a:r>
            <a:r>
              <a:rPr lang="en-US" altLang="zh-CN" sz="2400">
                <a:solidFill>
                  <a:schemeClr val="accent2"/>
                </a:solidFill>
                <a:latin typeface="Symbol" pitchFamily="18" charset="2"/>
                <a:ea typeface="SimSun" pitchFamily="2" charset="-122"/>
              </a:rPr>
              <a:t>~</a:t>
            </a:r>
            <a:r>
              <a:rPr lang="en-US" altLang="zh-CN" sz="2400">
                <a:solidFill>
                  <a:schemeClr val="accent2"/>
                </a:solidFill>
                <a:ea typeface="SimSun" pitchFamily="2" charset="-122"/>
              </a:rPr>
              <a:t> a few nm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191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6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219700" y="4868863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Calibri" pitchFamily="34" charset="0"/>
                <a:ea typeface="SimSun" pitchFamily="2" charset="-122"/>
              </a:rPr>
              <a:t>Coupling lasers into the STM: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Symbol" pitchFamily="18" charset="2"/>
              </a:rPr>
              <a:t> in, e</a:t>
            </a:r>
            <a:r>
              <a:rPr lang="en-US" altLang="zh-CN" baseline="30000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Symbol" pitchFamily="18" charset="2"/>
              </a:rPr>
              <a:t>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Symbol" pitchFamily="18" charset="2"/>
              </a:rPr>
              <a:t> out</a:t>
            </a:r>
            <a:endParaRPr lang="en-US" altLang="zh-CN">
              <a:solidFill>
                <a:srgbClr val="FF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" y="188913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Diffraction Unlimited Resolution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217613"/>
            <a:ext cx="34036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827088" y="4868863"/>
            <a:ext cx="358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Calibri" pitchFamily="34" charset="0"/>
                <a:ea typeface="SimSun" pitchFamily="2" charset="-122"/>
              </a:rPr>
              <a:t>Detecting photon emission from the STM: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Calibri" pitchFamily="34" charset="0"/>
                <a:ea typeface="SimSun" pitchFamily="2" charset="-122"/>
              </a:rPr>
              <a:t>e</a:t>
            </a:r>
            <a:r>
              <a:rPr lang="en-US" altLang="zh-CN" baseline="30000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Symbol" pitchFamily="18" charset="2"/>
              </a:rPr>
              <a:t></a:t>
            </a:r>
            <a:r>
              <a:rPr lang="en-US" altLang="zh-CN">
                <a:solidFill>
                  <a:srgbClr val="FF0000"/>
                </a:solidFill>
                <a:latin typeface="Calibri" pitchFamily="34" charset="0"/>
                <a:ea typeface="SimSun" pitchFamily="2" charset="-122"/>
                <a:sym typeface="Symbol" pitchFamily="18" charset="2"/>
              </a:rPr>
              <a:t> in,  out</a:t>
            </a:r>
            <a:endParaRPr lang="en-US" altLang="zh-CN">
              <a:solidFill>
                <a:srgbClr val="FF0000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22375"/>
            <a:ext cx="35337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MgPschemati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115888"/>
            <a:ext cx="14605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rgbClr val="008000"/>
                </a:solidFill>
                <a:latin typeface="Comic Sans MS" pitchFamily="66" charset="0"/>
              </a:rPr>
              <a:t>Single Molecule Fluorescence</a:t>
            </a:r>
          </a:p>
        </p:txBody>
      </p:sp>
      <p:pic>
        <p:nvPicPr>
          <p:cNvPr id="9219" name="Picture 3" descr="photonics_spectra_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36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438400" cy="23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68" y="3733801"/>
            <a:ext cx="33960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4800" y="1789113"/>
          <a:ext cx="862965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Picture" r:id="rId4" imgW="10296144" imgH="3906012" progId="Word.Picture.8">
                  <p:embed/>
                </p:oleObj>
              </mc:Choice>
              <mc:Fallback>
                <p:oleObj name="Picture" r:id="rId4" imgW="10296144" imgH="390601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89113"/>
                        <a:ext cx="8629650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7213" y="5943600"/>
            <a:ext cx="360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Collection Efficiency: 1%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6553200" y="54864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UHV chamber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543800" y="5029200"/>
            <a:ext cx="0" cy="457200"/>
          </a:xfrm>
          <a:prstGeom prst="line">
            <a:avLst/>
          </a:pr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Tunneling Electron Induced Light Emission</a:t>
            </a:r>
            <a:endParaRPr lang="en-US" alt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4300" y="838200"/>
            <a:ext cx="8877300" cy="5943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6588</TotalTime>
  <Words>289</Words>
  <Application>Microsoft Office PowerPoint</Application>
  <PresentationFormat>On-screen Show (4:3)</PresentationFormat>
  <Paragraphs>90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Default Design</vt:lpstr>
      <vt:lpstr>Equation</vt:lpstr>
      <vt:lpstr>Picture</vt:lpstr>
      <vt:lpstr>Artwork</vt:lpstr>
      <vt:lpstr>       “Small and Fast: femtosecond light-matter interactions at 0.1-nanometer”  Wilson Ho  20th Wu Chien Shiung Science Camp, 2017, Lukang  </vt:lpstr>
      <vt:lpstr>Georges-Pierre Seurat</vt:lpstr>
      <vt:lpstr>Superresolution Microscopy</vt:lpstr>
      <vt:lpstr>PowerPoint Presentation</vt:lpstr>
      <vt:lpstr>Resolution of Optical Spectroscopy</vt:lpstr>
      <vt:lpstr>PowerPoint Presentation</vt:lpstr>
      <vt:lpstr>PowerPoint Presentation</vt:lpstr>
      <vt:lpstr>Single Molecule Fluorescence</vt:lpstr>
      <vt:lpstr>PowerPoint Presentation</vt:lpstr>
      <vt:lpstr>PowerPoint Presentation</vt:lpstr>
      <vt:lpstr>TIF – Ag vs. W Tips</vt:lpstr>
      <vt:lpstr>    Magnesium Porphine (MgP)</vt:lpstr>
      <vt:lpstr>Searching for Emitting MgP </vt:lpstr>
      <vt:lpstr>4/11 MgP Are Emitting </vt:lpstr>
      <vt:lpstr>Let’s Zoom in </vt:lpstr>
      <vt:lpstr>Symmetric Emitting MgP </vt:lpstr>
      <vt:lpstr>Let’s Zoom in </vt:lpstr>
      <vt:lpstr>Ring-Like Emission Pattern </vt:lpstr>
      <vt:lpstr>Spatially Resolved Vibronic Fluorescence </vt:lpstr>
      <vt:lpstr>Spatially Resolved Vibronic Fluorescence </vt:lpstr>
    </vt:vector>
  </TitlesOfParts>
  <Company>University of California, Irvine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Wilson Ho</dc:creator>
  <cp:lastModifiedBy>Wilson Ho</cp:lastModifiedBy>
  <cp:revision>346</cp:revision>
  <dcterms:created xsi:type="dcterms:W3CDTF">2007-07-03T17:41:04Z</dcterms:created>
  <dcterms:modified xsi:type="dcterms:W3CDTF">2017-08-08T12:53:42Z</dcterms:modified>
</cp:coreProperties>
</file>