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78" r:id="rId2"/>
    <p:sldId id="518" r:id="rId3"/>
    <p:sldId id="521" r:id="rId4"/>
    <p:sldId id="542" r:id="rId5"/>
    <p:sldId id="300" r:id="rId6"/>
    <p:sldId id="301" r:id="rId7"/>
    <p:sldId id="302" r:id="rId8"/>
    <p:sldId id="303" r:id="rId9"/>
    <p:sldId id="304" r:id="rId10"/>
    <p:sldId id="543" r:id="rId11"/>
    <p:sldId id="309" r:id="rId12"/>
    <p:sldId id="293" r:id="rId13"/>
    <p:sldId id="544" r:id="rId14"/>
    <p:sldId id="532" r:id="rId15"/>
    <p:sldId id="533" r:id="rId16"/>
    <p:sldId id="534" r:id="rId17"/>
    <p:sldId id="535" r:id="rId18"/>
    <p:sldId id="546" r:id="rId19"/>
    <p:sldId id="537" r:id="rId20"/>
    <p:sldId id="539" r:id="rId21"/>
    <p:sldId id="540" r:id="rId22"/>
    <p:sldId id="541" r:id="rId23"/>
    <p:sldId id="547" r:id="rId24"/>
    <p:sldId id="549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CC"/>
    <a:srgbClr val="FF0000"/>
    <a:srgbClr val="FF99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632" autoAdjust="0"/>
    <p:restoredTop sz="94660"/>
  </p:normalViewPr>
  <p:slideViewPr>
    <p:cSldViewPr>
      <p:cViewPr varScale="1">
        <p:scale>
          <a:sx n="76" d="100"/>
          <a:sy n="76" d="100"/>
        </p:scale>
        <p:origin x="-102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4801100-1800-4B9A-9B4D-6B04BF71E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52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0718AA-C5E8-4C21-9E3C-5F1AF94A0D74}" type="slidenum">
              <a:rPr lang="en-US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9D46F6-1274-4E83-9C44-12FA2CA830CF}" type="slidenum">
              <a:rPr lang="en-US" altLang="zh-C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zh-CN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2E42F6-D44A-4C4B-9ADF-AA1945732CF9}" type="slidenum">
              <a:rPr lang="en-US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D89DB0-C423-4B69-B2F1-882C3368CFE7}" type="slidenum">
              <a:rPr lang="en-US" altLang="en-US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ECE6E9-0156-4A78-AC8A-C06EAD892AC6}" type="slidenum">
              <a:rPr lang="en-US" altLang="en-US">
                <a:latin typeface="Calibri" pitchFamily="34" charset="0"/>
              </a:rPr>
              <a:pPr eaLnBrk="1" hangingPunct="1"/>
              <a:t>18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lIns="91420" tIns="91420" rIns="91420" bIns="91420" anchor="t" anchorCtr="0">
            <a:noAutofit/>
          </a:bodyPr>
          <a:lstStyle/>
          <a:p>
            <a:r>
              <a:rPr lang="en-US" dirty="0" smtClean="0"/>
              <a:t>Three</a:t>
            </a:r>
            <a:r>
              <a:rPr lang="en-US" baseline="0" dirty="0" smtClean="0"/>
              <a:t> still topographic images showing from left to right laser induced hopping of a CO molecule on the Cu(110) surface at 10 K.</a:t>
            </a:r>
            <a:endParaRPr lang="en-US" dirty="0"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lIns="91420" tIns="91420" rIns="91420" bIns="91420" anchor="t" anchorCtr="0">
            <a:noAutofit/>
          </a:bodyPr>
          <a:lstStyle/>
          <a:p>
            <a:r>
              <a:rPr lang="en-US" dirty="0" smtClean="0"/>
              <a:t>Still picture</a:t>
            </a:r>
            <a:r>
              <a:rPr lang="en-US" baseline="0" dirty="0" smtClean="0"/>
              <a:t> showing the sites occupied by CO during the femtosecond laser induced hopping on a Cu(110) surface at 10 K.</a:t>
            </a:r>
            <a:endParaRPr lang="en-US" dirty="0"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E467F0-D4FA-4D97-B7F1-4303BD01419E}" type="slidenum">
              <a:rPr lang="en-US" altLang="en-US" smtClean="0"/>
              <a:pPr eaLnBrk="1" hangingPunct="1"/>
              <a:t>2</a:t>
            </a:fld>
            <a:endParaRPr lang="en-US" alt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D48142-CE88-4177-BE18-ABF62C820282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60625-25A4-4598-8FCF-945CCEAF37F6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F677C0-EB8B-41A0-97C2-C676B5A31C40}" type="slidenum">
              <a:rPr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EF2A52-22CD-4A9D-B288-1AC9EBE4F434}" type="slidenum">
              <a:rPr lang="en-US" altLang="zh-CN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zh-CN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82DD3C-E401-4895-929B-60012C2159C0}" type="slidenum">
              <a:rPr lang="en-US" altLang="zh-CN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zh-CN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076AC4-5BC0-4CE6-AA2D-2EC6E2C9E94C}" type="slidenum">
              <a:rPr lang="en-US" altLang="zh-CN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zh-CN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26D3A7-77C4-4F2A-A83B-57E5E3250CEA}" type="slidenum">
              <a:rPr lang="en-US" altLang="zh-CN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zh-CN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97152-9F6A-4563-88E1-08B439DFA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95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E6676-60C4-4C74-9F66-087860B8C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73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8BBA0-6DDF-40F6-81A9-EA6CF25DD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162C6-F79A-4236-9C8E-24FC5B9E7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9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478AE-0476-4AD0-9D65-3BBF4E0D0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2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99254-A300-4E4D-9A6D-3FF34ABF4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0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39E32-5AC0-41CA-B104-7E4BF2C79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88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BB0A9-6961-4B97-9F36-B6FD80BC0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0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5B4BA-69F6-4C3C-8240-5786829C6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8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29451-F2BF-450E-A252-71CF832D8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84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5C2DB-A58E-4FD0-B647-0029DCA2D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41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03DB4-109C-4476-9BF4-C91288B56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83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AA454D9-48C6-40B6-B1EA-69753BA6D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5219700" y="4868863"/>
            <a:ext cx="289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latin typeface="Calibri" pitchFamily="34" charset="0"/>
                <a:ea typeface="SimSun" pitchFamily="2" charset="-122"/>
              </a:rPr>
              <a:t>Coupling lasers into the STM: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FF0000"/>
                </a:solidFill>
                <a:latin typeface="Calibri" pitchFamily="34" charset="0"/>
                <a:ea typeface="SimSun" pitchFamily="2" charset="-122"/>
                <a:sym typeface="Symbol" pitchFamily="18" charset="2"/>
              </a:rPr>
              <a:t> in, e</a:t>
            </a:r>
            <a:r>
              <a:rPr lang="en-US" altLang="zh-CN" baseline="30000">
                <a:solidFill>
                  <a:srgbClr val="FF0000"/>
                </a:solidFill>
                <a:latin typeface="Calibri" pitchFamily="34" charset="0"/>
                <a:ea typeface="SimSun" pitchFamily="2" charset="-122"/>
                <a:sym typeface="Symbol" pitchFamily="18" charset="2"/>
              </a:rPr>
              <a:t></a:t>
            </a:r>
            <a:r>
              <a:rPr lang="en-US" altLang="zh-CN">
                <a:solidFill>
                  <a:srgbClr val="FF0000"/>
                </a:solidFill>
                <a:latin typeface="Calibri" pitchFamily="34" charset="0"/>
                <a:ea typeface="SimSun" pitchFamily="2" charset="-122"/>
                <a:sym typeface="Symbol" pitchFamily="18" charset="2"/>
              </a:rPr>
              <a:t> out</a:t>
            </a:r>
            <a:endParaRPr lang="en-US" altLang="zh-CN">
              <a:solidFill>
                <a:srgbClr val="FF0000"/>
              </a:solidFill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6200" y="188913"/>
            <a:ext cx="701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b="1">
                <a:solidFill>
                  <a:srgbClr val="0000FF"/>
                </a:solidFill>
                <a:latin typeface="Comic Sans MS" pitchFamily="66" charset="0"/>
                <a:ea typeface="SimSun" pitchFamily="2" charset="-122"/>
              </a:rPr>
              <a:t>Diffraction Unlimited Resolution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1217613"/>
            <a:ext cx="3403600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827088" y="4868863"/>
            <a:ext cx="3581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latin typeface="Calibri" pitchFamily="34" charset="0"/>
                <a:ea typeface="SimSun" pitchFamily="2" charset="-122"/>
              </a:rPr>
              <a:t>Detecting photon emission from the STM: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e</a:t>
            </a:r>
            <a:r>
              <a:rPr lang="en-US" altLang="zh-CN" baseline="30000">
                <a:solidFill>
                  <a:srgbClr val="FF0000"/>
                </a:solidFill>
                <a:latin typeface="Calibri" pitchFamily="34" charset="0"/>
                <a:ea typeface="SimSun" pitchFamily="2" charset="-122"/>
                <a:sym typeface="Symbol" pitchFamily="18" charset="2"/>
              </a:rPr>
              <a:t></a:t>
            </a:r>
            <a:r>
              <a:rPr lang="en-US" altLang="zh-CN">
                <a:solidFill>
                  <a:srgbClr val="FF0000"/>
                </a:solidFill>
                <a:latin typeface="Calibri" pitchFamily="34" charset="0"/>
                <a:ea typeface="SimSun" pitchFamily="2" charset="-122"/>
                <a:sym typeface="Symbol" pitchFamily="18" charset="2"/>
              </a:rPr>
              <a:t> in,  out</a:t>
            </a:r>
            <a:endParaRPr lang="en-US" altLang="zh-CN">
              <a:solidFill>
                <a:srgbClr val="FF0000"/>
              </a:solidFill>
              <a:latin typeface="Calibri" pitchFamily="34" charset="0"/>
              <a:ea typeface="SimSun" pitchFamily="2" charset="-122"/>
            </a:endParaRPr>
          </a:p>
        </p:txBody>
      </p:sp>
      <p:pic>
        <p:nvPicPr>
          <p:cNvPr id="3482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22375"/>
            <a:ext cx="3533775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6" descr="MgPschemati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115888"/>
            <a:ext cx="14605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6"/>
          <a:stretch/>
        </p:blipFill>
        <p:spPr bwMode="auto">
          <a:xfrm>
            <a:off x="2819400" y="1828800"/>
            <a:ext cx="2846826" cy="40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791200" y="3581400"/>
            <a:ext cx="3276600" cy="84772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400" dirty="0">
                <a:solidFill>
                  <a:schemeClr val="accent2"/>
                </a:solidFill>
                <a:latin typeface="Calibri" pitchFamily="34" charset="0"/>
              </a:rPr>
              <a:t>Coupling photons to the tunneling process </a:t>
            </a: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5943600" y="5410200"/>
            <a:ext cx="3124200" cy="482600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dirty="0" err="1">
                <a:solidFill>
                  <a:schemeClr val="accent2"/>
                </a:solidFill>
                <a:latin typeface="Times New Roman" pitchFamily="18" charset="0"/>
              </a:rPr>
              <a:t>Å</a:t>
            </a:r>
            <a:r>
              <a:rPr lang="en-US" altLang="zh-CN" sz="2400" dirty="0" err="1">
                <a:solidFill>
                  <a:schemeClr val="accent2"/>
                </a:solidFill>
                <a:latin typeface="Calibri" pitchFamily="34" charset="0"/>
              </a:rPr>
              <a:t>ngstr</a:t>
            </a:r>
            <a:r>
              <a:rPr lang="en-US" altLang="zh-CN" sz="2400" dirty="0" err="1">
                <a:solidFill>
                  <a:schemeClr val="accent2"/>
                </a:solidFill>
                <a:latin typeface="Times New Roman" pitchFamily="18" charset="0"/>
              </a:rPr>
              <a:t>ö</a:t>
            </a:r>
            <a:r>
              <a:rPr lang="en-US" altLang="zh-CN" sz="2400" dirty="0" err="1">
                <a:solidFill>
                  <a:schemeClr val="accent2"/>
                </a:solidFill>
                <a:latin typeface="Calibri" pitchFamily="34" charset="0"/>
              </a:rPr>
              <a:t>m</a:t>
            </a:r>
            <a:r>
              <a:rPr lang="en-US" altLang="zh-CN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Calibri" pitchFamily="34" charset="0"/>
              </a:rPr>
              <a:t>Resolution!</a:t>
            </a:r>
          </a:p>
        </p:txBody>
      </p:sp>
      <p:sp>
        <p:nvSpPr>
          <p:cNvPr id="11269" name="AutoShape 7"/>
          <p:cNvSpPr>
            <a:spLocks noChangeArrowheads="1"/>
          </p:cNvSpPr>
          <p:nvPr/>
        </p:nvSpPr>
        <p:spPr bwMode="auto">
          <a:xfrm>
            <a:off x="7315200" y="4495800"/>
            <a:ext cx="304800" cy="838200"/>
          </a:xfrm>
          <a:prstGeom prst="downArrow">
            <a:avLst>
              <a:gd name="adj1" fmla="val 50000"/>
              <a:gd name="adj2" fmla="val 6875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11270" name="Text Box 11"/>
          <p:cNvSpPr txBox="1">
            <a:spLocks noChangeArrowheads="1"/>
          </p:cNvSpPr>
          <p:nvPr/>
        </p:nvSpPr>
        <p:spPr bwMode="auto">
          <a:xfrm>
            <a:off x="76200" y="376535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0000FF"/>
                </a:solidFill>
                <a:latin typeface="Comic Sans MS" pitchFamily="66" charset="0"/>
              </a:rPr>
              <a:t>Å-Resolution in Photo-Induced Electron Transfer</a:t>
            </a:r>
            <a:endParaRPr lang="en-US" altLang="zh-CN" sz="2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11271" name="Picture 6" descr="MgPschemati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5" y="71438"/>
            <a:ext cx="12414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41438"/>
            <a:ext cx="20256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586038" cy="234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3962400"/>
            <a:ext cx="1928812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75318" y="6172200"/>
            <a:ext cx="5714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6666"/>
                </a:solidFill>
              </a:rPr>
              <a:t>S.W. Wu, N. Ogawa, W. Ho, Science 312, 1362 (2006).</a:t>
            </a:r>
            <a:endParaRPr lang="en-US" sz="20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0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66963"/>
            <a:ext cx="442436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8382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>
                <a:solidFill>
                  <a:srgbClr val="0000FF"/>
                </a:solidFill>
                <a:ea typeface="SimSun" pitchFamily="2" charset="-122"/>
              </a:rPr>
              <a:t>The tunneling of hot electrons is photo-induced, via one-photon or two-photon absorption.</a:t>
            </a:r>
          </a:p>
        </p:txBody>
      </p:sp>
      <p:sp>
        <p:nvSpPr>
          <p:cNvPr id="44036" name="AutoShape 5"/>
          <p:cNvSpPr>
            <a:spLocks noChangeArrowheads="1"/>
          </p:cNvSpPr>
          <p:nvPr/>
        </p:nvSpPr>
        <p:spPr bwMode="auto">
          <a:xfrm>
            <a:off x="3429000" y="4495800"/>
            <a:ext cx="1905000" cy="762000"/>
          </a:xfrm>
          <a:prstGeom prst="wedgeRoundRectCallout">
            <a:avLst>
              <a:gd name="adj1" fmla="val -44167"/>
              <a:gd name="adj2" fmla="val -123333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accent2"/>
                </a:solidFill>
                <a:ea typeface="SimSun" pitchFamily="2" charset="-122"/>
              </a:rPr>
              <a:t>633 nm, CW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accent2"/>
                </a:solidFill>
                <a:ea typeface="SimSun" pitchFamily="2" charset="-122"/>
              </a:rPr>
              <a:t>Vc = 0.2V</a:t>
            </a:r>
          </a:p>
        </p:txBody>
      </p:sp>
      <p:sp>
        <p:nvSpPr>
          <p:cNvPr id="44037" name="AutoShape 6"/>
          <p:cNvSpPr>
            <a:spLocks noChangeArrowheads="1"/>
          </p:cNvSpPr>
          <p:nvPr/>
        </p:nvSpPr>
        <p:spPr bwMode="auto">
          <a:xfrm>
            <a:off x="990600" y="1447800"/>
            <a:ext cx="1447800" cy="990600"/>
          </a:xfrm>
          <a:prstGeom prst="wedgeRoundRectCallout">
            <a:avLst>
              <a:gd name="adj1" fmla="val 50000"/>
              <a:gd name="adj2" fmla="val 104329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accent2"/>
                </a:solidFill>
                <a:ea typeface="SimSun" pitchFamily="2" charset="-122"/>
              </a:rPr>
              <a:t>807 nm, ML, 70 fs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accent2"/>
                </a:solidFill>
                <a:ea typeface="SimSun" pitchFamily="2" charset="-122"/>
              </a:rPr>
              <a:t>Vc = 0.3V</a:t>
            </a:r>
          </a:p>
        </p:txBody>
      </p:sp>
      <p:sp>
        <p:nvSpPr>
          <p:cNvPr id="44038" name="AutoShape 7"/>
          <p:cNvSpPr>
            <a:spLocks noChangeArrowheads="1"/>
          </p:cNvSpPr>
          <p:nvPr/>
        </p:nvSpPr>
        <p:spPr bwMode="auto">
          <a:xfrm>
            <a:off x="1600200" y="3124200"/>
            <a:ext cx="762000" cy="3810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9" name="AutoShape 8"/>
          <p:cNvSpPr>
            <a:spLocks noChangeArrowheads="1"/>
          </p:cNvSpPr>
          <p:nvPr/>
        </p:nvSpPr>
        <p:spPr bwMode="auto">
          <a:xfrm>
            <a:off x="3581400" y="3657600"/>
            <a:ext cx="685800" cy="3048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404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54188"/>
            <a:ext cx="3775075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81000" y="120650"/>
            <a:ext cx="8534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  <a:latin typeface="Verdana" pitchFamily="34" charset="0"/>
              </a:rPr>
              <a:t>Ultrafast Optical Spectroscopy with Spatial Resolution of the STM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52400" y="1219200"/>
            <a:ext cx="8801100" cy="52578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506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524000" y="1447800"/>
          <a:ext cx="6096000" cy="294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6" name="Artwork" r:id="rId4" imgW="4258269" imgH="2057143" progId="Adobe.Illustrator.7">
                  <p:embed/>
                </p:oleObj>
              </mc:Choice>
              <mc:Fallback>
                <p:oleObj name="Artwork" r:id="rId4" imgW="4258269" imgH="2057143" progId="Adobe.Illustrator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447800"/>
                        <a:ext cx="6096000" cy="294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3048000" y="4762500"/>
          <a:ext cx="434340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7" name="Document" r:id="rId6" imgW="5666217" imgH="1955039" progId="Word.Document.8">
                  <p:embed/>
                </p:oleObj>
              </mc:Choice>
              <mc:Fallback>
                <p:oleObj name="Document" r:id="rId6" imgW="5666217" imgH="1955039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762500"/>
                        <a:ext cx="4343400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2195513" y="44450"/>
            <a:ext cx="5689600" cy="863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Dynamics of Electron Transfer </a:t>
            </a:r>
            <a:br>
              <a:rPr lang="en-US" altLang="en-US" sz="2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at the Å-fs Limit</a:t>
            </a:r>
            <a:r>
              <a:rPr lang="en-US" altLang="en-US" sz="2800" dirty="0" smtClean="0">
                <a:latin typeface="Comic Sans MS" pitchFamily="66" charset="0"/>
              </a:rPr>
              <a:t> </a:t>
            </a:r>
          </a:p>
        </p:txBody>
      </p:sp>
      <p:pic>
        <p:nvPicPr>
          <p:cNvPr id="12291" name="Picture 3" descr="wu_prb_fig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1052513"/>
            <a:ext cx="54768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MgPschemat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5888"/>
            <a:ext cx="1458912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4284663" y="1484313"/>
            <a:ext cx="1139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B0F0"/>
                </a:solidFill>
              </a:rPr>
              <a:t>1.8 </a:t>
            </a:r>
          </a:p>
          <a:p>
            <a:pPr algn="ctr" eaLnBrk="1" hangingPunct="1"/>
            <a:r>
              <a:rPr lang="en-US" altLang="en-US" sz="2000">
                <a:solidFill>
                  <a:srgbClr val="00B0F0"/>
                </a:solidFill>
              </a:rPr>
              <a:t>pJ/pulse</a:t>
            </a:r>
          </a:p>
        </p:txBody>
      </p:sp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584381" y="4267200"/>
            <a:ext cx="23920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00B0F0"/>
                </a:solidFill>
              </a:rPr>
              <a:t>Peaks @</a:t>
            </a:r>
          </a:p>
          <a:p>
            <a:pPr algn="ctr" eaLnBrk="1" hangingPunct="1"/>
            <a:r>
              <a:rPr lang="en-US" altLang="en-US" sz="2400" dirty="0">
                <a:solidFill>
                  <a:srgbClr val="00B0F0"/>
                </a:solidFill>
              </a:rPr>
              <a:t>125, 250, 375 fs</a:t>
            </a:r>
          </a:p>
          <a:p>
            <a:pPr algn="ctr" eaLnBrk="1" hangingPunct="1"/>
            <a:r>
              <a:rPr lang="en-US" altLang="en-US" sz="2400" dirty="0">
                <a:solidFill>
                  <a:srgbClr val="00B0F0"/>
                </a:solidFill>
              </a:rPr>
              <a:t>8 THz or </a:t>
            </a:r>
          </a:p>
          <a:p>
            <a:pPr algn="ctr" eaLnBrk="1" hangingPunct="1"/>
            <a:r>
              <a:rPr lang="en-US" altLang="en-US" sz="2400" dirty="0">
                <a:solidFill>
                  <a:srgbClr val="00B0F0"/>
                </a:solidFill>
              </a:rPr>
              <a:t>33 </a:t>
            </a:r>
            <a:r>
              <a:rPr lang="en-US" altLang="en-US" sz="2400" dirty="0" err="1">
                <a:solidFill>
                  <a:srgbClr val="00B0F0"/>
                </a:solidFill>
              </a:rPr>
              <a:t>meV</a:t>
            </a:r>
            <a:endParaRPr lang="en-US" altLang="en-US" sz="2400" dirty="0">
              <a:solidFill>
                <a:srgbClr val="00B0F0"/>
              </a:solidFill>
            </a:endParaRPr>
          </a:p>
        </p:txBody>
      </p:sp>
      <p:pic>
        <p:nvPicPr>
          <p:cNvPr id="1229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73238"/>
            <a:ext cx="32543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0" y="6248400"/>
            <a:ext cx="5885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6666"/>
                </a:solidFill>
              </a:rPr>
              <a:t>S.W. Wu, W. Ho, </a:t>
            </a:r>
            <a:r>
              <a:rPr lang="en-US" sz="2000" i="1" dirty="0" smtClean="0">
                <a:solidFill>
                  <a:srgbClr val="006666"/>
                </a:solidFill>
              </a:rPr>
              <a:t>Phys. Rev. B</a:t>
            </a:r>
            <a:r>
              <a:rPr lang="en-US" sz="2000" dirty="0" smtClean="0">
                <a:solidFill>
                  <a:srgbClr val="006666"/>
                </a:solidFill>
              </a:rPr>
              <a:t> </a:t>
            </a:r>
            <a:r>
              <a:rPr lang="en-US" sz="2000" b="1" dirty="0" smtClean="0">
                <a:solidFill>
                  <a:srgbClr val="006666"/>
                </a:solidFill>
              </a:rPr>
              <a:t>82</a:t>
            </a:r>
            <a:r>
              <a:rPr lang="en-US" sz="2000" dirty="0" smtClean="0">
                <a:solidFill>
                  <a:srgbClr val="006666"/>
                </a:solidFill>
              </a:rPr>
              <a:t>, 085444 (2010).</a:t>
            </a:r>
            <a:endParaRPr lang="en-US" sz="2000" dirty="0">
              <a:solidFill>
                <a:srgbClr val="0066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437003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sym typeface="Symbol"/>
              </a:rPr>
              <a:t>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8713" y="44151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sym typeface="Symbol"/>
              </a:rPr>
              <a:t>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2113" y="43389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sym typeface="Symbol"/>
              </a:rPr>
              <a:t>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>
            <a:off x="6400801" y="47244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sym typeface="Symbol"/>
              </a:rPr>
              <a:t>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0800000">
            <a:off x="6972300" y="47244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sym typeface="Symbol"/>
              </a:rPr>
              <a:t>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>
            <a:off x="7502854" y="5077879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  <a:sym typeface="Symbol"/>
              </a:rPr>
              <a:t></a:t>
            </a:r>
            <a:endParaRPr 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Single-Bond Dissociation</a:t>
            </a:r>
            <a:endParaRPr lang="en-US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46" y="1371600"/>
            <a:ext cx="5675454" cy="5144820"/>
          </a:xfrm>
          <a:prstGeom prst="rect">
            <a:avLst/>
          </a:prstGeom>
          <a:solidFill>
            <a:schemeClr val="bg1"/>
          </a:solidFill>
          <a:effectLst>
            <a:glow rad="444500">
              <a:schemeClr val="bg1">
                <a:alpha val="95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364" flipV="1">
            <a:off x="416701" y="1749756"/>
            <a:ext cx="2421310" cy="1830167"/>
          </a:xfrm>
          <a:prstGeom prst="rect">
            <a:avLst/>
          </a:prstGeom>
          <a:effectLst>
            <a:glow rad="63500">
              <a:schemeClr val="bg1"/>
            </a:glow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40" t="3542"/>
          <a:stretch/>
        </p:blipFill>
        <p:spPr>
          <a:xfrm rot="5400000">
            <a:off x="262520" y="3734641"/>
            <a:ext cx="2744809" cy="2812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11062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azulene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80754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37" y="152400"/>
            <a:ext cx="8229600" cy="685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Structural Imaging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14400"/>
            <a:ext cx="6324600" cy="5813411"/>
          </a:xfrm>
          <a:prstGeom prst="rect">
            <a:avLst/>
          </a:prstGeom>
          <a:solidFill>
            <a:schemeClr val="bg1"/>
          </a:solidFill>
          <a:effectLst>
            <a:glow rad="317500">
              <a:schemeClr val="bg1">
                <a:alpha val="98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364" flipV="1">
            <a:off x="269865" y="1129976"/>
            <a:ext cx="1969298" cy="1488510"/>
          </a:xfrm>
          <a:prstGeom prst="rect">
            <a:avLst/>
          </a:prstGeom>
          <a:effectLst>
            <a:glow rad="63500">
              <a:schemeClr val="bg1"/>
            </a:glow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7200" y="2667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azulene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15" y="3352800"/>
            <a:ext cx="185477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67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8077200" cy="762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Single-Molecule Tomography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2" b="28397"/>
          <a:stretch/>
        </p:blipFill>
        <p:spPr>
          <a:xfrm>
            <a:off x="1" y="1676400"/>
            <a:ext cx="4724400" cy="4128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t="72049"/>
          <a:stretch/>
        </p:blipFill>
        <p:spPr>
          <a:xfrm>
            <a:off x="4953000" y="3099811"/>
            <a:ext cx="4114801" cy="267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b="85933"/>
          <a:stretch/>
        </p:blipFill>
        <p:spPr>
          <a:xfrm>
            <a:off x="4997382" y="1676400"/>
            <a:ext cx="4096888" cy="135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05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sz="3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Light Induced Single-Bond Dissociation</a:t>
            </a:r>
            <a:endParaRPr lang="en-US" sz="3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00808"/>
            <a:ext cx="4110835" cy="4399652"/>
          </a:xfrm>
          <a:prstGeom prst="rect">
            <a:avLst/>
          </a:prstGeom>
          <a:solidFill>
            <a:schemeClr val="bg1"/>
          </a:solidFill>
          <a:effectLst>
            <a:glow rad="317500">
              <a:schemeClr val="bg1">
                <a:alpha val="98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63560"/>
            <a:ext cx="4419600" cy="3474147"/>
          </a:xfrm>
          <a:prstGeom prst="rect">
            <a:avLst/>
          </a:prstGeom>
          <a:solidFill>
            <a:schemeClr val="bg1"/>
          </a:solidFill>
          <a:effectLst>
            <a:glow rad="317500">
              <a:schemeClr val="bg1">
                <a:alpha val="9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66497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228600"/>
            <a:ext cx="8760071" cy="533400"/>
          </a:xfrm>
        </p:spPr>
        <p:txBody>
          <a:bodyPr>
            <a:noAutofit/>
          </a:bodyPr>
          <a:lstStyle/>
          <a:p>
            <a:r>
              <a:rPr lang="en-US" altLang="en-US" sz="2800" b="1" dirty="0" smtClean="0">
                <a:solidFill>
                  <a:srgbClr val="CC00CC"/>
                </a:solidFill>
                <a:latin typeface="Comic Sans MS" panose="030F0702030302020204" pitchFamily="66" charset="0"/>
              </a:rPr>
              <a:t>Tunneling Electron Induced Conformation Change</a:t>
            </a:r>
          </a:p>
        </p:txBody>
      </p:sp>
      <p:pic>
        <p:nvPicPr>
          <p:cNvPr id="29699" name="Picture 3" descr="NDR_EXPLAIN"/>
          <p:cNvPicPr>
            <a:picLocks noGrp="1" noChangeAspect="1" noChangeArrowheads="1"/>
          </p:cNvPicPr>
          <p:nvPr>
            <p:ph type="chart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3"/>
          <a:stretch/>
        </p:blipFill>
        <p:spPr>
          <a:xfrm>
            <a:off x="3276600" y="1981200"/>
            <a:ext cx="3131942" cy="2743200"/>
          </a:xfr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05200"/>
            <a:ext cx="2737502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39" y="1143000"/>
            <a:ext cx="1613623" cy="160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743200"/>
            <a:ext cx="1606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pyrrolidine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286000"/>
            <a:ext cx="2511671" cy="23610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0" y="41148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/>
              </a:rPr>
              <a:t>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67046" y="41148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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53989" y="5492080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6666"/>
                </a:solidFill>
              </a:rPr>
              <a:t>J. </a:t>
            </a:r>
            <a:r>
              <a:rPr lang="en-US" sz="2000" dirty="0" err="1" smtClean="0">
                <a:solidFill>
                  <a:srgbClr val="006666"/>
                </a:solidFill>
              </a:rPr>
              <a:t>Gaudioso</a:t>
            </a:r>
            <a:r>
              <a:rPr lang="en-US" sz="2000" dirty="0" smtClean="0">
                <a:solidFill>
                  <a:srgbClr val="006666"/>
                </a:solidFill>
              </a:rPr>
              <a:t>, L.J. </a:t>
            </a:r>
            <a:r>
              <a:rPr lang="en-US" sz="2000" dirty="0" err="1" smtClean="0">
                <a:solidFill>
                  <a:srgbClr val="006666"/>
                </a:solidFill>
              </a:rPr>
              <a:t>Lauhon</a:t>
            </a:r>
            <a:r>
              <a:rPr lang="en-US" sz="2000" dirty="0" smtClean="0">
                <a:solidFill>
                  <a:srgbClr val="006666"/>
                </a:solidFill>
              </a:rPr>
              <a:t>, W. Ho, Phys. Rev. Lett. 85, 1918 (2000).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32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Heterogeneous Landscape:</a:t>
            </a:r>
            <a:b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need for single molecule studies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0"/>
            <a:ext cx="251460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43000"/>
            <a:ext cx="25146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34" y="3886200"/>
            <a:ext cx="2552366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129" y="3963545"/>
            <a:ext cx="2511671" cy="2361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1143673" cy="1134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6953" y="5943600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Cu(001)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2895600"/>
            <a:ext cx="120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pyrrolidine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20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G_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39838"/>
            <a:ext cx="6172200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24200"/>
            <a:ext cx="12192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838200" y="4327525"/>
            <a:ext cx="16002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/>
              <a:t>Magnesium Porphine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209800" y="152400"/>
            <a:ext cx="510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Comic Sans MS" pitchFamily="66" charset="0"/>
                <a:ea typeface="SimSun" pitchFamily="2" charset="-122"/>
              </a:rPr>
              <a:t>The Experimental Setup</a:t>
            </a: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2667000" y="3200400"/>
            <a:ext cx="838200" cy="457200"/>
          </a:xfrm>
          <a:prstGeom prst="wedgeRoundRectCallout">
            <a:avLst>
              <a:gd name="adj1" fmla="val 57954"/>
              <a:gd name="adj2" fmla="val 100347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accent2"/>
                </a:solidFill>
              </a:rPr>
              <a:t>STM</a:t>
            </a:r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4495800" y="5029200"/>
            <a:ext cx="838200" cy="457200"/>
          </a:xfrm>
          <a:prstGeom prst="wedgeRoundRectCallout">
            <a:avLst>
              <a:gd name="adj1" fmla="val -72917"/>
              <a:gd name="adj2" fmla="val -127083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accent2"/>
                </a:solidFill>
              </a:rPr>
              <a:t>Lens</a:t>
            </a: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6553200" y="4495800"/>
            <a:ext cx="762000" cy="381000"/>
          </a:xfrm>
          <a:prstGeom prst="wedgeRoundRectCallout">
            <a:avLst>
              <a:gd name="adj1" fmla="val -10000"/>
              <a:gd name="adj2" fmla="val 154583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accent2"/>
                </a:solidFill>
              </a:rPr>
              <a:t>LHe</a:t>
            </a:r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4572000" y="2438400"/>
            <a:ext cx="1066800" cy="457200"/>
          </a:xfrm>
          <a:prstGeom prst="wedgeRoundRectCallout">
            <a:avLst>
              <a:gd name="adj1" fmla="val -35120"/>
              <a:gd name="adj2" fmla="val 128472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accent2"/>
                </a:solidFill>
              </a:rPr>
              <a:t>Lasers</a:t>
            </a:r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3429000" y="5334000"/>
            <a:ext cx="838200" cy="457200"/>
          </a:xfrm>
          <a:prstGeom prst="wedgeRoundRectCallout">
            <a:avLst>
              <a:gd name="adj1" fmla="val -55491"/>
              <a:gd name="adj2" fmla="val -161806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accent2"/>
                </a:solidFill>
              </a:rPr>
              <a:t>Lens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5638800" y="1219200"/>
            <a:ext cx="2514600" cy="17494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2"/>
                </a:solidFill>
              </a:rPr>
              <a:t>CW:</a:t>
            </a:r>
          </a:p>
          <a:p>
            <a:pPr eaLnBrk="1" hangingPunct="1"/>
            <a:r>
              <a:rPr lang="en-US" altLang="en-US">
                <a:solidFill>
                  <a:schemeClr val="accent2"/>
                </a:solidFill>
              </a:rPr>
              <a:t>532 nm (Nd:YAG); </a:t>
            </a:r>
          </a:p>
          <a:p>
            <a:pPr eaLnBrk="1" hangingPunct="1"/>
            <a:r>
              <a:rPr lang="en-US" altLang="en-US">
                <a:solidFill>
                  <a:schemeClr val="accent2"/>
                </a:solidFill>
              </a:rPr>
              <a:t>633 nm (HeNe); </a:t>
            </a:r>
          </a:p>
          <a:p>
            <a:pPr eaLnBrk="1" hangingPunct="1"/>
            <a:r>
              <a:rPr lang="en-US" altLang="en-US">
                <a:solidFill>
                  <a:schemeClr val="accent2"/>
                </a:solidFill>
              </a:rPr>
              <a:t>800 nm (Ti:Sapphire)</a:t>
            </a:r>
          </a:p>
          <a:p>
            <a:pPr eaLnBrk="1" hangingPunct="1"/>
            <a:r>
              <a:rPr lang="en-US" altLang="en-US">
                <a:solidFill>
                  <a:schemeClr val="accent2"/>
                </a:solidFill>
              </a:rPr>
              <a:t>Pulsed:</a:t>
            </a:r>
          </a:p>
          <a:p>
            <a:pPr eaLnBrk="1" hangingPunct="1"/>
            <a:r>
              <a:rPr lang="en-US" altLang="en-US">
                <a:solidFill>
                  <a:schemeClr val="accent2"/>
                </a:solidFill>
              </a:rPr>
              <a:t>800 nm, 70 fs duration</a:t>
            </a: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27432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04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609599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CaSTL</a:t>
            </a:r>
            <a:r>
              <a:rPr lang="en-US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Monomer Dynamics</a:t>
            </a:r>
            <a:endParaRPr 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5" y="1143000"/>
            <a:ext cx="8614655" cy="504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6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CaSTL</a:t>
            </a:r>
            <a:r>
              <a:rPr lang="en-US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Single Dimer Dynamics</a:t>
            </a:r>
            <a:endParaRPr lang="en-US" sz="3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9775"/>
            <a:ext cx="8586759" cy="479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8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08038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Monomer vs. Dimer</a:t>
            </a:r>
            <a:endParaRPr lang="en-US" sz="3600" b="1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6907832" cy="420723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</p:pic>
      <p:sp>
        <p:nvSpPr>
          <p:cNvPr id="4" name="Rectangle 3"/>
          <p:cNvSpPr/>
          <p:nvPr/>
        </p:nvSpPr>
        <p:spPr>
          <a:xfrm>
            <a:off x="7239000" y="1732657"/>
            <a:ext cx="175080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16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fs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0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THz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24.8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meV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7000" y="3886200"/>
            <a:ext cx="175080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146 fs</a:t>
            </a:r>
          </a:p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6.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THz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28.5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meV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454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386213" y="263520"/>
            <a:ext cx="8701548" cy="4773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2200" dirty="0">
                <a:solidFill>
                  <a:srgbClr val="7030A0"/>
                </a:solidFill>
                <a:latin typeface="Comic Sans MS" panose="030F0702030302020204" pitchFamily="66" charset="0"/>
              </a:rPr>
              <a:t>Moving Single CO on Cu(110) </a:t>
            </a:r>
            <a:r>
              <a:rPr lang="en-US" sz="2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with fs Light, watch with STM</a:t>
            </a:r>
            <a:endParaRPr lang="en-US" sz="2200" b="1" i="0" u="none" strike="noStrike" cap="none" dirty="0">
              <a:solidFill>
                <a:schemeClr val="bg2">
                  <a:lumMod val="60000"/>
                  <a:lumOff val="4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417050" y="-33754"/>
            <a:ext cx="2158370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Wilson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Ho, </a:t>
            </a:r>
            <a:r>
              <a:rPr lang="en-US" sz="16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Ruqian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Wu</a:t>
            </a: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1" name="Shape 281"/>
          <p:cNvCxnSpPr/>
          <p:nvPr/>
        </p:nvCxnSpPr>
        <p:spPr>
          <a:xfrm>
            <a:off x="685800" y="758504"/>
            <a:ext cx="8185355" cy="0"/>
          </a:xfrm>
          <a:prstGeom prst="straightConnector1">
            <a:avLst/>
          </a:prstGeom>
          <a:noFill/>
          <a:ln w="12700" cap="flat" cmpd="sng">
            <a:solidFill>
              <a:schemeClr val="dk1">
                <a:alpha val="29803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80" y="3363009"/>
            <a:ext cx="8006394" cy="264092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165062" y="3591888"/>
            <a:ext cx="310392" cy="2600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302155" y="3554137"/>
            <a:ext cx="310392" cy="2600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446939" y="3863131"/>
            <a:ext cx="310393" cy="2726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072" y="833178"/>
            <a:ext cx="3477960" cy="24274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36535" y="780176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70C0"/>
                </a:solidFill>
              </a:rPr>
              <a:t>fs time </a:t>
            </a:r>
          </a:p>
          <a:p>
            <a:pPr algn="ctr"/>
            <a:r>
              <a:rPr lang="en-US" sz="1800" b="1" dirty="0" smtClean="0">
                <a:solidFill>
                  <a:srgbClr val="0070C0"/>
                </a:solidFill>
              </a:rPr>
              <a:t>resolution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06142" y="2013358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70C0"/>
                </a:solidFill>
              </a:rPr>
              <a:t>Å spatial</a:t>
            </a:r>
          </a:p>
          <a:p>
            <a:pPr algn="ctr"/>
            <a:r>
              <a:rPr lang="en-US" sz="1800" b="1" dirty="0" smtClean="0">
                <a:solidFill>
                  <a:srgbClr val="0070C0"/>
                </a:solidFill>
              </a:rPr>
              <a:t>resolution</a:t>
            </a:r>
            <a:endParaRPr lang="en-US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624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461714" y="252463"/>
            <a:ext cx="8701548" cy="5430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2000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Dynamics of Laser </a:t>
            </a:r>
            <a:r>
              <a:rPr lang="en-US" sz="2000" dirty="0">
                <a:solidFill>
                  <a:srgbClr val="008000"/>
                </a:solidFill>
                <a:latin typeface="Comic Sans MS" panose="030F0702030302020204" pitchFamily="66" charset="0"/>
              </a:rPr>
              <a:t>Induced Hopping of Single CO on Cu(110)</a:t>
            </a:r>
            <a:endParaRPr lang="en-US" sz="2000" b="1" i="0" u="none" strike="noStrike" cap="none" dirty="0">
              <a:solidFill>
                <a:schemeClr val="bg2">
                  <a:lumMod val="60000"/>
                  <a:lumOff val="4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417050" y="-33754"/>
            <a:ext cx="2191926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Wilson 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Ho, </a:t>
            </a:r>
            <a:r>
              <a:rPr lang="en-US" sz="16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Ruqian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Wu</a:t>
            </a: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1" name="Shape 281"/>
          <p:cNvCxnSpPr/>
          <p:nvPr/>
        </p:nvCxnSpPr>
        <p:spPr>
          <a:xfrm>
            <a:off x="685800" y="665644"/>
            <a:ext cx="8185355" cy="0"/>
          </a:xfrm>
          <a:prstGeom prst="straightConnector1">
            <a:avLst/>
          </a:prstGeom>
          <a:noFill/>
          <a:ln w="12700" cap="flat" cmpd="sng">
            <a:solidFill>
              <a:schemeClr val="dk1">
                <a:alpha val="29803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14" y="697681"/>
            <a:ext cx="2793748" cy="280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53" y="3505860"/>
            <a:ext cx="2340529" cy="2619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1723" y="4001549"/>
            <a:ext cx="543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accent1"/>
                </a:solidFill>
              </a:rPr>
              <a:t>hot</a:t>
            </a:r>
          </a:p>
          <a:p>
            <a:pPr algn="ctr"/>
            <a:r>
              <a:rPr lang="en-US" sz="1800" b="1" dirty="0" smtClean="0">
                <a:solidFill>
                  <a:schemeClr val="accent1"/>
                </a:solidFill>
              </a:rPr>
              <a:t>e</a:t>
            </a:r>
            <a:r>
              <a:rPr lang="en-US" sz="1800" b="1" baseline="30000" dirty="0">
                <a:solidFill>
                  <a:schemeClr val="accent1"/>
                </a:solidFill>
                <a:sym typeface="Symbol"/>
              </a:rPr>
              <a:t>-</a:t>
            </a:r>
            <a:endParaRPr lang="en-US" sz="1800" b="1" baseline="30000" dirty="0">
              <a:solidFill>
                <a:schemeClr val="accent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8" b="6290"/>
          <a:stretch/>
        </p:blipFill>
        <p:spPr>
          <a:xfrm>
            <a:off x="3405397" y="1300064"/>
            <a:ext cx="5738603" cy="457315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93980" y="4135961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40 fs laser</a:t>
            </a:r>
          </a:p>
          <a:p>
            <a:r>
              <a:rPr lang="en-US" sz="1800" b="1" dirty="0">
                <a:solidFill>
                  <a:srgbClr val="0070C0"/>
                </a:solidFill>
              </a:rPr>
              <a:t>p</a:t>
            </a:r>
            <a:r>
              <a:rPr lang="en-US" sz="1800" b="1" dirty="0" smtClean="0">
                <a:solidFill>
                  <a:srgbClr val="0070C0"/>
                </a:solidFill>
              </a:rPr>
              <a:t>ulse width</a:t>
            </a:r>
            <a:endParaRPr lang="en-US" sz="1800" b="1" dirty="0">
              <a:solidFill>
                <a:srgbClr val="0070C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755945" y="4170086"/>
            <a:ext cx="385893" cy="2265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84002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2133600"/>
            <a:ext cx="362267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762000" y="457200"/>
            <a:ext cx="7696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chemeClr val="accent2"/>
                </a:solidFill>
                <a:latin typeface="Comic Sans MS" pitchFamily="66" charset="0"/>
                <a:ea typeface="SimSun" pitchFamily="2" charset="-122"/>
              </a:rPr>
              <a:t>Probing Light-Matter Interactions at the Atomic Scale</a:t>
            </a:r>
          </a:p>
        </p:txBody>
      </p:sp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838200" y="2286000"/>
            <a:ext cx="3124200" cy="3124200"/>
            <a:chOff x="4320" y="1056"/>
            <a:chExt cx="1152" cy="1152"/>
          </a:xfrm>
        </p:grpSpPr>
        <p:pic>
          <p:nvPicPr>
            <p:cNvPr id="21509" name="Picture 5" descr="laser_alignme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056"/>
              <a:ext cx="1152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4323" y="1824"/>
              <a:ext cx="429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chemeClr val="bg1"/>
                  </a:solidFill>
                  <a:latin typeface="Times New Roman" pitchFamily="18" charset="0"/>
                </a:rPr>
                <a:t>Real 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chemeClr val="bg1"/>
                  </a:solidFill>
                  <a:latin typeface="Times New Roman" pitchFamily="18" charset="0"/>
                </a:rPr>
                <a:t>tip</a:t>
              </a:r>
            </a:p>
          </p:txBody>
        </p:sp>
        <p:sp>
          <p:nvSpPr>
            <p:cNvPr id="21511" name="Text Box 7"/>
            <p:cNvSpPr txBox="1">
              <a:spLocks noChangeArrowheads="1"/>
            </p:cNvSpPr>
            <p:nvPr/>
          </p:nvSpPr>
          <p:spPr bwMode="auto">
            <a:xfrm>
              <a:off x="4320" y="1056"/>
              <a:ext cx="480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chemeClr val="bg1"/>
                  </a:solidFill>
                  <a:latin typeface="Times New Roman" pitchFamily="18" charset="0"/>
                </a:rPr>
                <a:t>Tip 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chemeClr val="bg1"/>
                  </a:solidFill>
                  <a:latin typeface="Times New Roman" pitchFamily="18" charset="0"/>
                </a:rPr>
                <a:t>image</a:t>
              </a:r>
            </a:p>
          </p:txBody>
        </p:sp>
      </p:grp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2209800" y="3733800"/>
            <a:ext cx="533400" cy="533400"/>
          </a:xfrm>
          <a:prstGeom prst="ellipse">
            <a:avLst/>
          </a:prstGeom>
          <a:noFill/>
          <a:ln w="158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7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1752600"/>
            <a:ext cx="362267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13919" y="76200"/>
            <a:ext cx="8458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8000"/>
                </a:solidFill>
                <a:latin typeface="Comic Sans MS" pitchFamily="66" charset="0"/>
                <a:ea typeface="SimSun" pitchFamily="2" charset="-122"/>
              </a:rPr>
              <a:t>Probing Light-Matter Interactions at </a:t>
            </a:r>
            <a:r>
              <a:rPr lang="en-US" altLang="zh-CN" sz="3600" b="1" dirty="0" smtClean="0">
                <a:solidFill>
                  <a:srgbClr val="008000"/>
                </a:solidFill>
                <a:latin typeface="Comic Sans MS" pitchFamily="66" charset="0"/>
                <a:ea typeface="SimSun" pitchFamily="2" charset="-122"/>
              </a:rPr>
              <a:t>the </a:t>
            </a:r>
            <a:r>
              <a:rPr lang="en-US" altLang="zh-CN" sz="3600" b="1" dirty="0" smtClean="0">
                <a:solidFill>
                  <a:srgbClr val="008000"/>
                </a:solidFill>
                <a:latin typeface="Comic Sans MS" pitchFamily="66" charset="0"/>
                <a:ea typeface="宋体" pitchFamily="2" charset="-122"/>
              </a:rPr>
              <a:t>Å-Spatial Resolution</a:t>
            </a:r>
            <a:endParaRPr lang="en-US" altLang="zh-CN" sz="3600" b="1" dirty="0">
              <a:solidFill>
                <a:srgbClr val="008000"/>
              </a:solidFill>
              <a:latin typeface="Comic Sans MS" pitchFamily="66" charset="0"/>
              <a:ea typeface="宋体" pitchFamily="2" charset="-122"/>
            </a:endParaRPr>
          </a:p>
        </p:txBody>
      </p:sp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762000" y="1905000"/>
            <a:ext cx="3124200" cy="3124200"/>
            <a:chOff x="4320" y="1056"/>
            <a:chExt cx="1152" cy="1152"/>
          </a:xfrm>
        </p:grpSpPr>
        <p:pic>
          <p:nvPicPr>
            <p:cNvPr id="21509" name="Picture 5" descr="laser_alignme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056"/>
              <a:ext cx="1152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4323" y="1824"/>
              <a:ext cx="429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chemeClr val="bg1"/>
                  </a:solidFill>
                  <a:latin typeface="Times New Roman" pitchFamily="18" charset="0"/>
                </a:rPr>
                <a:t>Real 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chemeClr val="bg1"/>
                  </a:solidFill>
                  <a:latin typeface="Times New Roman" pitchFamily="18" charset="0"/>
                </a:rPr>
                <a:t>tip</a:t>
              </a:r>
            </a:p>
          </p:txBody>
        </p:sp>
        <p:sp>
          <p:nvSpPr>
            <p:cNvPr id="21511" name="Text Box 7"/>
            <p:cNvSpPr txBox="1">
              <a:spLocks noChangeArrowheads="1"/>
            </p:cNvSpPr>
            <p:nvPr/>
          </p:nvSpPr>
          <p:spPr bwMode="auto">
            <a:xfrm>
              <a:off x="4320" y="1056"/>
              <a:ext cx="480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chemeClr val="bg1"/>
                  </a:solidFill>
                  <a:latin typeface="Times New Roman" pitchFamily="18" charset="0"/>
                </a:rPr>
                <a:t>Tip 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600">
                  <a:solidFill>
                    <a:schemeClr val="bg1"/>
                  </a:solidFill>
                  <a:latin typeface="Times New Roman" pitchFamily="18" charset="0"/>
                </a:rPr>
                <a:t>image</a:t>
              </a:r>
            </a:p>
          </p:txBody>
        </p:sp>
      </p:grp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2133600" y="3352800"/>
            <a:ext cx="533400" cy="533400"/>
          </a:xfrm>
          <a:prstGeom prst="ellipse">
            <a:avLst/>
          </a:prstGeom>
          <a:noFill/>
          <a:ln w="158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5908357"/>
            <a:ext cx="8610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6666"/>
                </a:solidFill>
              </a:rPr>
              <a:t>S.W. Wu, N. Ogawa, W. Ho, Science 312, 1362 (2006).</a:t>
            </a:r>
            <a:endParaRPr lang="en-US" sz="2600" dirty="0">
              <a:solidFill>
                <a:srgbClr val="006666"/>
              </a:solidFill>
            </a:endParaRPr>
          </a:p>
        </p:txBody>
      </p:sp>
      <p:pic>
        <p:nvPicPr>
          <p:cNvPr id="10" name="Picture 6" descr="MgPschemati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856121"/>
            <a:ext cx="1382713" cy="136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68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15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800">
                <a:solidFill>
                  <a:srgbClr val="0000FF"/>
                </a:solidFill>
                <a:ea typeface="SimSun" pitchFamily="2" charset="-122"/>
              </a:rPr>
              <a:t>Photo-induced resonant tunneling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21177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17303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962400"/>
            <a:ext cx="17303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62400"/>
            <a:ext cx="17224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514600"/>
            <a:ext cx="720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257800"/>
            <a:ext cx="720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33800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143000"/>
            <a:ext cx="5475287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8610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>
                <a:solidFill>
                  <a:srgbClr val="0000FF"/>
                </a:solidFill>
                <a:ea typeface="SimSun" pitchFamily="2" charset="-122"/>
              </a:rPr>
              <a:t>The charging of molecule is initiated by resonantly tunneling into the molecular states.</a:t>
            </a:r>
          </a:p>
        </p:txBody>
      </p:sp>
      <p:sp>
        <p:nvSpPr>
          <p:cNvPr id="37892" name="AutoShape 5"/>
          <p:cNvSpPr>
            <a:spLocks noChangeArrowheads="1"/>
          </p:cNvSpPr>
          <p:nvPr/>
        </p:nvSpPr>
        <p:spPr bwMode="auto">
          <a:xfrm>
            <a:off x="6705600" y="3429000"/>
            <a:ext cx="152400" cy="685800"/>
          </a:xfrm>
          <a:prstGeom prst="upArrow">
            <a:avLst>
              <a:gd name="adj1" fmla="val 50000"/>
              <a:gd name="adj2" fmla="val 11250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6172200" y="4114800"/>
            <a:ext cx="121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>
                <a:solidFill>
                  <a:schemeClr val="accent2"/>
                </a:solidFill>
                <a:ea typeface="SimSun" pitchFamily="2" charset="-122"/>
              </a:rPr>
              <a:t>Onset of LUMO-</a:t>
            </a:r>
            <a:r>
              <a:rPr lang="en-US" altLang="zh-CN" sz="2000">
                <a:solidFill>
                  <a:schemeClr val="accent2"/>
                </a:solidFill>
                <a:latin typeface="Symbol" pitchFamily="18" charset="2"/>
                <a:ea typeface="SimSun" pitchFamily="2" charset="-122"/>
              </a:rPr>
              <a:t>a</a:t>
            </a:r>
          </a:p>
        </p:txBody>
      </p:sp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685800" y="60198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>
                <a:ea typeface="SimSun" pitchFamily="2" charset="-122"/>
              </a:rPr>
              <a:t>Without illumination</a:t>
            </a:r>
          </a:p>
        </p:txBody>
      </p:sp>
      <p:pic>
        <p:nvPicPr>
          <p:cNvPr id="378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25908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141413"/>
            <a:ext cx="5521325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953000" y="1905000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zh-CN" sz="2000">
                <a:solidFill>
                  <a:srgbClr val="FF0000"/>
                </a:solidFill>
                <a:ea typeface="SimSun" pitchFamily="2" charset="-122"/>
              </a:rPr>
              <a:t>633 nm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zh-CN" sz="2000">
                <a:solidFill>
                  <a:srgbClr val="FF0000"/>
                </a:solidFill>
                <a:ea typeface="SimSun" pitchFamily="2" charset="-122"/>
              </a:rPr>
              <a:t>CW</a:t>
            </a: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533400" y="152400"/>
            <a:ext cx="6324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>
                <a:solidFill>
                  <a:srgbClr val="0000FF"/>
                </a:solidFill>
                <a:ea typeface="SimSun" pitchFamily="2" charset="-122"/>
              </a:rPr>
              <a:t>The photo-induced channel reduces the voltage threshold of charging.</a:t>
            </a:r>
          </a:p>
        </p:txBody>
      </p:sp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3746500"/>
            <a:ext cx="258603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8"/>
          <p:cNvSpPr txBox="1">
            <a:spLocks noChangeArrowheads="1"/>
          </p:cNvSpPr>
          <p:nvPr/>
        </p:nvSpPr>
        <p:spPr bwMode="auto">
          <a:xfrm>
            <a:off x="685800" y="60198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>
                <a:ea typeface="SimSun" pitchFamily="2" charset="-122"/>
              </a:rPr>
              <a:t>Without illumination</a:t>
            </a:r>
          </a:p>
        </p:txBody>
      </p:sp>
      <p:sp>
        <p:nvSpPr>
          <p:cNvPr id="38919" name="Text Box 9"/>
          <p:cNvSpPr txBox="1">
            <a:spLocks noChangeArrowheads="1"/>
          </p:cNvSpPr>
          <p:nvPr/>
        </p:nvSpPr>
        <p:spPr bwMode="auto">
          <a:xfrm>
            <a:off x="3352800" y="6019800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>
                <a:solidFill>
                  <a:srgbClr val="FF0000"/>
                </a:solidFill>
                <a:latin typeface="Symbol" pitchFamily="18" charset="2"/>
                <a:ea typeface="SimSun" pitchFamily="2" charset="-122"/>
              </a:rPr>
              <a:t>l = </a:t>
            </a:r>
            <a:r>
              <a:rPr lang="en-US" altLang="zh-CN" sz="2000">
                <a:solidFill>
                  <a:srgbClr val="FF0000"/>
                </a:solidFill>
                <a:ea typeface="SimSun" pitchFamily="2" charset="-122"/>
              </a:rPr>
              <a:t>633 nm (1.96 eV)</a:t>
            </a:r>
          </a:p>
        </p:txBody>
      </p:sp>
      <p:pic>
        <p:nvPicPr>
          <p:cNvPr id="3892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25908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1413"/>
            <a:ext cx="55387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562600" y="2209800"/>
            <a:ext cx="1295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zh-CN" sz="2000">
                <a:solidFill>
                  <a:srgbClr val="D60093"/>
                </a:solidFill>
                <a:ea typeface="SimSun" pitchFamily="2" charset="-122"/>
              </a:rPr>
              <a:t>800 nm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zh-CN" sz="2000">
                <a:solidFill>
                  <a:srgbClr val="D60093"/>
                </a:solidFill>
                <a:ea typeface="SimSun" pitchFamily="2" charset="-122"/>
              </a:rPr>
              <a:t>CW</a:t>
            </a: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533400" y="152400"/>
            <a:ext cx="6553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>
                <a:solidFill>
                  <a:srgbClr val="0000FF"/>
                </a:solidFill>
                <a:ea typeface="SimSun" pitchFamily="2" charset="-122"/>
              </a:rPr>
              <a:t>The photo-induced channel reduces the voltage threshold of charging. </a:t>
            </a:r>
          </a:p>
        </p:txBody>
      </p:sp>
      <p:pic>
        <p:nvPicPr>
          <p:cNvPr id="3994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3746500"/>
            <a:ext cx="258603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3352800" y="6019800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>
                <a:solidFill>
                  <a:srgbClr val="FF0000"/>
                </a:solidFill>
                <a:latin typeface="Symbol" pitchFamily="18" charset="2"/>
                <a:ea typeface="SimSun" pitchFamily="2" charset="-122"/>
              </a:rPr>
              <a:t>l = </a:t>
            </a:r>
            <a:r>
              <a:rPr lang="en-US" altLang="zh-CN" sz="2000">
                <a:solidFill>
                  <a:srgbClr val="FF0000"/>
                </a:solidFill>
                <a:ea typeface="SimSun" pitchFamily="2" charset="-122"/>
              </a:rPr>
              <a:t>633 nm (1.96 eV)</a:t>
            </a:r>
          </a:p>
        </p:txBody>
      </p:sp>
      <p:sp>
        <p:nvSpPr>
          <p:cNvPr id="39943" name="Text Box 9"/>
          <p:cNvSpPr txBox="1">
            <a:spLocks noChangeArrowheads="1"/>
          </p:cNvSpPr>
          <p:nvPr/>
        </p:nvSpPr>
        <p:spPr bwMode="auto">
          <a:xfrm>
            <a:off x="5943600" y="6019800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>
                <a:solidFill>
                  <a:srgbClr val="D60093"/>
                </a:solidFill>
                <a:latin typeface="Symbol" pitchFamily="18" charset="2"/>
                <a:ea typeface="SimSun" pitchFamily="2" charset="-122"/>
              </a:rPr>
              <a:t>l = 800</a:t>
            </a:r>
            <a:r>
              <a:rPr lang="en-US" altLang="zh-CN" sz="2000">
                <a:solidFill>
                  <a:srgbClr val="D60093"/>
                </a:solidFill>
                <a:ea typeface="SimSun" pitchFamily="2" charset="-122"/>
              </a:rPr>
              <a:t> nm (1.55 eV)</a:t>
            </a:r>
          </a:p>
        </p:txBody>
      </p:sp>
      <p:pic>
        <p:nvPicPr>
          <p:cNvPr id="3994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3746500"/>
            <a:ext cx="258603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141413"/>
            <a:ext cx="55387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514600" y="1600200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zh-CN" sz="2000">
                <a:solidFill>
                  <a:srgbClr val="009900"/>
                </a:solidFill>
                <a:ea typeface="SimSun" pitchFamily="2" charset="-122"/>
              </a:rPr>
              <a:t>532 nm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zh-CN" sz="2000">
                <a:solidFill>
                  <a:srgbClr val="009900"/>
                </a:solidFill>
                <a:ea typeface="SimSun" pitchFamily="2" charset="-122"/>
              </a:rPr>
              <a:t>CW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533400" y="152400"/>
            <a:ext cx="6553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>
                <a:solidFill>
                  <a:srgbClr val="0000FF"/>
                </a:solidFill>
                <a:ea typeface="SimSun" pitchFamily="2" charset="-122"/>
              </a:rPr>
              <a:t>The photo-induced channel reduces the voltage threshold of charging.</a:t>
            </a:r>
          </a:p>
        </p:txBody>
      </p:sp>
      <p:pic>
        <p:nvPicPr>
          <p:cNvPr id="4096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3746500"/>
            <a:ext cx="258603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3352800" y="6019800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>
                <a:solidFill>
                  <a:srgbClr val="FF0000"/>
                </a:solidFill>
                <a:latin typeface="Symbol" pitchFamily="18" charset="2"/>
                <a:ea typeface="SimSun" pitchFamily="2" charset="-122"/>
              </a:rPr>
              <a:t>l = </a:t>
            </a:r>
            <a:r>
              <a:rPr lang="en-US" altLang="zh-CN" sz="2000">
                <a:solidFill>
                  <a:srgbClr val="FF0000"/>
                </a:solidFill>
                <a:ea typeface="SimSun" pitchFamily="2" charset="-122"/>
              </a:rPr>
              <a:t>633 nm (1.96 eV)</a:t>
            </a:r>
          </a:p>
        </p:txBody>
      </p:sp>
      <p:sp>
        <p:nvSpPr>
          <p:cNvPr id="40967" name="Text Box 10"/>
          <p:cNvSpPr txBox="1">
            <a:spLocks noChangeArrowheads="1"/>
          </p:cNvSpPr>
          <p:nvPr/>
        </p:nvSpPr>
        <p:spPr bwMode="auto">
          <a:xfrm>
            <a:off x="685800" y="6019800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>
                <a:solidFill>
                  <a:srgbClr val="009900"/>
                </a:solidFill>
                <a:latin typeface="Symbol" pitchFamily="18" charset="2"/>
                <a:ea typeface="SimSun" pitchFamily="2" charset="-122"/>
              </a:rPr>
              <a:t>l = </a:t>
            </a:r>
            <a:r>
              <a:rPr lang="en-US" altLang="zh-CN" sz="2000">
                <a:solidFill>
                  <a:srgbClr val="009900"/>
                </a:solidFill>
                <a:ea typeface="SimSun" pitchFamily="2" charset="-122"/>
              </a:rPr>
              <a:t>532 nm (2.34 eV)</a:t>
            </a:r>
          </a:p>
        </p:txBody>
      </p:sp>
      <p:sp>
        <p:nvSpPr>
          <p:cNvPr id="40968" name="Text Box 11"/>
          <p:cNvSpPr txBox="1">
            <a:spLocks noChangeArrowheads="1"/>
          </p:cNvSpPr>
          <p:nvPr/>
        </p:nvSpPr>
        <p:spPr bwMode="auto">
          <a:xfrm>
            <a:off x="5943600" y="6019800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>
                <a:solidFill>
                  <a:srgbClr val="D60093"/>
                </a:solidFill>
                <a:latin typeface="Symbol" pitchFamily="18" charset="2"/>
                <a:ea typeface="SimSun" pitchFamily="2" charset="-122"/>
              </a:rPr>
              <a:t>l = 800</a:t>
            </a:r>
            <a:r>
              <a:rPr lang="en-US" altLang="zh-CN" sz="2000">
                <a:solidFill>
                  <a:srgbClr val="D60093"/>
                </a:solidFill>
                <a:ea typeface="SimSun" pitchFamily="2" charset="-122"/>
              </a:rPr>
              <a:t> nm (1.55 eV)</a:t>
            </a:r>
          </a:p>
        </p:txBody>
      </p:sp>
      <p:pic>
        <p:nvPicPr>
          <p:cNvPr id="4096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746500"/>
            <a:ext cx="258603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3746500"/>
            <a:ext cx="258603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6581</TotalTime>
  <Words>515</Words>
  <Application>Microsoft Office PowerPoint</Application>
  <PresentationFormat>On-screen Show (4:3)</PresentationFormat>
  <Paragraphs>123</Paragraphs>
  <Slides>24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Default Design</vt:lpstr>
      <vt:lpstr>Artwork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Dynamics of Electron Transfer  at the Å-fs Limit </vt:lpstr>
      <vt:lpstr>Single-Bond Dissociation</vt:lpstr>
      <vt:lpstr>Structural Imaging</vt:lpstr>
      <vt:lpstr>Single-Molecule Tomography</vt:lpstr>
      <vt:lpstr>Light Induced Single-Bond Dissociation</vt:lpstr>
      <vt:lpstr>Tunneling Electron Induced Conformation Change</vt:lpstr>
      <vt:lpstr>Heterogeneous Landscape: the need for single molecule studies</vt:lpstr>
      <vt:lpstr>CaSTL: Monomer Dynamics</vt:lpstr>
      <vt:lpstr>CaSTL: Single Dimer Dynamics</vt:lpstr>
      <vt:lpstr>Monomer vs. Dimer</vt:lpstr>
      <vt:lpstr>Moving Single CO on Cu(110) with fs Light, watch with STM</vt:lpstr>
      <vt:lpstr>Dynamics of Laser Induced Hopping of Single CO on Cu(110)</vt:lpstr>
    </vt:vector>
  </TitlesOfParts>
  <Company>University of California,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Wilson Ho</dc:creator>
  <cp:lastModifiedBy>Wilson Ho</cp:lastModifiedBy>
  <cp:revision>346</cp:revision>
  <dcterms:created xsi:type="dcterms:W3CDTF">2007-07-03T17:41:04Z</dcterms:created>
  <dcterms:modified xsi:type="dcterms:W3CDTF">2017-08-08T12:54:28Z</dcterms:modified>
</cp:coreProperties>
</file>