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7.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58" r:id="rId2"/>
    <p:sldId id="437" r:id="rId3"/>
    <p:sldId id="422" r:id="rId4"/>
    <p:sldId id="423" r:id="rId5"/>
    <p:sldId id="424" r:id="rId6"/>
    <p:sldId id="426" r:id="rId7"/>
    <p:sldId id="425" r:id="rId8"/>
    <p:sldId id="427" r:id="rId9"/>
    <p:sldId id="428" r:id="rId10"/>
    <p:sldId id="429" r:id="rId11"/>
    <p:sldId id="430" r:id="rId12"/>
    <p:sldId id="431" r:id="rId13"/>
    <p:sldId id="432" r:id="rId14"/>
    <p:sldId id="433" r:id="rId15"/>
    <p:sldId id="434" r:id="rId16"/>
    <p:sldId id="420" r:id="rId17"/>
    <p:sldId id="421" r:id="rId18"/>
    <p:sldId id="264" r:id="rId19"/>
    <p:sldId id="396" r:id="rId20"/>
    <p:sldId id="265" r:id="rId21"/>
    <p:sldId id="268" r:id="rId22"/>
    <p:sldId id="269" r:id="rId23"/>
    <p:sldId id="438" r:id="rId24"/>
    <p:sldId id="270" r:id="rId25"/>
    <p:sldId id="271" r:id="rId26"/>
    <p:sldId id="414" r:id="rId27"/>
    <p:sldId id="273" r:id="rId28"/>
    <p:sldId id="381" r:id="rId29"/>
    <p:sldId id="274" r:id="rId30"/>
    <p:sldId id="275" r:id="rId31"/>
    <p:sldId id="276" r:id="rId32"/>
    <p:sldId id="277" r:id="rId33"/>
    <p:sldId id="278" r:id="rId34"/>
    <p:sldId id="290" r:id="rId35"/>
    <p:sldId id="333" r:id="rId36"/>
    <p:sldId id="379" r:id="rId37"/>
    <p:sldId id="380" r:id="rId38"/>
    <p:sldId id="360" r:id="rId39"/>
    <p:sldId id="305" r:id="rId40"/>
    <p:sldId id="306" r:id="rId41"/>
    <p:sldId id="307" r:id="rId42"/>
    <p:sldId id="308" r:id="rId43"/>
    <p:sldId id="309" r:id="rId44"/>
    <p:sldId id="310" r:id="rId45"/>
    <p:sldId id="311" r:id="rId46"/>
    <p:sldId id="373" r:id="rId47"/>
    <p:sldId id="374" r:id="rId48"/>
    <p:sldId id="370" r:id="rId49"/>
    <p:sldId id="435" r:id="rId50"/>
    <p:sldId id="436" r:id="rId51"/>
    <p:sldId id="440" r:id="rId52"/>
    <p:sldId id="439" r:id="rId53"/>
    <p:sldId id="441" r:id="rId54"/>
    <p:sldId id="442" r:id="rId55"/>
    <p:sldId id="395"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66FF66"/>
    <a:srgbClr val="253917"/>
    <a:srgbClr val="FFFF9F"/>
    <a:srgbClr val="131E0C"/>
    <a:srgbClr val="1724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282" autoAdjust="0"/>
    <p:restoredTop sz="94660"/>
  </p:normalViewPr>
  <p:slideViewPr>
    <p:cSldViewPr snapToGrid="0">
      <p:cViewPr varScale="1">
        <p:scale>
          <a:sx n="81" d="100"/>
          <a:sy n="81" d="100"/>
        </p:scale>
        <p:origin x="72" y="2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dmin\Dropbox\Igor-Liao\NOG%20Nature%20Resubmission\fbp_fpk_together.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Admin\Dropbox\Igor-Liao\NOG\Data\In%20vivo\invivoXyltoAce_improved_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igorb\Dropbox\REMOTE%20-%20MC2\Data\IC%20Results\StableSugarPhosphate_Production.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igorb\Dropbox\REMOTE%20-%20MC2\Data\CH2O%20to%20EtOH%20with%20Fdh\LinearProduction_20140611.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Macintosh%20HD:Users:chang-tingchen:Dropbox:Research:Experiments:Summary:Figures%20for%20paper.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Macintosh%20HD:Users:chang-tingchen:Dropbox:Research:Experiments:20140501%20Repeat%20MeOH%20to%20EtOH%20and%20BuOH:Result20140501.xlsx" TargetMode="External"/></Relationships>
</file>

<file path=ppt/charts/_rels/chart7.xml.rels><?xml version="1.0" encoding="UTF-8" standalone="yes"?>
<Relationships xmlns="http://schemas.openxmlformats.org/package/2006/relationships"><Relationship Id="rId2" Type="http://schemas.openxmlformats.org/officeDocument/2006/relationships/oleObject" Target="Macintosh%20HD:Users:chang-tingchen:Dropbox:Research:Experiments:20151201%20Mdh%20liquid%20evolution:20151201%20Mdh%20evolution%20using%20IB405.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600"/>
              <a:t>Fbp + F/Xpk Coupled Assay</a:t>
            </a:r>
          </a:p>
        </c:rich>
      </c:tx>
      <c:layout>
        <c:manualLayout>
          <c:xMode val="edge"/>
          <c:yMode val="edge"/>
          <c:x val="0.16909437066635327"/>
          <c:y val="0"/>
        </c:manualLayout>
      </c:layout>
      <c:overlay val="1"/>
    </c:title>
    <c:autoTitleDeleted val="0"/>
    <c:plotArea>
      <c:layout/>
      <c:scatterChart>
        <c:scatterStyle val="lineMarker"/>
        <c:varyColors val="0"/>
        <c:ser>
          <c:idx val="0"/>
          <c:order val="1"/>
          <c:tx>
            <c:strRef>
              <c:f>Sheet1!$M$14</c:f>
              <c:strCache>
                <c:ptCount val="1"/>
                <c:pt idx="0">
                  <c:v>No Fbp</c:v>
                </c:pt>
              </c:strCache>
            </c:strRef>
          </c:tx>
          <c:marker>
            <c:symbol val="square"/>
            <c:size val="7"/>
            <c:spPr>
              <a:solidFill>
                <a:srgbClr val="FF0000"/>
              </a:solidFill>
            </c:spPr>
          </c:marker>
          <c:dPt>
            <c:idx val="1"/>
            <c:marker>
              <c:spPr>
                <a:solidFill>
                  <a:srgbClr val="FF0000"/>
                </a:solidFill>
                <a:ln>
                  <a:solidFill>
                    <a:schemeClr val="tx1"/>
                  </a:solidFill>
                </a:ln>
              </c:spPr>
            </c:marker>
            <c:bubble3D val="0"/>
            <c:spPr>
              <a:ln>
                <a:solidFill>
                  <a:schemeClr val="tx1"/>
                </a:solidFill>
              </a:ln>
            </c:spPr>
            <c:extLst>
              <c:ext xmlns:c16="http://schemas.microsoft.com/office/drawing/2014/chart" uri="{C3380CC4-5D6E-409C-BE32-E72D297353CC}">
                <c16:uniqueId val="{00000001-3A04-4B04-94E0-A6ADBBEAC8F3}"/>
              </c:ext>
            </c:extLst>
          </c:dPt>
          <c:dPt>
            <c:idx val="2"/>
            <c:marker>
              <c:spPr>
                <a:solidFill>
                  <a:srgbClr val="FF0000"/>
                </a:solidFill>
                <a:ln>
                  <a:solidFill>
                    <a:schemeClr val="tx1"/>
                  </a:solidFill>
                </a:ln>
              </c:spPr>
            </c:marker>
            <c:bubble3D val="0"/>
            <c:spPr>
              <a:ln>
                <a:solidFill>
                  <a:schemeClr val="tx1"/>
                </a:solidFill>
              </a:ln>
            </c:spPr>
            <c:extLst>
              <c:ext xmlns:c16="http://schemas.microsoft.com/office/drawing/2014/chart" uri="{C3380CC4-5D6E-409C-BE32-E72D297353CC}">
                <c16:uniqueId val="{00000003-3A04-4B04-94E0-A6ADBBEAC8F3}"/>
              </c:ext>
            </c:extLst>
          </c:dPt>
          <c:dPt>
            <c:idx val="3"/>
            <c:marker>
              <c:spPr>
                <a:solidFill>
                  <a:srgbClr val="FF0000"/>
                </a:solidFill>
                <a:ln>
                  <a:solidFill>
                    <a:schemeClr val="tx1"/>
                  </a:solidFill>
                </a:ln>
              </c:spPr>
            </c:marker>
            <c:bubble3D val="0"/>
            <c:spPr>
              <a:ln>
                <a:solidFill>
                  <a:schemeClr val="tx1"/>
                </a:solidFill>
              </a:ln>
            </c:spPr>
            <c:extLst>
              <c:ext xmlns:c16="http://schemas.microsoft.com/office/drawing/2014/chart" uri="{C3380CC4-5D6E-409C-BE32-E72D297353CC}">
                <c16:uniqueId val="{00000005-3A04-4B04-94E0-A6ADBBEAC8F3}"/>
              </c:ext>
            </c:extLst>
          </c:dPt>
          <c:errBars>
            <c:errDir val="y"/>
            <c:errBarType val="both"/>
            <c:errValType val="stdErr"/>
            <c:noEndCap val="0"/>
          </c:errBars>
          <c:xVal>
            <c:numRef>
              <c:f>Sheet1!$G$8:$G$11</c:f>
              <c:numCache>
                <c:formatCode>General</c:formatCode>
                <c:ptCount val="4"/>
                <c:pt idx="0">
                  <c:v>0</c:v>
                </c:pt>
                <c:pt idx="1">
                  <c:v>1</c:v>
                </c:pt>
                <c:pt idx="2">
                  <c:v>2</c:v>
                </c:pt>
                <c:pt idx="3">
                  <c:v>3</c:v>
                </c:pt>
              </c:numCache>
            </c:numRef>
          </c:xVal>
          <c:yVal>
            <c:numRef>
              <c:f>Sheet1!$M$15:$M$18</c:f>
              <c:numCache>
                <c:formatCode>General</c:formatCode>
                <c:ptCount val="4"/>
                <c:pt idx="0">
                  <c:v>6.0000000000000032E-2</c:v>
                </c:pt>
                <c:pt idx="1">
                  <c:v>5.9000000000000136E-2</c:v>
                </c:pt>
                <c:pt idx="2">
                  <c:v>6.1000000000000013E-2</c:v>
                </c:pt>
                <c:pt idx="3">
                  <c:v>7.0000000000000021E-2</c:v>
                </c:pt>
              </c:numCache>
            </c:numRef>
          </c:yVal>
          <c:smooth val="0"/>
          <c:extLst>
            <c:ext xmlns:c16="http://schemas.microsoft.com/office/drawing/2014/chart" uri="{C3380CC4-5D6E-409C-BE32-E72D297353CC}">
              <c16:uniqueId val="{00000006-3A04-4B04-94E0-A6ADBBEAC8F3}"/>
            </c:ext>
          </c:extLst>
        </c:ser>
        <c:ser>
          <c:idx val="3"/>
          <c:order val="0"/>
          <c:tx>
            <c:strRef>
              <c:f>Sheet1!$K$14</c:f>
              <c:strCache>
                <c:ptCount val="1"/>
                <c:pt idx="0">
                  <c:v>Fbp+F/Xpk</c:v>
                </c:pt>
              </c:strCache>
            </c:strRef>
          </c:tx>
          <c:spPr>
            <a:ln>
              <a:solidFill>
                <a:schemeClr val="accent1"/>
              </a:solidFill>
            </a:ln>
          </c:spPr>
          <c:marker>
            <c:symbol val="diamond"/>
            <c:size val="5"/>
            <c:spPr>
              <a:solidFill>
                <a:srgbClr val="0070C0"/>
              </a:solidFill>
              <a:ln>
                <a:solidFill>
                  <a:schemeClr val="accent1"/>
                </a:solidFill>
              </a:ln>
            </c:spPr>
          </c:marker>
          <c:errBars>
            <c:errDir val="y"/>
            <c:errBarType val="both"/>
            <c:errValType val="cust"/>
            <c:noEndCap val="0"/>
            <c:plus>
              <c:numRef>
                <c:f>Sheet1!$L$15:$L$18</c:f>
                <c:numCache>
                  <c:formatCode>General</c:formatCode>
                  <c:ptCount val="4"/>
                  <c:pt idx="0">
                    <c:v>0.10688422374205514</c:v>
                  </c:pt>
                  <c:pt idx="1">
                    <c:v>0.39129060140339883</c:v>
                  </c:pt>
                  <c:pt idx="2">
                    <c:v>0.76730726239356828</c:v>
                  </c:pt>
                  <c:pt idx="3">
                    <c:v>0.65717827081216662</c:v>
                  </c:pt>
                </c:numCache>
              </c:numRef>
            </c:plus>
            <c:minus>
              <c:numRef>
                <c:f>Sheet1!$L$15:$L$18</c:f>
                <c:numCache>
                  <c:formatCode>General</c:formatCode>
                  <c:ptCount val="4"/>
                  <c:pt idx="0">
                    <c:v>0.10688422374205514</c:v>
                  </c:pt>
                  <c:pt idx="1">
                    <c:v>0.39129060140339883</c:v>
                  </c:pt>
                  <c:pt idx="2">
                    <c:v>0.76730726239356828</c:v>
                  </c:pt>
                  <c:pt idx="3">
                    <c:v>0.65717827081216662</c:v>
                  </c:pt>
                </c:numCache>
              </c:numRef>
            </c:minus>
          </c:errBars>
          <c:xVal>
            <c:numRef>
              <c:f>Sheet1!$G$8:$G$11</c:f>
              <c:numCache>
                <c:formatCode>General</c:formatCode>
                <c:ptCount val="4"/>
                <c:pt idx="0">
                  <c:v>0</c:v>
                </c:pt>
                <c:pt idx="1">
                  <c:v>1</c:v>
                </c:pt>
                <c:pt idx="2">
                  <c:v>2</c:v>
                </c:pt>
                <c:pt idx="3">
                  <c:v>3</c:v>
                </c:pt>
              </c:numCache>
            </c:numRef>
          </c:xVal>
          <c:yVal>
            <c:numRef>
              <c:f>Sheet1!$K$15:$K$18</c:f>
              <c:numCache>
                <c:formatCode>General</c:formatCode>
                <c:ptCount val="4"/>
                <c:pt idx="0">
                  <c:v>0.11904761904761912</c:v>
                </c:pt>
                <c:pt idx="1">
                  <c:v>4.8370927318295784</c:v>
                </c:pt>
                <c:pt idx="2">
                  <c:v>10.175438596491272</c:v>
                </c:pt>
                <c:pt idx="3">
                  <c:v>11.478696741854636</c:v>
                </c:pt>
              </c:numCache>
            </c:numRef>
          </c:yVal>
          <c:smooth val="0"/>
          <c:extLst>
            <c:ext xmlns:c16="http://schemas.microsoft.com/office/drawing/2014/chart" uri="{C3380CC4-5D6E-409C-BE32-E72D297353CC}">
              <c16:uniqueId val="{00000007-3A04-4B04-94E0-A6ADBBEAC8F3}"/>
            </c:ext>
          </c:extLst>
        </c:ser>
        <c:dLbls>
          <c:showLegendKey val="0"/>
          <c:showVal val="0"/>
          <c:showCatName val="0"/>
          <c:showSerName val="0"/>
          <c:showPercent val="0"/>
          <c:showBubbleSize val="0"/>
        </c:dLbls>
        <c:axId val="1457445168"/>
        <c:axId val="1457430480"/>
      </c:scatterChart>
      <c:valAx>
        <c:axId val="1457445168"/>
        <c:scaling>
          <c:orientation val="minMax"/>
          <c:max val="3.1"/>
          <c:min val="0"/>
        </c:scaling>
        <c:delete val="0"/>
        <c:axPos val="b"/>
        <c:title>
          <c:tx>
            <c:rich>
              <a:bodyPr/>
              <a:lstStyle/>
              <a:p>
                <a:pPr>
                  <a:defRPr/>
                </a:pPr>
                <a:r>
                  <a:rPr lang="en-US"/>
                  <a:t>Time (hours)</a:t>
                </a:r>
              </a:p>
            </c:rich>
          </c:tx>
          <c:overlay val="0"/>
        </c:title>
        <c:numFmt formatCode="General" sourceLinked="1"/>
        <c:majorTickMark val="out"/>
        <c:minorTickMark val="none"/>
        <c:tickLblPos val="nextTo"/>
        <c:crossAx val="1457430480"/>
        <c:crosses val="autoZero"/>
        <c:crossBetween val="midCat"/>
        <c:majorUnit val="1"/>
      </c:valAx>
      <c:valAx>
        <c:axId val="1457430480"/>
        <c:scaling>
          <c:orientation val="minMax"/>
          <c:max val="14"/>
          <c:min val="0"/>
        </c:scaling>
        <c:delete val="0"/>
        <c:axPos val="l"/>
        <c:title>
          <c:tx>
            <c:rich>
              <a:bodyPr rot="-5400000" vert="horz"/>
              <a:lstStyle/>
              <a:p>
                <a:pPr>
                  <a:defRPr/>
                </a:pPr>
                <a:r>
                  <a:rPr lang="en-US"/>
                  <a:t>AcP</a:t>
                </a:r>
                <a:r>
                  <a:rPr lang="en-US" baseline="0"/>
                  <a:t> (mM)</a:t>
                </a:r>
                <a:endParaRPr lang="en-US"/>
              </a:p>
            </c:rich>
          </c:tx>
          <c:overlay val="0"/>
        </c:title>
        <c:numFmt formatCode="General" sourceLinked="1"/>
        <c:majorTickMark val="out"/>
        <c:minorTickMark val="none"/>
        <c:tickLblPos val="nextTo"/>
        <c:crossAx val="1457445168"/>
        <c:crosses val="autoZero"/>
        <c:crossBetween val="midCat"/>
        <c:majorUnit val="5"/>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Acetate</c:v>
          </c:tx>
          <c:invertIfNegative val="0"/>
          <c:errBars>
            <c:errBarType val="both"/>
            <c:errValType val="cust"/>
            <c:noEndCap val="0"/>
            <c:plus>
              <c:numRef>
                <c:f>Sheet1!$N$24:$N$26</c:f>
                <c:numCache>
                  <c:formatCode>General</c:formatCode>
                  <c:ptCount val="3"/>
                  <c:pt idx="0">
                    <c:v>0.1</c:v>
                  </c:pt>
                  <c:pt idx="1">
                    <c:v>0.2</c:v>
                  </c:pt>
                  <c:pt idx="2">
                    <c:v>0.3</c:v>
                  </c:pt>
                </c:numCache>
              </c:numRef>
            </c:plus>
            <c:minus>
              <c:numRef>
                <c:f>Sheet1!$N$24:$N$26</c:f>
                <c:numCache>
                  <c:formatCode>General</c:formatCode>
                  <c:ptCount val="3"/>
                  <c:pt idx="0">
                    <c:v>0.1</c:v>
                  </c:pt>
                  <c:pt idx="1">
                    <c:v>0.2</c:v>
                  </c:pt>
                  <c:pt idx="2">
                    <c:v>0.3</c:v>
                  </c:pt>
                </c:numCache>
              </c:numRef>
            </c:minus>
          </c:errBars>
          <c:cat>
            <c:strRef>
              <c:f>Sheet1!$I$24:$I$26</c:f>
              <c:strCache>
                <c:ptCount val="3"/>
                <c:pt idx="0">
                  <c:v>JCL16/pIB4</c:v>
                </c:pt>
                <c:pt idx="1">
                  <c:v>JCL166/pIB4</c:v>
                </c:pt>
                <c:pt idx="2">
                  <c:v>JCL118/pIB4</c:v>
                </c:pt>
              </c:strCache>
            </c:strRef>
          </c:cat>
          <c:val>
            <c:numRef>
              <c:f>Sheet1!$J$24:$J$26</c:f>
              <c:numCache>
                <c:formatCode>0.0</c:formatCode>
                <c:ptCount val="3"/>
                <c:pt idx="0">
                  <c:v>0.40268456375838924</c:v>
                </c:pt>
                <c:pt idx="1">
                  <c:v>1.0102779515595675</c:v>
                </c:pt>
                <c:pt idx="2">
                  <c:v>2.2502960915909971</c:v>
                </c:pt>
              </c:numCache>
            </c:numRef>
          </c:val>
          <c:extLst>
            <c:ext xmlns:c16="http://schemas.microsoft.com/office/drawing/2014/chart" uri="{C3380CC4-5D6E-409C-BE32-E72D297353CC}">
              <c16:uniqueId val="{00000000-952D-4823-95F9-D0289867DA3B}"/>
            </c:ext>
          </c:extLst>
        </c:ser>
        <c:ser>
          <c:idx val="1"/>
          <c:order val="1"/>
          <c:tx>
            <c:v>Lactate</c:v>
          </c:tx>
          <c:invertIfNegative val="0"/>
          <c:errBars>
            <c:errBarType val="both"/>
            <c:errValType val="cust"/>
            <c:noEndCap val="0"/>
            <c:plus>
              <c:numRef>
                <c:f>Sheet1!$P$24:$P$26</c:f>
                <c:numCache>
                  <c:formatCode>General</c:formatCode>
                  <c:ptCount val="3"/>
                  <c:pt idx="0">
                    <c:v>0.15</c:v>
                  </c:pt>
                  <c:pt idx="1">
                    <c:v>0</c:v>
                  </c:pt>
                  <c:pt idx="2">
                    <c:v>0</c:v>
                  </c:pt>
                </c:numCache>
              </c:numRef>
            </c:plus>
            <c:minus>
              <c:numRef>
                <c:f>Sheet1!$P$24:$P$26</c:f>
                <c:numCache>
                  <c:formatCode>General</c:formatCode>
                  <c:ptCount val="3"/>
                  <c:pt idx="0">
                    <c:v>0.15</c:v>
                  </c:pt>
                  <c:pt idx="1">
                    <c:v>0</c:v>
                  </c:pt>
                  <c:pt idx="2">
                    <c:v>0</c:v>
                  </c:pt>
                </c:numCache>
              </c:numRef>
            </c:minus>
          </c:errBars>
          <c:cat>
            <c:strRef>
              <c:f>Sheet1!$I$24:$I$26</c:f>
              <c:strCache>
                <c:ptCount val="3"/>
                <c:pt idx="0">
                  <c:v>JCL16/pIB4</c:v>
                </c:pt>
                <c:pt idx="1">
                  <c:v>JCL166/pIB4</c:v>
                </c:pt>
                <c:pt idx="2">
                  <c:v>JCL118/pIB4</c:v>
                </c:pt>
              </c:strCache>
            </c:strRef>
          </c:cat>
          <c:val>
            <c:numRef>
              <c:f>Sheet1!$L$24:$L$26</c:f>
              <c:numCache>
                <c:formatCode>0.0</c:formatCode>
                <c:ptCount val="3"/>
                <c:pt idx="0">
                  <c:v>0.32300277266720218</c:v>
                </c:pt>
                <c:pt idx="1">
                  <c:v>0</c:v>
                </c:pt>
                <c:pt idx="2">
                  <c:v>0</c:v>
                </c:pt>
              </c:numCache>
            </c:numRef>
          </c:val>
          <c:extLst>
            <c:ext xmlns:c16="http://schemas.microsoft.com/office/drawing/2014/chart" uri="{C3380CC4-5D6E-409C-BE32-E72D297353CC}">
              <c16:uniqueId val="{00000001-952D-4823-95F9-D0289867DA3B}"/>
            </c:ext>
          </c:extLst>
        </c:ser>
        <c:ser>
          <c:idx val="2"/>
          <c:order val="2"/>
          <c:tx>
            <c:v>Formate</c:v>
          </c:tx>
          <c:invertIfNegative val="0"/>
          <c:errBars>
            <c:errBarType val="both"/>
            <c:errValType val="cust"/>
            <c:noEndCap val="0"/>
            <c:plus>
              <c:numRef>
                <c:f>Sheet1!$O$24:$O$26</c:f>
                <c:numCache>
                  <c:formatCode>General</c:formatCode>
                  <c:ptCount val="3"/>
                  <c:pt idx="0">
                    <c:v>0.1</c:v>
                  </c:pt>
                  <c:pt idx="1">
                    <c:v>0.1</c:v>
                  </c:pt>
                  <c:pt idx="2">
                    <c:v>0</c:v>
                  </c:pt>
                </c:numCache>
              </c:numRef>
            </c:plus>
            <c:minus>
              <c:numRef>
                <c:f>Sheet1!$O$24:$O$26</c:f>
                <c:numCache>
                  <c:formatCode>General</c:formatCode>
                  <c:ptCount val="3"/>
                  <c:pt idx="0">
                    <c:v>0.1</c:v>
                  </c:pt>
                  <c:pt idx="1">
                    <c:v>0.1</c:v>
                  </c:pt>
                  <c:pt idx="2">
                    <c:v>0</c:v>
                  </c:pt>
                </c:numCache>
              </c:numRef>
            </c:minus>
          </c:errBars>
          <c:cat>
            <c:strRef>
              <c:f>Sheet1!$I$24:$I$26</c:f>
              <c:strCache>
                <c:ptCount val="3"/>
                <c:pt idx="0">
                  <c:v>JCL16/pIB4</c:v>
                </c:pt>
                <c:pt idx="1">
                  <c:v>JCL166/pIB4</c:v>
                </c:pt>
                <c:pt idx="2">
                  <c:v>JCL118/pIB4</c:v>
                </c:pt>
              </c:strCache>
            </c:strRef>
          </c:cat>
          <c:val>
            <c:numRef>
              <c:f>Sheet1!$K$24:$K$26</c:f>
              <c:numCache>
                <c:formatCode>0.0</c:formatCode>
                <c:ptCount val="3"/>
                <c:pt idx="0">
                  <c:v>0.44203211988446883</c:v>
                </c:pt>
                <c:pt idx="1">
                  <c:v>0.14664127542847713</c:v>
                </c:pt>
                <c:pt idx="2">
                  <c:v>0</c:v>
                </c:pt>
              </c:numCache>
            </c:numRef>
          </c:val>
          <c:extLst>
            <c:ext xmlns:c16="http://schemas.microsoft.com/office/drawing/2014/chart" uri="{C3380CC4-5D6E-409C-BE32-E72D297353CC}">
              <c16:uniqueId val="{00000002-952D-4823-95F9-D0289867DA3B}"/>
            </c:ext>
          </c:extLst>
        </c:ser>
        <c:ser>
          <c:idx val="3"/>
          <c:order val="3"/>
          <c:tx>
            <c:v>Succinate</c:v>
          </c:tx>
          <c:invertIfNegative val="0"/>
          <c:errBars>
            <c:errBarType val="both"/>
            <c:errValType val="cust"/>
            <c:noEndCap val="0"/>
            <c:plus>
              <c:numRef>
                <c:f>Sheet1!$Q$24:$Q$26</c:f>
                <c:numCache>
                  <c:formatCode>General</c:formatCode>
                  <c:ptCount val="3"/>
                  <c:pt idx="0">
                    <c:v>0.02</c:v>
                  </c:pt>
                  <c:pt idx="1">
                    <c:v>0.01</c:v>
                  </c:pt>
                  <c:pt idx="2">
                    <c:v>0.2</c:v>
                  </c:pt>
                </c:numCache>
              </c:numRef>
            </c:plus>
            <c:minus>
              <c:numRef>
                <c:f>Sheet1!$Q$24:$Q$26</c:f>
                <c:numCache>
                  <c:formatCode>General</c:formatCode>
                  <c:ptCount val="3"/>
                  <c:pt idx="0">
                    <c:v>0.02</c:v>
                  </c:pt>
                  <c:pt idx="1">
                    <c:v>0.01</c:v>
                  </c:pt>
                  <c:pt idx="2">
                    <c:v>0.2</c:v>
                  </c:pt>
                </c:numCache>
              </c:numRef>
            </c:minus>
          </c:errBars>
          <c:cat>
            <c:strRef>
              <c:f>Sheet1!$I$24:$I$26</c:f>
              <c:strCache>
                <c:ptCount val="3"/>
                <c:pt idx="0">
                  <c:v>JCL16/pIB4</c:v>
                </c:pt>
                <c:pt idx="1">
                  <c:v>JCL166/pIB4</c:v>
                </c:pt>
                <c:pt idx="2">
                  <c:v>JCL118/pIB4</c:v>
                </c:pt>
              </c:strCache>
            </c:strRef>
          </c:cat>
          <c:val>
            <c:numRef>
              <c:f>Sheet1!$M$24:$M$26</c:f>
              <c:numCache>
                <c:formatCode>0.0</c:formatCode>
                <c:ptCount val="3"/>
                <c:pt idx="0">
                  <c:v>0.12447850535098856</c:v>
                </c:pt>
                <c:pt idx="1">
                  <c:v>7.8425239074090616E-2</c:v>
                </c:pt>
                <c:pt idx="2">
                  <c:v>0.27092380576391623</c:v>
                </c:pt>
              </c:numCache>
            </c:numRef>
          </c:val>
          <c:extLst>
            <c:ext xmlns:c16="http://schemas.microsoft.com/office/drawing/2014/chart" uri="{C3380CC4-5D6E-409C-BE32-E72D297353CC}">
              <c16:uniqueId val="{00000003-952D-4823-95F9-D0289867DA3B}"/>
            </c:ext>
          </c:extLst>
        </c:ser>
        <c:dLbls>
          <c:showLegendKey val="0"/>
          <c:showVal val="0"/>
          <c:showCatName val="0"/>
          <c:showSerName val="0"/>
          <c:showPercent val="0"/>
          <c:showBubbleSize val="0"/>
        </c:dLbls>
        <c:gapWidth val="150"/>
        <c:axId val="1457415248"/>
        <c:axId val="1457416880"/>
      </c:barChart>
      <c:catAx>
        <c:axId val="1457415248"/>
        <c:scaling>
          <c:orientation val="minMax"/>
        </c:scaling>
        <c:delete val="0"/>
        <c:axPos val="b"/>
        <c:numFmt formatCode="General" sourceLinked="0"/>
        <c:majorTickMark val="out"/>
        <c:minorTickMark val="none"/>
        <c:tickLblPos val="nextTo"/>
        <c:crossAx val="1457416880"/>
        <c:crosses val="autoZero"/>
        <c:auto val="1"/>
        <c:lblAlgn val="ctr"/>
        <c:lblOffset val="100"/>
        <c:noMultiLvlLbl val="0"/>
      </c:catAx>
      <c:valAx>
        <c:axId val="1457416880"/>
        <c:scaling>
          <c:orientation val="minMax"/>
        </c:scaling>
        <c:delete val="0"/>
        <c:axPos val="l"/>
        <c:title>
          <c:tx>
            <c:rich>
              <a:bodyPr rot="-5400000" vert="horz"/>
              <a:lstStyle/>
              <a:p>
                <a:pPr>
                  <a:defRPr sz="1600"/>
                </a:pPr>
                <a:r>
                  <a:rPr lang="en-US" sz="1600"/>
                  <a:t>Moles of Product/Moles Xylose Consumed</a:t>
                </a:r>
              </a:p>
            </c:rich>
          </c:tx>
          <c:layout>
            <c:manualLayout>
              <c:xMode val="edge"/>
              <c:yMode val="edge"/>
              <c:x val="2.814572838707247E-2"/>
              <c:y val="0.19603488195907193"/>
            </c:manualLayout>
          </c:layout>
          <c:overlay val="0"/>
        </c:title>
        <c:numFmt formatCode="0.0" sourceLinked="1"/>
        <c:majorTickMark val="out"/>
        <c:minorTickMark val="none"/>
        <c:tickLblPos val="nextTo"/>
        <c:crossAx val="1457415248"/>
        <c:crosses val="autoZero"/>
        <c:crossBetween val="between"/>
        <c:majorUnit val="1"/>
      </c:valAx>
    </c:plotArea>
    <c:legend>
      <c:legendPos val="l"/>
      <c:layout>
        <c:manualLayout>
          <c:xMode val="edge"/>
          <c:yMode val="edge"/>
          <c:x val="0.23757714639385122"/>
          <c:y val="0.30189609425104597"/>
          <c:w val="0.17356427499648341"/>
          <c:h val="0.22723232514688574"/>
        </c:manualLayout>
      </c:layout>
      <c:overlay val="1"/>
    </c:legend>
    <c:plotVisOnly val="1"/>
    <c:dispBlanksAs val="gap"/>
    <c:showDLblsOverMax val="0"/>
  </c:chart>
  <c:txPr>
    <a:bodyPr/>
    <a:lstStyle/>
    <a:p>
      <a:pPr>
        <a:defRPr>
          <a:latin typeface="+mn-lt"/>
          <a:cs typeface="Times New Roman" pitchFamily="18"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1100" b="1">
                <a:solidFill>
                  <a:schemeClr val="tx1"/>
                </a:solidFill>
              </a:rPr>
              <a:t>Sugar Phosphate Distribution</a:t>
            </a:r>
          </a:p>
        </c:rich>
      </c:tx>
      <c:layout>
        <c:manualLayout>
          <c:xMode val="edge"/>
          <c:yMode val="edge"/>
          <c:x val="0.19435630448846308"/>
          <c:y val="6.0135914916074458E-2"/>
        </c:manualLayout>
      </c:layout>
      <c:overlay val="0"/>
      <c:spPr>
        <a:noFill/>
        <a:ln>
          <a:noFill/>
        </a:ln>
        <a:effectLst/>
      </c:spPr>
    </c:title>
    <c:autoTitleDeleted val="0"/>
    <c:plotArea>
      <c:layout>
        <c:manualLayout>
          <c:layoutTarget val="inner"/>
          <c:xMode val="edge"/>
          <c:yMode val="edge"/>
          <c:x val="0.16702651853675199"/>
          <c:y val="0.18264659151614396"/>
          <c:w val="0.815577205079694"/>
          <c:h val="0.66423583265427533"/>
        </c:manualLayout>
      </c:layout>
      <c:barChart>
        <c:barDir val="col"/>
        <c:grouping val="clustered"/>
        <c:varyColors val="0"/>
        <c:ser>
          <c:idx val="3"/>
          <c:order val="0"/>
          <c:tx>
            <c:strRef>
              <c:f>Sheet1!$A$5</c:f>
              <c:strCache>
                <c:ptCount val="1"/>
                <c:pt idx="0">
                  <c:v>R5P/F6P</c:v>
                </c:pt>
              </c:strCache>
            </c:strRef>
          </c:tx>
          <c:spPr>
            <a:solidFill>
              <a:schemeClr val="accent4"/>
            </a:solidFill>
            <a:ln w="19050" cap="rnd">
              <a:noFill/>
              <a:round/>
            </a:ln>
            <a:effectLst/>
          </c:spPr>
          <c:invertIfNegative val="0"/>
          <c:cat>
            <c:numRef>
              <c:f>Sheet1!$B$2:$E$2</c:f>
              <c:numCache>
                <c:formatCode>General</c:formatCode>
                <c:ptCount val="4"/>
                <c:pt idx="0">
                  <c:v>0</c:v>
                </c:pt>
                <c:pt idx="1">
                  <c:v>1</c:v>
                </c:pt>
                <c:pt idx="2">
                  <c:v>10</c:v>
                </c:pt>
                <c:pt idx="3">
                  <c:v>20</c:v>
                </c:pt>
              </c:numCache>
            </c:numRef>
          </c:cat>
          <c:val>
            <c:numRef>
              <c:f>Sheet1!$B$5:$E$5</c:f>
              <c:numCache>
                <c:formatCode>General</c:formatCode>
                <c:ptCount val="4"/>
                <c:pt idx="0">
                  <c:v>170</c:v>
                </c:pt>
                <c:pt idx="1">
                  <c:v>77</c:v>
                </c:pt>
                <c:pt idx="2">
                  <c:v>39</c:v>
                </c:pt>
                <c:pt idx="3">
                  <c:v>43</c:v>
                </c:pt>
              </c:numCache>
            </c:numRef>
          </c:val>
          <c:extLst>
            <c:ext xmlns:c16="http://schemas.microsoft.com/office/drawing/2014/chart" uri="{C3380CC4-5D6E-409C-BE32-E72D297353CC}">
              <c16:uniqueId val="{00000000-5CEB-4609-996E-04585E3843F2}"/>
            </c:ext>
          </c:extLst>
        </c:ser>
        <c:ser>
          <c:idx val="1"/>
          <c:order val="1"/>
          <c:tx>
            <c:strRef>
              <c:f>Sheet1!$A$4</c:f>
              <c:strCache>
                <c:ptCount val="1"/>
                <c:pt idx="0">
                  <c:v>E4P</c:v>
                </c:pt>
              </c:strCache>
            </c:strRef>
          </c:tx>
          <c:spPr>
            <a:solidFill>
              <a:schemeClr val="accent2"/>
            </a:solidFill>
            <a:ln w="19050" cap="rnd">
              <a:noFill/>
              <a:round/>
            </a:ln>
            <a:effectLst/>
          </c:spPr>
          <c:invertIfNegative val="0"/>
          <c:cat>
            <c:numRef>
              <c:f>Sheet1!$B$2:$E$2</c:f>
              <c:numCache>
                <c:formatCode>General</c:formatCode>
                <c:ptCount val="4"/>
                <c:pt idx="0">
                  <c:v>0</c:v>
                </c:pt>
                <c:pt idx="1">
                  <c:v>1</c:v>
                </c:pt>
                <c:pt idx="2">
                  <c:v>10</c:v>
                </c:pt>
                <c:pt idx="3">
                  <c:v>20</c:v>
                </c:pt>
              </c:numCache>
            </c:numRef>
          </c:cat>
          <c:val>
            <c:numRef>
              <c:f>Sheet1!$B$4:$E$4</c:f>
              <c:numCache>
                <c:formatCode>General</c:formatCode>
                <c:ptCount val="4"/>
                <c:pt idx="0">
                  <c:v>0</c:v>
                </c:pt>
                <c:pt idx="1">
                  <c:v>18.3</c:v>
                </c:pt>
                <c:pt idx="2">
                  <c:v>9</c:v>
                </c:pt>
                <c:pt idx="3">
                  <c:v>10</c:v>
                </c:pt>
              </c:numCache>
            </c:numRef>
          </c:val>
          <c:extLst>
            <c:ext xmlns:c16="http://schemas.microsoft.com/office/drawing/2014/chart" uri="{C3380CC4-5D6E-409C-BE32-E72D297353CC}">
              <c16:uniqueId val="{00000001-5CEB-4609-996E-04585E3843F2}"/>
            </c:ext>
          </c:extLst>
        </c:ser>
        <c:ser>
          <c:idx val="0"/>
          <c:order val="2"/>
          <c:tx>
            <c:strRef>
              <c:f>Sheet1!$A$6</c:f>
              <c:strCache>
                <c:ptCount val="1"/>
                <c:pt idx="0">
                  <c:v>S7P</c:v>
                </c:pt>
              </c:strCache>
            </c:strRef>
          </c:tx>
          <c:spPr>
            <a:solidFill>
              <a:schemeClr val="accent1"/>
            </a:solidFill>
            <a:ln w="19050" cap="rnd">
              <a:noFill/>
              <a:round/>
            </a:ln>
            <a:effectLst/>
          </c:spPr>
          <c:invertIfNegative val="0"/>
          <c:cat>
            <c:numRef>
              <c:f>Sheet1!$B$2:$E$2</c:f>
              <c:numCache>
                <c:formatCode>General</c:formatCode>
                <c:ptCount val="4"/>
                <c:pt idx="0">
                  <c:v>0</c:v>
                </c:pt>
                <c:pt idx="1">
                  <c:v>1</c:v>
                </c:pt>
                <c:pt idx="2">
                  <c:v>10</c:v>
                </c:pt>
                <c:pt idx="3">
                  <c:v>20</c:v>
                </c:pt>
              </c:numCache>
            </c:numRef>
          </c:cat>
          <c:val>
            <c:numRef>
              <c:f>Sheet1!$B$6:$E$6</c:f>
              <c:numCache>
                <c:formatCode>General</c:formatCode>
                <c:ptCount val="4"/>
                <c:pt idx="0">
                  <c:v>0</c:v>
                </c:pt>
                <c:pt idx="1">
                  <c:v>58</c:v>
                </c:pt>
                <c:pt idx="2">
                  <c:v>32</c:v>
                </c:pt>
                <c:pt idx="3">
                  <c:v>35</c:v>
                </c:pt>
              </c:numCache>
            </c:numRef>
          </c:val>
          <c:extLst>
            <c:ext xmlns:c16="http://schemas.microsoft.com/office/drawing/2014/chart" uri="{C3380CC4-5D6E-409C-BE32-E72D297353CC}">
              <c16:uniqueId val="{00000002-5CEB-4609-996E-04585E3843F2}"/>
            </c:ext>
          </c:extLst>
        </c:ser>
        <c:ser>
          <c:idx val="2"/>
          <c:order val="3"/>
          <c:tx>
            <c:strRef>
              <c:f>Sheet1!$A$3</c:f>
              <c:strCache>
                <c:ptCount val="1"/>
                <c:pt idx="0">
                  <c:v>G3P</c:v>
                </c:pt>
              </c:strCache>
            </c:strRef>
          </c:tx>
          <c:spPr>
            <a:solidFill>
              <a:schemeClr val="accent3"/>
            </a:solidFill>
            <a:ln w="19050" cap="rnd">
              <a:noFill/>
              <a:round/>
            </a:ln>
            <a:effectLst/>
          </c:spPr>
          <c:invertIfNegative val="0"/>
          <c:val>
            <c:numRef>
              <c:f>Sheet1!$B$3:$E$3</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3-5CEB-4609-996E-04585E3843F2}"/>
            </c:ext>
          </c:extLst>
        </c:ser>
        <c:dLbls>
          <c:showLegendKey val="0"/>
          <c:showVal val="0"/>
          <c:showCatName val="0"/>
          <c:showSerName val="0"/>
          <c:showPercent val="0"/>
          <c:showBubbleSize val="0"/>
        </c:dLbls>
        <c:gapWidth val="150"/>
        <c:axId val="247031952"/>
        <c:axId val="247023792"/>
      </c:barChart>
      <c:catAx>
        <c:axId val="247031952"/>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r>
                  <a:rPr lang="en-US">
                    <a:solidFill>
                      <a:schemeClr val="tx1"/>
                    </a:solidFill>
                  </a:rPr>
                  <a:t>Time (min)</a:t>
                </a:r>
              </a:p>
            </c:rich>
          </c:tx>
          <c:overlay val="0"/>
          <c:spPr>
            <a:noFill/>
            <a:ln>
              <a:noFill/>
            </a:ln>
            <a:effectLst/>
          </c:sp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47023792"/>
        <c:crosses val="autoZero"/>
        <c:auto val="1"/>
        <c:lblAlgn val="ctr"/>
        <c:lblOffset val="100"/>
        <c:noMultiLvlLbl val="0"/>
      </c:catAx>
      <c:valAx>
        <c:axId val="247023792"/>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r>
                  <a:rPr lang="en-US">
                    <a:solidFill>
                      <a:schemeClr val="tx1"/>
                    </a:solidFill>
                  </a:rPr>
                  <a:t>Peak Area (nC min)</a:t>
                </a:r>
              </a:p>
            </c:rich>
          </c:tx>
          <c:overlay val="0"/>
          <c:spPr>
            <a:noFill/>
            <a:ln>
              <a:noFill/>
            </a:ln>
            <a:effectLst/>
          </c:sp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47031952"/>
        <c:crosses val="autoZero"/>
        <c:crossBetween val="between"/>
        <c:majorUnit val="60"/>
      </c:valAx>
      <c:spPr>
        <a:noFill/>
        <a:ln>
          <a:solidFill>
            <a:schemeClr val="tx1"/>
          </a:solidFill>
        </a:ln>
        <a:effectLst/>
      </c:spPr>
    </c:plotArea>
    <c:legend>
      <c:legendPos val="b"/>
      <c:layout>
        <c:manualLayout>
          <c:xMode val="edge"/>
          <c:yMode val="edge"/>
          <c:x val="0.39731560656670789"/>
          <c:y val="0.27584391523117457"/>
          <c:w val="0.52925499839504597"/>
          <c:h val="0.1491951817228143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r>
              <a:rPr lang="en-US" sz="1100" b="1" dirty="0" smtClean="0">
                <a:solidFill>
                  <a:sysClr val="windowText" lastClr="000000"/>
                </a:solidFill>
                <a:latin typeface="Arial" panose="020B0604020202020204" pitchFamily="34" charset="0"/>
                <a:cs typeface="Arial" panose="020B0604020202020204" pitchFamily="34" charset="0"/>
              </a:rPr>
              <a:t>Continuous </a:t>
            </a:r>
            <a:r>
              <a:rPr lang="en-US" sz="1100" b="1" dirty="0" err="1" smtClean="0">
                <a:solidFill>
                  <a:sysClr val="windowText" lastClr="000000"/>
                </a:solidFill>
                <a:latin typeface="Arial" panose="020B0604020202020204" pitchFamily="34" charset="0"/>
                <a:cs typeface="Arial" panose="020B0604020202020204" pitchFamily="34" charset="0"/>
              </a:rPr>
              <a:t>EtOH</a:t>
            </a:r>
            <a:r>
              <a:rPr lang="en-US" sz="1100" b="1" dirty="0" smtClean="0">
                <a:solidFill>
                  <a:sysClr val="windowText" lastClr="000000"/>
                </a:solidFill>
                <a:latin typeface="Arial" panose="020B0604020202020204" pitchFamily="34" charset="0"/>
                <a:cs typeface="Arial" panose="020B0604020202020204" pitchFamily="34" charset="0"/>
              </a:rPr>
              <a:t> Production</a:t>
            </a:r>
            <a:endParaRPr lang="en-US" sz="1100" b="1" dirty="0">
              <a:solidFill>
                <a:sysClr val="windowText" lastClr="000000"/>
              </a:solidFill>
              <a:latin typeface="Arial" panose="020B0604020202020204" pitchFamily="34" charset="0"/>
              <a:cs typeface="Arial" panose="020B0604020202020204" pitchFamily="34" charset="0"/>
            </a:endParaRPr>
          </a:p>
        </c:rich>
      </c:tx>
      <c:layout>
        <c:manualLayout>
          <c:xMode val="edge"/>
          <c:yMode val="edge"/>
          <c:x val="0.22000017389361856"/>
          <c:y val="3.5833996263753944E-3"/>
        </c:manualLayout>
      </c:layout>
      <c:overlay val="1"/>
      <c:spPr>
        <a:noFill/>
        <a:ln>
          <a:noFill/>
        </a:ln>
        <a:effectLst/>
      </c:spPr>
    </c:title>
    <c:autoTitleDeleted val="0"/>
    <c:plotArea>
      <c:layout>
        <c:manualLayout>
          <c:layoutTarget val="inner"/>
          <c:xMode val="edge"/>
          <c:yMode val="edge"/>
          <c:x val="0.17483197529105443"/>
          <c:y val="0.12201035981151676"/>
          <c:w val="0.74303071161950474"/>
          <c:h val="0.64345532002344141"/>
        </c:manualLayout>
      </c:layout>
      <c:scatterChart>
        <c:scatterStyle val="lineMarker"/>
        <c:varyColors val="0"/>
        <c:ser>
          <c:idx val="0"/>
          <c:order val="0"/>
          <c:spPr>
            <a:ln w="25400" cap="rnd">
              <a:noFill/>
              <a:round/>
            </a:ln>
            <a:effectLst/>
          </c:spPr>
          <c:marker>
            <c:symbol val="circle"/>
            <c:size val="8"/>
            <c:spPr>
              <a:solidFill>
                <a:schemeClr val="bg1"/>
              </a:solidFill>
              <a:ln w="9525">
                <a:solidFill>
                  <a:schemeClr val="tx1"/>
                </a:solidFill>
              </a:ln>
              <a:effectLst/>
            </c:spPr>
          </c:marker>
          <c:trendline>
            <c:spPr>
              <a:ln w="19050" cap="rnd">
                <a:solidFill>
                  <a:schemeClr val="tx1"/>
                </a:solidFill>
                <a:prstDash val="sysDot"/>
              </a:ln>
              <a:effectLst/>
            </c:spPr>
            <c:trendlineType val="linear"/>
            <c:intercept val="0"/>
            <c:dispRSqr val="0"/>
            <c:dispEq val="0"/>
          </c:trendline>
          <c:xVal>
            <c:numRef>
              <c:f>Sheet1!$D$2:$D$8</c:f>
              <c:numCache>
                <c:formatCode>0</c:formatCode>
                <c:ptCount val="7"/>
                <c:pt idx="0">
                  <c:v>0</c:v>
                </c:pt>
                <c:pt idx="1">
                  <c:v>27</c:v>
                </c:pt>
                <c:pt idx="2">
                  <c:v>58</c:v>
                </c:pt>
                <c:pt idx="3">
                  <c:v>89</c:v>
                </c:pt>
                <c:pt idx="4">
                  <c:v>121</c:v>
                </c:pt>
                <c:pt idx="5">
                  <c:v>152</c:v>
                </c:pt>
                <c:pt idx="6">
                  <c:v>184</c:v>
                </c:pt>
              </c:numCache>
            </c:numRef>
          </c:xVal>
          <c:yVal>
            <c:numRef>
              <c:f>Sheet1!$F$2:$F$8</c:f>
              <c:numCache>
                <c:formatCode>General</c:formatCode>
                <c:ptCount val="7"/>
                <c:pt idx="0">
                  <c:v>4.1666666666666699E-2</c:v>
                </c:pt>
                <c:pt idx="1">
                  <c:v>0.625</c:v>
                </c:pt>
                <c:pt idx="2">
                  <c:v>1.5</c:v>
                </c:pt>
                <c:pt idx="3">
                  <c:v>2.75</c:v>
                </c:pt>
                <c:pt idx="4">
                  <c:v>3.7916666666666661</c:v>
                </c:pt>
                <c:pt idx="5">
                  <c:v>4.5833333333333339</c:v>
                </c:pt>
                <c:pt idx="6">
                  <c:v>5.5833333333333339</c:v>
                </c:pt>
              </c:numCache>
            </c:numRef>
          </c:yVal>
          <c:smooth val="0"/>
          <c:extLst>
            <c:ext xmlns:c16="http://schemas.microsoft.com/office/drawing/2014/chart" uri="{C3380CC4-5D6E-409C-BE32-E72D297353CC}">
              <c16:uniqueId val="{00000000-6291-4887-B328-76803F85E1D3}"/>
            </c:ext>
          </c:extLst>
        </c:ser>
        <c:dLbls>
          <c:showLegendKey val="0"/>
          <c:showVal val="0"/>
          <c:showCatName val="0"/>
          <c:showSerName val="0"/>
          <c:showPercent val="0"/>
          <c:showBubbleSize val="0"/>
        </c:dLbls>
        <c:axId val="247022704"/>
        <c:axId val="247026512"/>
      </c:scatterChart>
      <c:valAx>
        <c:axId val="247022704"/>
        <c:scaling>
          <c:orientation val="minMax"/>
          <c:max val="200"/>
          <c:min val="0"/>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000">
                    <a:solidFill>
                      <a:sysClr val="windowText" lastClr="000000"/>
                    </a:solidFill>
                    <a:latin typeface="Arial" panose="020B0604020202020204" pitchFamily="34" charset="0"/>
                    <a:cs typeface="Arial" panose="020B0604020202020204" pitchFamily="34" charset="0"/>
                  </a:rPr>
                  <a:t>Time (min)</a:t>
                </a:r>
              </a:p>
            </c:rich>
          </c:tx>
          <c:overlay val="0"/>
          <c:spPr>
            <a:noFill/>
            <a:ln>
              <a:noFill/>
            </a:ln>
            <a:effectLst/>
          </c:spPr>
        </c:title>
        <c:numFmt formatCode="0" sourceLinked="1"/>
        <c:majorTickMark val="out"/>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47026512"/>
        <c:crosses val="autoZero"/>
        <c:crossBetween val="midCat"/>
        <c:majorUnit val="60"/>
      </c:valAx>
      <c:valAx>
        <c:axId val="247026512"/>
        <c:scaling>
          <c:orientation val="minMax"/>
        </c:scaling>
        <c:delete val="0"/>
        <c:axPos val="l"/>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dirty="0" err="1">
                    <a:solidFill>
                      <a:sysClr val="windowText" lastClr="000000"/>
                    </a:solidFill>
                    <a:latin typeface="Arial" panose="020B0604020202020204" pitchFamily="34" charset="0"/>
                    <a:cs typeface="Arial" panose="020B0604020202020204" pitchFamily="34" charset="0"/>
                  </a:rPr>
                  <a:t>EtOH</a:t>
                </a:r>
                <a:r>
                  <a:rPr lang="en-US" dirty="0">
                    <a:solidFill>
                      <a:sysClr val="windowText" lastClr="000000"/>
                    </a:solidFill>
                    <a:latin typeface="Arial" panose="020B0604020202020204" pitchFamily="34" charset="0"/>
                    <a:cs typeface="Arial" panose="020B0604020202020204" pitchFamily="34" charset="0"/>
                  </a:rPr>
                  <a:t> (</a:t>
                </a:r>
                <a:r>
                  <a:rPr lang="en-US" dirty="0" err="1">
                    <a:solidFill>
                      <a:sysClr val="windowText" lastClr="000000"/>
                    </a:solidFill>
                    <a:latin typeface="Arial" panose="020B0604020202020204" pitchFamily="34" charset="0"/>
                    <a:cs typeface="Arial" panose="020B0604020202020204" pitchFamily="34" charset="0"/>
                  </a:rPr>
                  <a:t>mM</a:t>
                </a:r>
                <a:r>
                  <a:rPr lang="en-US" dirty="0">
                    <a:solidFill>
                      <a:sysClr val="windowText" lastClr="000000"/>
                    </a:solidFill>
                    <a:latin typeface="Arial" panose="020B0604020202020204" pitchFamily="34" charset="0"/>
                    <a:cs typeface="Arial" panose="020B0604020202020204" pitchFamily="34" charset="0"/>
                  </a:rPr>
                  <a:t>)</a:t>
                </a:r>
              </a:p>
            </c:rich>
          </c:tx>
          <c:overlay val="0"/>
          <c:spPr>
            <a:noFill/>
            <a:ln>
              <a:noFill/>
            </a:ln>
            <a:effectLst/>
          </c:spPr>
        </c:title>
        <c:numFmt formatCode="General" sourceLinked="1"/>
        <c:majorTickMark val="out"/>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47022704"/>
        <c:crosses val="autoZero"/>
        <c:crossBetween val="midCat"/>
      </c:valAx>
      <c:spPr>
        <a:noFill/>
        <a:ln>
          <a:solidFill>
            <a:schemeClr val="tx1"/>
          </a:solid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9172076382018499"/>
          <c:y val="6.8674062334918101E-2"/>
          <c:w val="0.60594901540921797"/>
          <c:h val="0.63683774868870402"/>
        </c:manualLayout>
      </c:layout>
      <c:scatterChart>
        <c:scatterStyle val="lineMarker"/>
        <c:varyColors val="0"/>
        <c:ser>
          <c:idx val="0"/>
          <c:order val="0"/>
          <c:tx>
            <c:v>EtOH</c:v>
          </c:tx>
          <c:spPr>
            <a:ln w="19050"/>
          </c:spPr>
          <c:marker>
            <c:symbol val="diamond"/>
            <c:size val="4"/>
            <c:spPr>
              <a:ln>
                <a:solidFill>
                  <a:schemeClr val="tx1"/>
                </a:solidFill>
              </a:ln>
            </c:spPr>
          </c:marker>
          <c:errBars>
            <c:errDir val="y"/>
            <c:errBarType val="both"/>
            <c:errValType val="cust"/>
            <c:noEndCap val="0"/>
            <c:plus>
              <c:numRef>
                <c:f>'Summary-EtOH'!$B$9:$F$9</c:f>
                <c:numCache>
                  <c:formatCode>General</c:formatCode>
                  <c:ptCount val="5"/>
                  <c:pt idx="0">
                    <c:v>0</c:v>
                  </c:pt>
                  <c:pt idx="1">
                    <c:v>9.6445306598228794E-2</c:v>
                  </c:pt>
                  <c:pt idx="2">
                    <c:v>0.19378760047417101</c:v>
                  </c:pt>
                  <c:pt idx="3">
                    <c:v>0.45686631834914199</c:v>
                  </c:pt>
                  <c:pt idx="4">
                    <c:v>0.415980913968302</c:v>
                  </c:pt>
                </c:numCache>
              </c:numRef>
            </c:plus>
            <c:minus>
              <c:numRef>
                <c:f>'Summary-EtOH'!$B$9:$F$9</c:f>
                <c:numCache>
                  <c:formatCode>General</c:formatCode>
                  <c:ptCount val="5"/>
                  <c:pt idx="0">
                    <c:v>0</c:v>
                  </c:pt>
                  <c:pt idx="1">
                    <c:v>9.6445306598228794E-2</c:v>
                  </c:pt>
                  <c:pt idx="2">
                    <c:v>0.19378760047417101</c:v>
                  </c:pt>
                  <c:pt idx="3">
                    <c:v>0.45686631834914199</c:v>
                  </c:pt>
                  <c:pt idx="4">
                    <c:v>0.415980913968302</c:v>
                  </c:pt>
                </c:numCache>
              </c:numRef>
            </c:minus>
            <c:spPr>
              <a:ln w="12700"/>
            </c:spPr>
          </c:errBars>
          <c:xVal>
            <c:numRef>
              <c:f>'Summary-EtOH'!$B$3:$F$3</c:f>
              <c:numCache>
                <c:formatCode>General</c:formatCode>
                <c:ptCount val="5"/>
                <c:pt idx="0">
                  <c:v>0</c:v>
                </c:pt>
                <c:pt idx="1">
                  <c:v>1.666666666666667</c:v>
                </c:pt>
                <c:pt idx="2">
                  <c:v>5</c:v>
                </c:pt>
                <c:pt idx="3">
                  <c:v>9.5</c:v>
                </c:pt>
                <c:pt idx="4">
                  <c:v>24</c:v>
                </c:pt>
              </c:numCache>
            </c:numRef>
          </c:xVal>
          <c:yVal>
            <c:numRef>
              <c:f>'Summary-EtOH'!$B$8:$F$8</c:f>
              <c:numCache>
                <c:formatCode>General</c:formatCode>
                <c:ptCount val="5"/>
                <c:pt idx="0">
                  <c:v>0</c:v>
                </c:pt>
                <c:pt idx="1">
                  <c:v>5.4144323825079006</c:v>
                </c:pt>
                <c:pt idx="2">
                  <c:v>10.0138250211032</c:v>
                </c:pt>
                <c:pt idx="3">
                  <c:v>12.02747714332558</c:v>
                </c:pt>
                <c:pt idx="4">
                  <c:v>13.268369200969371</c:v>
                </c:pt>
              </c:numCache>
            </c:numRef>
          </c:yVal>
          <c:smooth val="0"/>
          <c:extLst>
            <c:ext xmlns:c16="http://schemas.microsoft.com/office/drawing/2014/chart" uri="{C3380CC4-5D6E-409C-BE32-E72D297353CC}">
              <c16:uniqueId val="{00000000-8185-488C-89C9-28EBE452AC5B}"/>
            </c:ext>
          </c:extLst>
        </c:ser>
        <c:ser>
          <c:idx val="2"/>
          <c:order val="2"/>
          <c:tx>
            <c:v>Negative-No Tal</c:v>
          </c:tx>
          <c:spPr>
            <a:ln w="19050"/>
          </c:spPr>
          <c:marker>
            <c:symbol val="diamond"/>
            <c:size val="4"/>
            <c:spPr>
              <a:ln>
                <a:solidFill>
                  <a:schemeClr val="tx1"/>
                </a:solidFill>
              </a:ln>
            </c:spPr>
          </c:marker>
          <c:errBars>
            <c:errDir val="y"/>
            <c:errBarType val="both"/>
            <c:errValType val="cust"/>
            <c:noEndCap val="0"/>
            <c:plus>
              <c:numRef>
                <c:f>'Summary-EtOH'!$B$14:$F$14</c:f>
                <c:numCache>
                  <c:formatCode>General</c:formatCode>
                  <c:ptCount val="5"/>
                  <c:pt idx="0">
                    <c:v>0</c:v>
                  </c:pt>
                  <c:pt idx="1">
                    <c:v>0.55531870606157496</c:v>
                  </c:pt>
                  <c:pt idx="2">
                    <c:v>6.4903731419584096E-2</c:v>
                  </c:pt>
                  <c:pt idx="3">
                    <c:v>0.420601329324085</c:v>
                  </c:pt>
                  <c:pt idx="4">
                    <c:v>0.21802598302354001</c:v>
                  </c:pt>
                </c:numCache>
              </c:numRef>
            </c:plus>
            <c:minus>
              <c:numRef>
                <c:f>'Summary-EtOH'!$B$14:$F$14</c:f>
                <c:numCache>
                  <c:formatCode>General</c:formatCode>
                  <c:ptCount val="5"/>
                  <c:pt idx="0">
                    <c:v>0</c:v>
                  </c:pt>
                  <c:pt idx="1">
                    <c:v>0.55531870606157496</c:v>
                  </c:pt>
                  <c:pt idx="2">
                    <c:v>6.4903731419584096E-2</c:v>
                  </c:pt>
                  <c:pt idx="3">
                    <c:v>0.420601329324085</c:v>
                  </c:pt>
                  <c:pt idx="4">
                    <c:v>0.21802598302354001</c:v>
                  </c:pt>
                </c:numCache>
              </c:numRef>
            </c:minus>
          </c:errBars>
          <c:xVal>
            <c:numRef>
              <c:f>'Summary-EtOH'!$B$3:$F$3</c:f>
              <c:numCache>
                <c:formatCode>General</c:formatCode>
                <c:ptCount val="5"/>
                <c:pt idx="0">
                  <c:v>0</c:v>
                </c:pt>
                <c:pt idx="1">
                  <c:v>1.666666666666667</c:v>
                </c:pt>
                <c:pt idx="2">
                  <c:v>5</c:v>
                </c:pt>
                <c:pt idx="3">
                  <c:v>9.5</c:v>
                </c:pt>
                <c:pt idx="4">
                  <c:v>24</c:v>
                </c:pt>
              </c:numCache>
            </c:numRef>
          </c:xVal>
          <c:yVal>
            <c:numRef>
              <c:f>'Summary-EtOH'!$B$13:$F$13</c:f>
              <c:numCache>
                <c:formatCode>General</c:formatCode>
                <c:ptCount val="5"/>
                <c:pt idx="0">
                  <c:v>0</c:v>
                </c:pt>
                <c:pt idx="1">
                  <c:v>2.4400796280254968</c:v>
                </c:pt>
                <c:pt idx="2">
                  <c:v>2.6467040006932319</c:v>
                </c:pt>
                <c:pt idx="3">
                  <c:v>2.901475168063854</c:v>
                </c:pt>
                <c:pt idx="4">
                  <c:v>2.765832955582038</c:v>
                </c:pt>
              </c:numCache>
            </c:numRef>
          </c:yVal>
          <c:smooth val="0"/>
          <c:extLst>
            <c:ext xmlns:c16="http://schemas.microsoft.com/office/drawing/2014/chart" uri="{C3380CC4-5D6E-409C-BE32-E72D297353CC}">
              <c16:uniqueId val="{00000001-8185-488C-89C9-28EBE452AC5B}"/>
            </c:ext>
          </c:extLst>
        </c:ser>
        <c:dLbls>
          <c:showLegendKey val="0"/>
          <c:showVal val="0"/>
          <c:showCatName val="0"/>
          <c:showSerName val="0"/>
          <c:showPercent val="0"/>
          <c:showBubbleSize val="0"/>
        </c:dLbls>
        <c:axId val="247030864"/>
        <c:axId val="247033584"/>
      </c:scatterChart>
      <c:scatterChart>
        <c:scatterStyle val="lineMarker"/>
        <c:varyColors val="0"/>
        <c:ser>
          <c:idx val="1"/>
          <c:order val="1"/>
          <c:tx>
            <c:v>MeOH</c:v>
          </c:tx>
          <c:spPr>
            <a:ln w="19050"/>
          </c:spPr>
          <c:marker>
            <c:symbol val="circle"/>
            <c:size val="4"/>
            <c:spPr>
              <a:ln>
                <a:solidFill>
                  <a:schemeClr val="tx1"/>
                </a:solidFill>
              </a:ln>
            </c:spPr>
          </c:marker>
          <c:errBars>
            <c:errDir val="y"/>
            <c:errBarType val="both"/>
            <c:errValType val="cust"/>
            <c:noEndCap val="0"/>
            <c:plus>
              <c:numRef>
                <c:f>'Summary-EtOH'!$B$23:$F$23</c:f>
                <c:numCache>
                  <c:formatCode>General</c:formatCode>
                  <c:ptCount val="5"/>
                  <c:pt idx="0">
                    <c:v>2.7828421952042639</c:v>
                  </c:pt>
                  <c:pt idx="1">
                    <c:v>1.9055263185937701</c:v>
                  </c:pt>
                  <c:pt idx="2">
                    <c:v>1.932228132400102</c:v>
                  </c:pt>
                  <c:pt idx="3">
                    <c:v>3.7148502286285621</c:v>
                  </c:pt>
                  <c:pt idx="4">
                    <c:v>3.8687155944159262</c:v>
                  </c:pt>
                </c:numCache>
              </c:numRef>
            </c:plus>
            <c:minus>
              <c:numRef>
                <c:f>'Summary-EtOH'!$B$23:$F$23</c:f>
                <c:numCache>
                  <c:formatCode>General</c:formatCode>
                  <c:ptCount val="5"/>
                  <c:pt idx="0">
                    <c:v>2.7828421952042639</c:v>
                  </c:pt>
                  <c:pt idx="1">
                    <c:v>1.9055263185937701</c:v>
                  </c:pt>
                  <c:pt idx="2">
                    <c:v>1.932228132400102</c:v>
                  </c:pt>
                  <c:pt idx="3">
                    <c:v>3.7148502286285621</c:v>
                  </c:pt>
                  <c:pt idx="4">
                    <c:v>3.8687155944159262</c:v>
                  </c:pt>
                </c:numCache>
              </c:numRef>
            </c:minus>
          </c:errBars>
          <c:xVal>
            <c:numRef>
              <c:f>'Summary-EtOH'!$B$18:$F$18</c:f>
              <c:numCache>
                <c:formatCode>General</c:formatCode>
                <c:ptCount val="5"/>
                <c:pt idx="0">
                  <c:v>0</c:v>
                </c:pt>
                <c:pt idx="1">
                  <c:v>1.666666666666667</c:v>
                </c:pt>
                <c:pt idx="2">
                  <c:v>5</c:v>
                </c:pt>
                <c:pt idx="3">
                  <c:v>9.5</c:v>
                </c:pt>
                <c:pt idx="4">
                  <c:v>24</c:v>
                </c:pt>
              </c:numCache>
            </c:numRef>
          </c:xVal>
          <c:yVal>
            <c:numRef>
              <c:f>'Summary-EtOH'!$B$22:$F$22</c:f>
              <c:numCache>
                <c:formatCode>General</c:formatCode>
                <c:ptCount val="5"/>
                <c:pt idx="0">
                  <c:v>199.73775042060339</c:v>
                </c:pt>
                <c:pt idx="1">
                  <c:v>189.8112757948991</c:v>
                </c:pt>
                <c:pt idx="2">
                  <c:v>182.3925455538305</c:v>
                </c:pt>
                <c:pt idx="3">
                  <c:v>176.056803517384</c:v>
                </c:pt>
                <c:pt idx="4">
                  <c:v>166.2169572775104</c:v>
                </c:pt>
              </c:numCache>
            </c:numRef>
          </c:yVal>
          <c:smooth val="0"/>
          <c:extLst>
            <c:ext xmlns:c16="http://schemas.microsoft.com/office/drawing/2014/chart" uri="{C3380CC4-5D6E-409C-BE32-E72D297353CC}">
              <c16:uniqueId val="{00000002-8185-488C-89C9-28EBE452AC5B}"/>
            </c:ext>
          </c:extLst>
        </c:ser>
        <c:dLbls>
          <c:showLegendKey val="0"/>
          <c:showVal val="0"/>
          <c:showCatName val="0"/>
          <c:showSerName val="0"/>
          <c:showPercent val="0"/>
          <c:showBubbleSize val="0"/>
        </c:dLbls>
        <c:axId val="247028144"/>
        <c:axId val="247027600"/>
      </c:scatterChart>
      <c:valAx>
        <c:axId val="247030864"/>
        <c:scaling>
          <c:orientation val="minMax"/>
          <c:max val="25"/>
          <c:min val="0"/>
        </c:scaling>
        <c:delete val="0"/>
        <c:axPos val="b"/>
        <c:title>
          <c:tx>
            <c:rich>
              <a:bodyPr/>
              <a:lstStyle/>
              <a:p>
                <a:pPr>
                  <a:defRPr sz="1000" b="0">
                    <a:latin typeface="Arial" panose="020B0604020202020204" pitchFamily="34" charset="0"/>
                    <a:cs typeface="Arial" panose="020B0604020202020204" pitchFamily="34" charset="0"/>
                  </a:defRPr>
                </a:pPr>
                <a:r>
                  <a:rPr lang="en-US" sz="1000" b="0">
                    <a:latin typeface="Arial" panose="020B0604020202020204" pitchFamily="34" charset="0"/>
                    <a:cs typeface="Arial" panose="020B0604020202020204" pitchFamily="34" charset="0"/>
                  </a:rPr>
                  <a:t>Time(hrs)</a:t>
                </a:r>
              </a:p>
            </c:rich>
          </c:tx>
          <c:overlay val="0"/>
        </c:title>
        <c:numFmt formatCode="General" sourceLinked="1"/>
        <c:majorTickMark val="out"/>
        <c:minorTickMark val="none"/>
        <c:tickLblPos val="nextTo"/>
        <c:spPr>
          <a:ln>
            <a:solidFill>
              <a:schemeClr val="tx1"/>
            </a:solidFill>
          </a:ln>
        </c:spPr>
        <c:txPr>
          <a:bodyPr/>
          <a:lstStyle/>
          <a:p>
            <a:pPr>
              <a:defRPr>
                <a:latin typeface="Arial" panose="020B0604020202020204" pitchFamily="34" charset="0"/>
                <a:cs typeface="Arial" panose="020B0604020202020204" pitchFamily="34" charset="0"/>
              </a:defRPr>
            </a:pPr>
            <a:endParaRPr lang="en-US"/>
          </a:p>
        </c:txPr>
        <c:crossAx val="247033584"/>
        <c:crosses val="autoZero"/>
        <c:crossBetween val="midCat"/>
        <c:majorUnit val="5"/>
      </c:valAx>
      <c:valAx>
        <c:axId val="247033584"/>
        <c:scaling>
          <c:orientation val="minMax"/>
          <c:max val="25"/>
        </c:scaling>
        <c:delete val="0"/>
        <c:axPos val="l"/>
        <c:title>
          <c:tx>
            <c:rich>
              <a:bodyPr rot="-5400000" vert="horz"/>
              <a:lstStyle/>
              <a:p>
                <a:pPr>
                  <a:defRPr sz="1000" b="0">
                    <a:solidFill>
                      <a:srgbClr val="0070C0"/>
                    </a:solidFill>
                    <a:latin typeface="Arial" panose="020B0604020202020204" pitchFamily="34" charset="0"/>
                    <a:cs typeface="Arial" panose="020B0604020202020204" pitchFamily="34" charset="0"/>
                  </a:defRPr>
                </a:pPr>
                <a:r>
                  <a:rPr lang="en-US" sz="1000" b="0">
                    <a:solidFill>
                      <a:srgbClr val="0070C0"/>
                    </a:solidFill>
                    <a:latin typeface="Arial" panose="020B0604020202020204" pitchFamily="34" charset="0"/>
                    <a:cs typeface="Arial" panose="020B0604020202020204" pitchFamily="34" charset="0"/>
                  </a:rPr>
                  <a:t>EtOH (mM)</a:t>
                </a:r>
              </a:p>
            </c:rich>
          </c:tx>
          <c:overlay val="0"/>
        </c:title>
        <c:numFmt formatCode="General" sourceLinked="1"/>
        <c:majorTickMark val="out"/>
        <c:minorTickMark val="none"/>
        <c:tickLblPos val="nextTo"/>
        <c:spPr>
          <a:ln>
            <a:solidFill>
              <a:schemeClr val="tx1"/>
            </a:solidFill>
          </a:ln>
        </c:spPr>
        <c:txPr>
          <a:bodyPr/>
          <a:lstStyle/>
          <a:p>
            <a:pPr>
              <a:defRPr sz="1000">
                <a:latin typeface="Arial" panose="020B0604020202020204" pitchFamily="34" charset="0"/>
                <a:cs typeface="Arial" panose="020B0604020202020204" pitchFamily="34" charset="0"/>
              </a:defRPr>
            </a:pPr>
            <a:endParaRPr lang="en-US"/>
          </a:p>
        </c:txPr>
        <c:crossAx val="247030864"/>
        <c:crosses val="autoZero"/>
        <c:crossBetween val="midCat"/>
      </c:valAx>
      <c:valAx>
        <c:axId val="247027600"/>
        <c:scaling>
          <c:orientation val="minMax"/>
          <c:max val="210"/>
          <c:min val="0"/>
        </c:scaling>
        <c:delete val="0"/>
        <c:axPos val="r"/>
        <c:title>
          <c:tx>
            <c:rich>
              <a:bodyPr rot="-5400000" vert="horz"/>
              <a:lstStyle/>
              <a:p>
                <a:pPr>
                  <a:defRPr sz="1000" b="0">
                    <a:solidFill>
                      <a:srgbClr val="C00000"/>
                    </a:solidFill>
                    <a:latin typeface="Arial" panose="020B0604020202020204" pitchFamily="34" charset="0"/>
                    <a:cs typeface="Arial" panose="020B0604020202020204" pitchFamily="34" charset="0"/>
                  </a:defRPr>
                </a:pPr>
                <a:r>
                  <a:rPr lang="en-US" sz="1000" b="0">
                    <a:solidFill>
                      <a:srgbClr val="C00000"/>
                    </a:solidFill>
                    <a:latin typeface="Arial" panose="020B0604020202020204" pitchFamily="34" charset="0"/>
                    <a:cs typeface="Arial" panose="020B0604020202020204" pitchFamily="34" charset="0"/>
                  </a:rPr>
                  <a:t>MeOH (mM)</a:t>
                </a:r>
              </a:p>
            </c:rich>
          </c:tx>
          <c:layout>
            <c:manualLayout>
              <c:xMode val="edge"/>
              <c:yMode val="edge"/>
              <c:x val="0.9005041538482389"/>
              <c:y val="0.22599922632491859"/>
            </c:manualLayout>
          </c:layout>
          <c:overlay val="0"/>
        </c:title>
        <c:numFmt formatCode="#,##0" sourceLinked="0"/>
        <c:majorTickMark val="out"/>
        <c:minorTickMark val="none"/>
        <c:tickLblPos val="nextTo"/>
        <c:spPr>
          <a:ln>
            <a:solidFill>
              <a:schemeClr val="tx1"/>
            </a:solidFill>
          </a:ln>
        </c:spPr>
        <c:txPr>
          <a:bodyPr/>
          <a:lstStyle/>
          <a:p>
            <a:pPr>
              <a:defRPr sz="1000">
                <a:latin typeface="Arial" panose="020B0604020202020204" pitchFamily="34" charset="0"/>
                <a:cs typeface="Arial" panose="020B0604020202020204" pitchFamily="34" charset="0"/>
              </a:defRPr>
            </a:pPr>
            <a:endParaRPr lang="en-US"/>
          </a:p>
        </c:txPr>
        <c:crossAx val="247028144"/>
        <c:crosses val="max"/>
        <c:crossBetween val="midCat"/>
      </c:valAx>
      <c:valAx>
        <c:axId val="247028144"/>
        <c:scaling>
          <c:orientation val="minMax"/>
        </c:scaling>
        <c:delete val="1"/>
        <c:axPos val="b"/>
        <c:numFmt formatCode="General" sourceLinked="1"/>
        <c:majorTickMark val="out"/>
        <c:minorTickMark val="none"/>
        <c:tickLblPos val="nextTo"/>
        <c:crossAx val="247027600"/>
        <c:crosses val="autoZero"/>
        <c:crossBetween val="midCat"/>
      </c:valAx>
      <c:spPr>
        <a:ln>
          <a:solidFill>
            <a:srgbClr val="000000"/>
          </a:solidFill>
        </a:ln>
      </c:spPr>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scatterChart>
        <c:scatterStyle val="lineMarker"/>
        <c:varyColors val="0"/>
        <c:ser>
          <c:idx val="0"/>
          <c:order val="0"/>
          <c:tx>
            <c:v>BuOH</c:v>
          </c:tx>
          <c:spPr>
            <a:ln w="19050"/>
          </c:spPr>
          <c:marker>
            <c:symbol val="diamond"/>
            <c:size val="4"/>
            <c:spPr>
              <a:ln>
                <a:solidFill>
                  <a:schemeClr val="tx1"/>
                </a:solidFill>
              </a:ln>
            </c:spPr>
          </c:marker>
          <c:errBars>
            <c:errDir val="y"/>
            <c:errBarType val="both"/>
            <c:errValType val="cust"/>
            <c:noEndCap val="0"/>
            <c:plus>
              <c:numRef>
                <c:f>'Summary-EtOH'!$B$9:$F$9</c:f>
                <c:numCache>
                  <c:formatCode>General</c:formatCode>
                  <c:ptCount val="5"/>
                  <c:pt idx="0">
                    <c:v>0</c:v>
                  </c:pt>
                  <c:pt idx="1">
                    <c:v>9.6445306598228794E-2</c:v>
                  </c:pt>
                  <c:pt idx="2">
                    <c:v>0.19378760047417101</c:v>
                  </c:pt>
                  <c:pt idx="3">
                    <c:v>0.45686631834914199</c:v>
                  </c:pt>
                  <c:pt idx="4">
                    <c:v>0.415980913968302</c:v>
                  </c:pt>
                </c:numCache>
              </c:numRef>
            </c:plus>
            <c:minus>
              <c:numRef>
                <c:f>'Summary-EtOH'!$B$9:$F$9</c:f>
                <c:numCache>
                  <c:formatCode>General</c:formatCode>
                  <c:ptCount val="5"/>
                  <c:pt idx="0">
                    <c:v>0</c:v>
                  </c:pt>
                  <c:pt idx="1">
                    <c:v>9.6445306598228794E-2</c:v>
                  </c:pt>
                  <c:pt idx="2">
                    <c:v>0.19378760047417101</c:v>
                  </c:pt>
                  <c:pt idx="3">
                    <c:v>0.45686631834914199</c:v>
                  </c:pt>
                  <c:pt idx="4">
                    <c:v>0.415980913968302</c:v>
                  </c:pt>
                </c:numCache>
              </c:numRef>
            </c:minus>
          </c:errBars>
          <c:xVal>
            <c:numRef>
              <c:f>'Summary-BuOH'!$B$2:$F$2</c:f>
              <c:numCache>
                <c:formatCode>General</c:formatCode>
                <c:ptCount val="5"/>
                <c:pt idx="0">
                  <c:v>0</c:v>
                </c:pt>
                <c:pt idx="1">
                  <c:v>1.666666666666667</c:v>
                </c:pt>
                <c:pt idx="2">
                  <c:v>5</c:v>
                </c:pt>
                <c:pt idx="3">
                  <c:v>9.5</c:v>
                </c:pt>
                <c:pt idx="4">
                  <c:v>24</c:v>
                </c:pt>
              </c:numCache>
            </c:numRef>
          </c:xVal>
          <c:yVal>
            <c:numRef>
              <c:f>'Summary-BuOH'!$B$6:$F$6</c:f>
              <c:numCache>
                <c:formatCode>General</c:formatCode>
                <c:ptCount val="5"/>
                <c:pt idx="0">
                  <c:v>0</c:v>
                </c:pt>
                <c:pt idx="1">
                  <c:v>1.1631912488005549</c:v>
                </c:pt>
                <c:pt idx="2">
                  <c:v>1.865269998539397</c:v>
                </c:pt>
                <c:pt idx="3">
                  <c:v>2.219239979200931</c:v>
                </c:pt>
                <c:pt idx="4">
                  <c:v>2.3045257188844599</c:v>
                </c:pt>
              </c:numCache>
            </c:numRef>
          </c:yVal>
          <c:smooth val="0"/>
          <c:extLst>
            <c:ext xmlns:c16="http://schemas.microsoft.com/office/drawing/2014/chart" uri="{C3380CC4-5D6E-409C-BE32-E72D297353CC}">
              <c16:uniqueId val="{00000000-303C-490B-B0BF-8671AA3E039E}"/>
            </c:ext>
          </c:extLst>
        </c:ser>
        <c:ser>
          <c:idx val="2"/>
          <c:order val="2"/>
          <c:tx>
            <c:v>Negative-No Tal</c:v>
          </c:tx>
          <c:spPr>
            <a:ln w="19050"/>
          </c:spPr>
          <c:marker>
            <c:symbol val="diamond"/>
            <c:size val="4"/>
            <c:spPr>
              <a:ln>
                <a:solidFill>
                  <a:schemeClr val="tx1"/>
                </a:solidFill>
              </a:ln>
            </c:spPr>
          </c:marker>
          <c:errBars>
            <c:errDir val="y"/>
            <c:errBarType val="minus"/>
            <c:errValType val="cust"/>
            <c:noEndCap val="0"/>
            <c:plus>
              <c:numRef>
                <c:f>'Summary-BuOH'!$B$12:$F$12</c:f>
                <c:numCache>
                  <c:formatCode>General</c:formatCode>
                  <c:ptCount val="5"/>
                  <c:pt idx="0">
                    <c:v>0</c:v>
                  </c:pt>
                  <c:pt idx="1">
                    <c:v>0.108157772078633</c:v>
                  </c:pt>
                  <c:pt idx="2">
                    <c:v>4.16536540050041E-2</c:v>
                  </c:pt>
                  <c:pt idx="3">
                    <c:v>4.8776276390162299E-2</c:v>
                  </c:pt>
                  <c:pt idx="4">
                    <c:v>3.3501030777909599E-2</c:v>
                  </c:pt>
                </c:numCache>
              </c:numRef>
            </c:plus>
            <c:minus>
              <c:numRef>
                <c:f>'Summary-BuOH'!$B$12:$F$12</c:f>
                <c:numCache>
                  <c:formatCode>General</c:formatCode>
                  <c:ptCount val="5"/>
                  <c:pt idx="0">
                    <c:v>0</c:v>
                  </c:pt>
                  <c:pt idx="1">
                    <c:v>0.108157772078633</c:v>
                  </c:pt>
                  <c:pt idx="2">
                    <c:v>4.16536540050041E-2</c:v>
                  </c:pt>
                  <c:pt idx="3">
                    <c:v>4.8776276390162299E-2</c:v>
                  </c:pt>
                  <c:pt idx="4">
                    <c:v>3.3501030777909599E-2</c:v>
                  </c:pt>
                </c:numCache>
              </c:numRef>
            </c:minus>
            <c:spPr>
              <a:ln w="12700"/>
            </c:spPr>
          </c:errBars>
          <c:xVal>
            <c:numRef>
              <c:f>'Summary-BuOH'!$B$2:$F$2</c:f>
              <c:numCache>
                <c:formatCode>General</c:formatCode>
                <c:ptCount val="5"/>
                <c:pt idx="0">
                  <c:v>0</c:v>
                </c:pt>
                <c:pt idx="1">
                  <c:v>1.666666666666667</c:v>
                </c:pt>
                <c:pt idx="2">
                  <c:v>5</c:v>
                </c:pt>
                <c:pt idx="3">
                  <c:v>9.5</c:v>
                </c:pt>
                <c:pt idx="4">
                  <c:v>24</c:v>
                </c:pt>
              </c:numCache>
            </c:numRef>
          </c:xVal>
          <c:yVal>
            <c:numRef>
              <c:f>'Summary-BuOH'!$B$11:$F$11</c:f>
              <c:numCache>
                <c:formatCode>General</c:formatCode>
                <c:ptCount val="5"/>
                <c:pt idx="0">
                  <c:v>0</c:v>
                </c:pt>
                <c:pt idx="1">
                  <c:v>0.33154469882159199</c:v>
                </c:pt>
                <c:pt idx="2">
                  <c:v>0.463134693324804</c:v>
                </c:pt>
                <c:pt idx="3">
                  <c:v>0.47042808427948102</c:v>
                </c:pt>
                <c:pt idx="4">
                  <c:v>0.48680593871003702</c:v>
                </c:pt>
              </c:numCache>
            </c:numRef>
          </c:yVal>
          <c:smooth val="0"/>
          <c:extLst>
            <c:ext xmlns:c16="http://schemas.microsoft.com/office/drawing/2014/chart" uri="{C3380CC4-5D6E-409C-BE32-E72D297353CC}">
              <c16:uniqueId val="{00000001-303C-490B-B0BF-8671AA3E039E}"/>
            </c:ext>
          </c:extLst>
        </c:ser>
        <c:dLbls>
          <c:showLegendKey val="0"/>
          <c:showVal val="0"/>
          <c:showCatName val="0"/>
          <c:showSerName val="0"/>
          <c:showPercent val="0"/>
          <c:showBubbleSize val="0"/>
        </c:dLbls>
        <c:axId val="1434899408"/>
        <c:axId val="1434897776"/>
      </c:scatterChart>
      <c:scatterChart>
        <c:scatterStyle val="lineMarker"/>
        <c:varyColors val="0"/>
        <c:ser>
          <c:idx val="1"/>
          <c:order val="1"/>
          <c:tx>
            <c:v>MeOH</c:v>
          </c:tx>
          <c:spPr>
            <a:ln w="19050"/>
          </c:spPr>
          <c:marker>
            <c:symbol val="circle"/>
            <c:size val="4"/>
            <c:spPr>
              <a:ln>
                <a:solidFill>
                  <a:schemeClr val="tx1"/>
                </a:solidFill>
              </a:ln>
            </c:spPr>
          </c:marker>
          <c:errBars>
            <c:errDir val="y"/>
            <c:errBarType val="both"/>
            <c:errValType val="cust"/>
            <c:noEndCap val="0"/>
            <c:plus>
              <c:numRef>
                <c:f>'Summary-EtOH'!$B$23:$F$23</c:f>
                <c:numCache>
                  <c:formatCode>General</c:formatCode>
                  <c:ptCount val="5"/>
                  <c:pt idx="0">
                    <c:v>2.7828421952042608</c:v>
                  </c:pt>
                  <c:pt idx="1">
                    <c:v>1.9055263185937701</c:v>
                  </c:pt>
                  <c:pt idx="2">
                    <c:v>1.932228132400102</c:v>
                  </c:pt>
                  <c:pt idx="3">
                    <c:v>3.7148502286285621</c:v>
                  </c:pt>
                  <c:pt idx="4">
                    <c:v>3.8687155944159262</c:v>
                  </c:pt>
                </c:numCache>
              </c:numRef>
            </c:plus>
            <c:minus>
              <c:numRef>
                <c:f>'Summary-EtOH'!$B$23:$F$23</c:f>
                <c:numCache>
                  <c:formatCode>General</c:formatCode>
                  <c:ptCount val="5"/>
                  <c:pt idx="0">
                    <c:v>2.7828421952042608</c:v>
                  </c:pt>
                  <c:pt idx="1">
                    <c:v>1.9055263185937701</c:v>
                  </c:pt>
                  <c:pt idx="2">
                    <c:v>1.932228132400102</c:v>
                  </c:pt>
                  <c:pt idx="3">
                    <c:v>3.7148502286285621</c:v>
                  </c:pt>
                  <c:pt idx="4">
                    <c:v>3.8687155944159262</c:v>
                  </c:pt>
                </c:numCache>
              </c:numRef>
            </c:minus>
          </c:errBars>
          <c:xVal>
            <c:numRef>
              <c:f>'Summary-BuOH'!$B$15:$F$15</c:f>
              <c:numCache>
                <c:formatCode>General</c:formatCode>
                <c:ptCount val="5"/>
                <c:pt idx="0">
                  <c:v>0</c:v>
                </c:pt>
                <c:pt idx="1">
                  <c:v>1.666666666666667</c:v>
                </c:pt>
                <c:pt idx="2">
                  <c:v>5</c:v>
                </c:pt>
                <c:pt idx="3">
                  <c:v>9.5</c:v>
                </c:pt>
                <c:pt idx="4">
                  <c:v>24</c:v>
                </c:pt>
              </c:numCache>
            </c:numRef>
          </c:xVal>
          <c:yVal>
            <c:numRef>
              <c:f>'Summary-BuOH'!$B$19:$F$19</c:f>
              <c:numCache>
                <c:formatCode>0.00</c:formatCode>
                <c:ptCount val="5"/>
                <c:pt idx="0">
                  <c:v>202.4766546438218</c:v>
                </c:pt>
                <c:pt idx="1">
                  <c:v>191.01136024114831</c:v>
                </c:pt>
                <c:pt idx="2">
                  <c:v>186.51892460740311</c:v>
                </c:pt>
                <c:pt idx="3">
                  <c:v>180.90077871120531</c:v>
                </c:pt>
                <c:pt idx="4">
                  <c:v>181.38510206650531</c:v>
                </c:pt>
              </c:numCache>
            </c:numRef>
          </c:yVal>
          <c:smooth val="0"/>
          <c:extLst>
            <c:ext xmlns:c16="http://schemas.microsoft.com/office/drawing/2014/chart" uri="{C3380CC4-5D6E-409C-BE32-E72D297353CC}">
              <c16:uniqueId val="{00000002-303C-490B-B0BF-8671AA3E039E}"/>
            </c:ext>
          </c:extLst>
        </c:ser>
        <c:dLbls>
          <c:showLegendKey val="0"/>
          <c:showVal val="0"/>
          <c:showCatName val="0"/>
          <c:showSerName val="0"/>
          <c:showPercent val="0"/>
          <c:showBubbleSize val="0"/>
        </c:dLbls>
        <c:axId val="1434894512"/>
        <c:axId val="1434906480"/>
      </c:scatterChart>
      <c:valAx>
        <c:axId val="1434899408"/>
        <c:scaling>
          <c:orientation val="minMax"/>
          <c:max val="25"/>
        </c:scaling>
        <c:delete val="0"/>
        <c:axPos val="b"/>
        <c:title>
          <c:tx>
            <c:rich>
              <a:bodyPr/>
              <a:lstStyle/>
              <a:p>
                <a:pPr>
                  <a:defRPr sz="1000" b="0">
                    <a:latin typeface="Arial" panose="020B0604020202020204" pitchFamily="34" charset="0"/>
                    <a:cs typeface="Arial" panose="020B0604020202020204" pitchFamily="34" charset="0"/>
                  </a:defRPr>
                </a:pPr>
                <a:r>
                  <a:rPr lang="en-US" sz="1000" b="0">
                    <a:latin typeface="Arial" panose="020B0604020202020204" pitchFamily="34" charset="0"/>
                    <a:cs typeface="Arial" panose="020B0604020202020204" pitchFamily="34" charset="0"/>
                  </a:rPr>
                  <a:t>Time(hrs)</a:t>
                </a:r>
              </a:p>
            </c:rich>
          </c:tx>
          <c:overlay val="0"/>
        </c:title>
        <c:numFmt formatCode="General" sourceLinked="1"/>
        <c:majorTickMark val="out"/>
        <c:minorTickMark val="none"/>
        <c:tickLblPos val="nextTo"/>
        <c:spPr>
          <a:ln>
            <a:solidFill>
              <a:schemeClr val="tx1"/>
            </a:solidFill>
          </a:ln>
        </c:spPr>
        <c:txPr>
          <a:bodyPr/>
          <a:lstStyle/>
          <a:p>
            <a:pPr>
              <a:defRPr>
                <a:latin typeface="Arial" panose="020B0604020202020204" pitchFamily="34" charset="0"/>
                <a:cs typeface="Arial" panose="020B0604020202020204" pitchFamily="34" charset="0"/>
              </a:defRPr>
            </a:pPr>
            <a:endParaRPr lang="en-US"/>
          </a:p>
        </c:txPr>
        <c:crossAx val="1434897776"/>
        <c:crosses val="autoZero"/>
        <c:crossBetween val="midCat"/>
      </c:valAx>
      <c:valAx>
        <c:axId val="1434897776"/>
        <c:scaling>
          <c:orientation val="minMax"/>
          <c:max val="5"/>
        </c:scaling>
        <c:delete val="0"/>
        <c:axPos val="l"/>
        <c:title>
          <c:tx>
            <c:rich>
              <a:bodyPr rot="-5400000" vert="horz"/>
              <a:lstStyle/>
              <a:p>
                <a:pPr>
                  <a:defRPr sz="1000" b="0">
                    <a:solidFill>
                      <a:srgbClr val="0070C0"/>
                    </a:solidFill>
                    <a:latin typeface="Arial" panose="020B0604020202020204" pitchFamily="34" charset="0"/>
                    <a:cs typeface="Arial" panose="020B0604020202020204" pitchFamily="34" charset="0"/>
                  </a:defRPr>
                </a:pPr>
                <a:r>
                  <a:rPr lang="en-US" sz="1000" b="0">
                    <a:solidFill>
                      <a:srgbClr val="0070C0"/>
                    </a:solidFill>
                    <a:latin typeface="Arial" panose="020B0604020202020204" pitchFamily="34" charset="0"/>
                    <a:cs typeface="Arial" panose="020B0604020202020204" pitchFamily="34" charset="0"/>
                  </a:rPr>
                  <a:t>BuOH (mM)</a:t>
                </a:r>
              </a:p>
            </c:rich>
          </c:tx>
          <c:overlay val="0"/>
        </c:title>
        <c:numFmt formatCode="General" sourceLinked="1"/>
        <c:majorTickMark val="out"/>
        <c:minorTickMark val="none"/>
        <c:tickLblPos val="nextTo"/>
        <c:spPr>
          <a:ln>
            <a:solidFill>
              <a:schemeClr val="tx1"/>
            </a:solidFill>
          </a:ln>
        </c:spPr>
        <c:txPr>
          <a:bodyPr/>
          <a:lstStyle/>
          <a:p>
            <a:pPr>
              <a:defRPr sz="1000">
                <a:latin typeface="Arial" panose="020B0604020202020204" pitchFamily="34" charset="0"/>
                <a:cs typeface="Arial" panose="020B0604020202020204" pitchFamily="34" charset="0"/>
              </a:defRPr>
            </a:pPr>
            <a:endParaRPr lang="en-US"/>
          </a:p>
        </c:txPr>
        <c:crossAx val="1434899408"/>
        <c:crosses val="autoZero"/>
        <c:crossBetween val="midCat"/>
        <c:majorUnit val="1"/>
      </c:valAx>
      <c:valAx>
        <c:axId val="1434906480"/>
        <c:scaling>
          <c:orientation val="minMax"/>
          <c:max val="210"/>
          <c:min val="0"/>
        </c:scaling>
        <c:delete val="0"/>
        <c:axPos val="r"/>
        <c:title>
          <c:tx>
            <c:rich>
              <a:bodyPr rot="-5400000" vert="horz"/>
              <a:lstStyle/>
              <a:p>
                <a:pPr>
                  <a:defRPr sz="1000" b="0">
                    <a:solidFill>
                      <a:srgbClr val="C00000"/>
                    </a:solidFill>
                    <a:latin typeface="Arial" panose="020B0604020202020204" pitchFamily="34" charset="0"/>
                    <a:cs typeface="Arial" panose="020B0604020202020204" pitchFamily="34" charset="0"/>
                  </a:defRPr>
                </a:pPr>
                <a:r>
                  <a:rPr lang="en-US" sz="1000" b="0">
                    <a:solidFill>
                      <a:srgbClr val="C00000"/>
                    </a:solidFill>
                    <a:latin typeface="Arial" panose="020B0604020202020204" pitchFamily="34" charset="0"/>
                    <a:cs typeface="Arial" panose="020B0604020202020204" pitchFamily="34" charset="0"/>
                  </a:rPr>
                  <a:t>MeOH (mM)</a:t>
                </a:r>
              </a:p>
            </c:rich>
          </c:tx>
          <c:overlay val="0"/>
        </c:title>
        <c:numFmt formatCode="0" sourceLinked="0"/>
        <c:majorTickMark val="out"/>
        <c:minorTickMark val="none"/>
        <c:tickLblPos val="nextTo"/>
        <c:spPr>
          <a:ln>
            <a:solidFill>
              <a:schemeClr val="tx1"/>
            </a:solidFill>
          </a:ln>
        </c:spPr>
        <c:txPr>
          <a:bodyPr/>
          <a:lstStyle/>
          <a:p>
            <a:pPr>
              <a:defRPr sz="1000">
                <a:latin typeface="Arial" panose="020B0604020202020204" pitchFamily="34" charset="0"/>
                <a:cs typeface="Arial" panose="020B0604020202020204" pitchFamily="34" charset="0"/>
              </a:defRPr>
            </a:pPr>
            <a:endParaRPr lang="en-US"/>
          </a:p>
        </c:txPr>
        <c:crossAx val="1434894512"/>
        <c:crosses val="max"/>
        <c:crossBetween val="midCat"/>
      </c:valAx>
      <c:valAx>
        <c:axId val="1434894512"/>
        <c:scaling>
          <c:orientation val="minMax"/>
        </c:scaling>
        <c:delete val="1"/>
        <c:axPos val="b"/>
        <c:numFmt formatCode="General" sourceLinked="1"/>
        <c:majorTickMark val="out"/>
        <c:minorTickMark val="none"/>
        <c:tickLblPos val="nextTo"/>
        <c:crossAx val="1434906480"/>
        <c:crosses val="autoZero"/>
        <c:crossBetween val="midCat"/>
      </c:valAx>
      <c:spPr>
        <a:ln>
          <a:solidFill>
            <a:schemeClr val="tx1"/>
          </a:solidFill>
        </a:ln>
      </c:spPr>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latin typeface="Calibri"/>
                <a:cs typeface="Calibri"/>
              </a:defRPr>
            </a:pPr>
            <a:r>
              <a:rPr lang="en-US" b="0" dirty="0" smtClean="0">
                <a:latin typeface="Calibri"/>
                <a:cs typeface="Calibri"/>
              </a:rPr>
              <a:t>Time course of </a:t>
            </a:r>
            <a:r>
              <a:rPr lang="en-US" b="0" dirty="0" err="1" smtClean="0">
                <a:latin typeface="Calibri"/>
                <a:cs typeface="Calibri"/>
              </a:rPr>
              <a:t>Δrpe</a:t>
            </a:r>
            <a:r>
              <a:rPr lang="en-US" b="0" dirty="0" smtClean="0">
                <a:latin typeface="Calibri"/>
                <a:cs typeface="Calibri"/>
              </a:rPr>
              <a:t> methanol auxotrophic growth</a:t>
            </a:r>
            <a:endParaRPr lang="en-US" b="0" dirty="0">
              <a:latin typeface="Calibri"/>
              <a:cs typeface="Calibri"/>
            </a:endParaRPr>
          </a:p>
        </c:rich>
      </c:tx>
      <c:layout>
        <c:manualLayout>
          <c:xMode val="edge"/>
          <c:yMode val="edge"/>
          <c:x val="0.16406113772963299"/>
          <c:y val="6.2087053871518902E-2"/>
        </c:manualLayout>
      </c:layout>
      <c:overlay val="0"/>
    </c:title>
    <c:autoTitleDeleted val="0"/>
    <c:plotArea>
      <c:layout>
        <c:manualLayout>
          <c:layoutTarget val="inner"/>
          <c:xMode val="edge"/>
          <c:yMode val="edge"/>
          <c:x val="0.21375260795157999"/>
          <c:y val="0.22577777777777799"/>
          <c:w val="0.715884052293982"/>
          <c:h val="0.55648055555555598"/>
        </c:manualLayout>
      </c:layout>
      <c:scatterChart>
        <c:scatterStyle val="lineMarker"/>
        <c:varyColors val="0"/>
        <c:ser>
          <c:idx val="4"/>
          <c:order val="0"/>
          <c:tx>
            <c:v>WT_no MeOH</c:v>
          </c:tx>
          <c:spPr>
            <a:ln w="12700">
              <a:solidFill>
                <a:srgbClr val="0000FF"/>
              </a:solidFill>
            </a:ln>
            <a:effectLst/>
          </c:spPr>
          <c:marker>
            <c:symbol val="square"/>
            <c:size val="5"/>
            <c:spPr>
              <a:solidFill>
                <a:srgbClr val="0000FF"/>
              </a:solidFill>
              <a:ln>
                <a:solidFill>
                  <a:schemeClr val="tx1"/>
                </a:solidFill>
              </a:ln>
              <a:effectLst/>
            </c:spPr>
          </c:marker>
          <c:xVal>
            <c:numRef>
              <c:f>'WT vs Mut'!$A$4:$A$11</c:f>
              <c:numCache>
                <c:formatCode>General</c:formatCode>
                <c:ptCount val="8"/>
                <c:pt idx="0">
                  <c:v>0</c:v>
                </c:pt>
                <c:pt idx="1">
                  <c:v>19</c:v>
                </c:pt>
                <c:pt idx="2">
                  <c:v>24</c:v>
                </c:pt>
                <c:pt idx="3">
                  <c:v>29</c:v>
                </c:pt>
                <c:pt idx="4">
                  <c:v>41</c:v>
                </c:pt>
                <c:pt idx="5">
                  <c:v>49</c:v>
                </c:pt>
                <c:pt idx="6">
                  <c:v>66</c:v>
                </c:pt>
                <c:pt idx="7">
                  <c:v>76</c:v>
                </c:pt>
              </c:numCache>
            </c:numRef>
          </c:xVal>
          <c:yVal>
            <c:numRef>
              <c:f>'WT vs Mut'!$B$4:$B$11</c:f>
              <c:numCache>
                <c:formatCode>General</c:formatCode>
                <c:ptCount val="8"/>
                <c:pt idx="0">
                  <c:v>0.04</c:v>
                </c:pt>
                <c:pt idx="1">
                  <c:v>0.04</c:v>
                </c:pt>
                <c:pt idx="2">
                  <c:v>3.5000000000000003E-2</c:v>
                </c:pt>
                <c:pt idx="3">
                  <c:v>3.3000000000000002E-2</c:v>
                </c:pt>
                <c:pt idx="4">
                  <c:v>2.5000000000000001E-2</c:v>
                </c:pt>
                <c:pt idx="5">
                  <c:v>2.5999999999999999E-2</c:v>
                </c:pt>
                <c:pt idx="6">
                  <c:v>1.7999999999999999E-2</c:v>
                </c:pt>
                <c:pt idx="7">
                  <c:v>2.1000000000000001E-2</c:v>
                </c:pt>
              </c:numCache>
            </c:numRef>
          </c:yVal>
          <c:smooth val="0"/>
          <c:extLst>
            <c:ext xmlns:c16="http://schemas.microsoft.com/office/drawing/2014/chart" uri="{C3380CC4-5D6E-409C-BE32-E72D297353CC}">
              <c16:uniqueId val="{00000000-0DD6-43D6-B319-1E0B49D33ADD}"/>
            </c:ext>
          </c:extLst>
        </c:ser>
        <c:ser>
          <c:idx val="6"/>
          <c:order val="1"/>
          <c:tx>
            <c:v>WT_MeOH</c:v>
          </c:tx>
          <c:spPr>
            <a:ln w="12700">
              <a:solidFill>
                <a:srgbClr val="FF1E08"/>
              </a:solidFill>
            </a:ln>
            <a:effectLst/>
          </c:spPr>
          <c:marker>
            <c:symbol val="diamond"/>
            <c:size val="7"/>
            <c:spPr>
              <a:solidFill>
                <a:srgbClr val="FF1E08"/>
              </a:solidFill>
              <a:ln>
                <a:solidFill>
                  <a:schemeClr val="tx1"/>
                </a:solidFill>
              </a:ln>
              <a:effectLst/>
            </c:spPr>
          </c:marker>
          <c:xVal>
            <c:numRef>
              <c:f>'WT vs Mut'!$A$4:$A$11</c:f>
              <c:numCache>
                <c:formatCode>General</c:formatCode>
                <c:ptCount val="8"/>
                <c:pt idx="0">
                  <c:v>0</c:v>
                </c:pt>
                <c:pt idx="1">
                  <c:v>19</c:v>
                </c:pt>
                <c:pt idx="2">
                  <c:v>24</c:v>
                </c:pt>
                <c:pt idx="3">
                  <c:v>29</c:v>
                </c:pt>
                <c:pt idx="4">
                  <c:v>41</c:v>
                </c:pt>
                <c:pt idx="5">
                  <c:v>49</c:v>
                </c:pt>
                <c:pt idx="6">
                  <c:v>66</c:v>
                </c:pt>
                <c:pt idx="7">
                  <c:v>76</c:v>
                </c:pt>
              </c:numCache>
            </c:numRef>
          </c:xVal>
          <c:yVal>
            <c:numRef>
              <c:f>'WT vs Mut'!$G$4:$G$11</c:f>
              <c:numCache>
                <c:formatCode>General</c:formatCode>
                <c:ptCount val="8"/>
                <c:pt idx="0">
                  <c:v>0.04</c:v>
                </c:pt>
                <c:pt idx="1">
                  <c:v>0.13700000000000001</c:v>
                </c:pt>
                <c:pt idx="2">
                  <c:v>0.16200000000000001</c:v>
                </c:pt>
                <c:pt idx="3">
                  <c:v>0.22</c:v>
                </c:pt>
                <c:pt idx="4">
                  <c:v>0.311</c:v>
                </c:pt>
                <c:pt idx="5">
                  <c:v>0.40200000000000002</c:v>
                </c:pt>
                <c:pt idx="6">
                  <c:v>0.58699999999999997</c:v>
                </c:pt>
                <c:pt idx="7">
                  <c:v>0.67300000000000004</c:v>
                </c:pt>
              </c:numCache>
            </c:numRef>
          </c:yVal>
          <c:smooth val="0"/>
          <c:extLst>
            <c:ext xmlns:c16="http://schemas.microsoft.com/office/drawing/2014/chart" uri="{C3380CC4-5D6E-409C-BE32-E72D297353CC}">
              <c16:uniqueId val="{00000001-0DD6-43D6-B319-1E0B49D33ADD}"/>
            </c:ext>
          </c:extLst>
        </c:ser>
        <c:dLbls>
          <c:showLegendKey val="0"/>
          <c:showVal val="0"/>
          <c:showCatName val="0"/>
          <c:showSerName val="0"/>
          <c:showPercent val="0"/>
          <c:showBubbleSize val="0"/>
        </c:dLbls>
        <c:axId val="1565775984"/>
        <c:axId val="1565770544"/>
      </c:scatterChart>
      <c:valAx>
        <c:axId val="1565775984"/>
        <c:scaling>
          <c:orientation val="minMax"/>
          <c:max val="76"/>
          <c:min val="0"/>
        </c:scaling>
        <c:delete val="0"/>
        <c:axPos val="b"/>
        <c:title>
          <c:tx>
            <c:rich>
              <a:bodyPr/>
              <a:lstStyle/>
              <a:p>
                <a:pPr>
                  <a:defRPr sz="1600"/>
                </a:pPr>
                <a:r>
                  <a:rPr lang="en-US" sz="1600"/>
                  <a:t>Time(hrs)</a:t>
                </a:r>
              </a:p>
            </c:rich>
          </c:tx>
          <c:layout>
            <c:manualLayout>
              <c:xMode val="edge"/>
              <c:yMode val="edge"/>
              <c:x val="0.40305519943019902"/>
              <c:y val="0.88240740740740697"/>
            </c:manualLayout>
          </c:layout>
          <c:overlay val="0"/>
        </c:title>
        <c:numFmt formatCode="General" sourceLinked="1"/>
        <c:majorTickMark val="in"/>
        <c:minorTickMark val="none"/>
        <c:tickLblPos val="nextTo"/>
        <c:spPr>
          <a:ln>
            <a:solidFill>
              <a:srgbClr val="000000"/>
            </a:solidFill>
          </a:ln>
        </c:spPr>
        <c:txPr>
          <a:bodyPr/>
          <a:lstStyle/>
          <a:p>
            <a:pPr>
              <a:defRPr sz="1600"/>
            </a:pPr>
            <a:endParaRPr lang="en-US"/>
          </a:p>
        </c:txPr>
        <c:crossAx val="1565770544"/>
        <c:crosses val="autoZero"/>
        <c:crossBetween val="midCat"/>
        <c:majorUnit val="12"/>
      </c:valAx>
      <c:valAx>
        <c:axId val="1565770544"/>
        <c:scaling>
          <c:orientation val="minMax"/>
          <c:max val="0.7"/>
        </c:scaling>
        <c:delete val="0"/>
        <c:axPos val="l"/>
        <c:title>
          <c:tx>
            <c:rich>
              <a:bodyPr rot="-5400000" vert="horz"/>
              <a:lstStyle/>
              <a:p>
                <a:pPr>
                  <a:defRPr sz="1400" b="0">
                    <a:latin typeface="Calibri"/>
                    <a:cs typeface="Calibri"/>
                  </a:defRPr>
                </a:pPr>
                <a:r>
                  <a:rPr lang="en-US" sz="1600" b="0" dirty="0">
                    <a:latin typeface="Calibri"/>
                    <a:cs typeface="Calibri"/>
                  </a:rPr>
                  <a:t>OD</a:t>
                </a:r>
                <a:r>
                  <a:rPr lang="en-US" sz="1600" b="0" baseline="-25000" dirty="0">
                    <a:latin typeface="Calibri"/>
                    <a:cs typeface="Calibri"/>
                  </a:rPr>
                  <a:t>600</a:t>
                </a:r>
              </a:p>
            </c:rich>
          </c:tx>
          <c:layout>
            <c:manualLayout>
              <c:xMode val="edge"/>
              <c:yMode val="edge"/>
              <c:x val="2.5730056980056999E-3"/>
              <c:y val="0.407650925925926"/>
            </c:manualLayout>
          </c:layout>
          <c:overlay val="0"/>
        </c:title>
        <c:numFmt formatCode="General" sourceLinked="1"/>
        <c:majorTickMark val="in"/>
        <c:minorTickMark val="none"/>
        <c:tickLblPos val="nextTo"/>
        <c:spPr>
          <a:ln>
            <a:solidFill>
              <a:srgbClr val="000000"/>
            </a:solidFill>
          </a:ln>
        </c:spPr>
        <c:txPr>
          <a:bodyPr/>
          <a:lstStyle/>
          <a:p>
            <a:pPr>
              <a:defRPr sz="1600"/>
            </a:pPr>
            <a:endParaRPr lang="en-US"/>
          </a:p>
        </c:txPr>
        <c:crossAx val="1565775984"/>
        <c:crosses val="autoZero"/>
        <c:crossBetween val="midCat"/>
      </c:valAx>
      <c:spPr>
        <a:ln>
          <a:solidFill>
            <a:schemeClr val="tx1"/>
          </a:solidFill>
        </a:ln>
      </c:spPr>
    </c:plotArea>
    <c:plotVisOnly val="1"/>
    <c:dispBlanksAs val="gap"/>
    <c:showDLblsOverMax val="0"/>
  </c:chart>
  <c:spPr>
    <a:ln>
      <a:noFill/>
    </a:ln>
  </c:spPr>
  <c:txPr>
    <a:bodyPr/>
    <a:lstStyle/>
    <a:p>
      <a:pPr>
        <a:defRPr>
          <a:latin typeface="Arial"/>
          <a:cs typeface="Arial"/>
        </a:defRPr>
      </a:pPr>
      <a:endParaRPr lang="en-US"/>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33F2DE-E673-43C6-B5F0-0FDCA31CB65E}" type="datetimeFigureOut">
              <a:rPr lang="en-US" smtClean="0"/>
              <a:t>8/1/2017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8092B1-A8C9-4CA8-8E58-8F6DCEEFB7E5}" type="slidenum">
              <a:rPr lang="en-US" smtClean="0"/>
              <a:t>‹#›</a:t>
            </a:fld>
            <a:endParaRPr lang="en-US"/>
          </a:p>
        </p:txBody>
      </p:sp>
    </p:spTree>
    <p:extLst>
      <p:ext uri="{BB962C8B-B14F-4D97-AF65-F5344CB8AC3E}">
        <p14:creationId xmlns:p14="http://schemas.microsoft.com/office/powerpoint/2010/main" val="1751885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A19722D1-13D7-4608-8E7C-832E3082699B}" type="slidenum">
              <a:rPr lang="zh-TW" altLang="en-US" smtClean="0"/>
              <a:pPr/>
              <a:t>30</a:t>
            </a:fld>
            <a:endParaRPr lang="zh-TW" altLang="en-US"/>
          </a:p>
        </p:txBody>
      </p:sp>
    </p:spTree>
    <p:extLst>
      <p:ext uri="{BB962C8B-B14F-4D97-AF65-F5344CB8AC3E}">
        <p14:creationId xmlns:p14="http://schemas.microsoft.com/office/powerpoint/2010/main" val="3179507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A19722D1-13D7-4608-8E7C-832E3082699B}" type="slidenum">
              <a:rPr lang="zh-TW" altLang="en-US" smtClean="0"/>
              <a:pPr/>
              <a:t>31</a:t>
            </a:fld>
            <a:endParaRPr lang="zh-TW" altLang="en-US"/>
          </a:p>
        </p:txBody>
      </p:sp>
    </p:spTree>
    <p:extLst>
      <p:ext uri="{BB962C8B-B14F-4D97-AF65-F5344CB8AC3E}">
        <p14:creationId xmlns:p14="http://schemas.microsoft.com/office/powerpoint/2010/main" val="2191742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A19722D1-13D7-4608-8E7C-832E3082699B}" type="slidenum">
              <a:rPr lang="zh-TW" altLang="en-US" smtClean="0"/>
              <a:pPr/>
              <a:t>32</a:t>
            </a:fld>
            <a:endParaRPr lang="zh-TW" altLang="en-US"/>
          </a:p>
        </p:txBody>
      </p:sp>
    </p:spTree>
    <p:extLst>
      <p:ext uri="{BB962C8B-B14F-4D97-AF65-F5344CB8AC3E}">
        <p14:creationId xmlns:p14="http://schemas.microsoft.com/office/powerpoint/2010/main" val="39431174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D745ABC-6A47-4940-8313-F7CB10F132C3}" type="slidenum">
              <a:rPr lang="en-US" smtClean="0"/>
              <a:t>37</a:t>
            </a:fld>
            <a:endParaRPr lang="en-US"/>
          </a:p>
        </p:txBody>
      </p:sp>
    </p:spTree>
    <p:extLst>
      <p:ext uri="{BB962C8B-B14F-4D97-AF65-F5344CB8AC3E}">
        <p14:creationId xmlns:p14="http://schemas.microsoft.com/office/powerpoint/2010/main" val="22428437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99BDFA-BCB4-4E8B-BE89-D6AF7992B0CA}"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5168311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TW" smtClean="0"/>
              <a:t>Unbold the text</a:t>
            </a:r>
          </a:p>
          <a:p>
            <a:pPr eaLnBrk="1" hangingPunct="1">
              <a:spcBef>
                <a:spcPct val="0"/>
              </a:spcBef>
            </a:pPr>
            <a:r>
              <a:rPr lang="en-US" altLang="zh-TW" smtClean="0"/>
              <a:t>Make meoh to ch2o on same line</a:t>
            </a:r>
          </a:p>
          <a:p>
            <a:pPr eaLnBrk="1" hangingPunct="1">
              <a:spcBef>
                <a:spcPct val="0"/>
              </a:spcBef>
            </a:pPr>
            <a:r>
              <a:rPr lang="en-US" altLang="zh-TW" smtClean="0"/>
              <a:t>Make more clear for rpiAB</a:t>
            </a:r>
          </a:p>
        </p:txBody>
      </p:sp>
      <p:sp>
        <p:nvSpPr>
          <p:cNvPr id="184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5093513F-3BA9-446F-93D0-6405D6553DAB}" type="slidenum">
              <a:rPr lang="en-US" altLang="zh-TW" sz="1200"/>
              <a:pPr/>
              <a:t>46</a:t>
            </a:fld>
            <a:endParaRPr lang="en-US" altLang="zh-TW" sz="1200"/>
          </a:p>
        </p:txBody>
      </p:sp>
    </p:spTree>
    <p:extLst>
      <p:ext uri="{BB962C8B-B14F-4D97-AF65-F5344CB8AC3E}">
        <p14:creationId xmlns:p14="http://schemas.microsoft.com/office/powerpoint/2010/main" val="11866498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TW" smtClean="0"/>
              <a:t>Unbold the text</a:t>
            </a:r>
          </a:p>
          <a:p>
            <a:pPr eaLnBrk="1" hangingPunct="1">
              <a:spcBef>
                <a:spcPct val="0"/>
              </a:spcBef>
            </a:pPr>
            <a:r>
              <a:rPr lang="en-US" altLang="zh-TW" smtClean="0"/>
              <a:t>Make meoh to ch2o on same line</a:t>
            </a:r>
          </a:p>
          <a:p>
            <a:pPr eaLnBrk="1" hangingPunct="1">
              <a:spcBef>
                <a:spcPct val="0"/>
              </a:spcBef>
            </a:pPr>
            <a:r>
              <a:rPr lang="en-US" altLang="zh-TW" smtClean="0"/>
              <a:t>Make more clear for rpiAB</a:t>
            </a:r>
          </a:p>
        </p:txBody>
      </p:sp>
      <p:sp>
        <p:nvSpPr>
          <p:cNvPr id="204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3F18F1D4-0925-4DD3-837C-DD86AD34FF97}" type="slidenum">
              <a:rPr lang="en-US" altLang="zh-TW" sz="1200"/>
              <a:pPr/>
              <a:t>47</a:t>
            </a:fld>
            <a:endParaRPr lang="en-US" altLang="zh-TW" sz="1200"/>
          </a:p>
        </p:txBody>
      </p:sp>
    </p:spTree>
    <p:extLst>
      <p:ext uri="{BB962C8B-B14F-4D97-AF65-F5344CB8AC3E}">
        <p14:creationId xmlns:p14="http://schemas.microsoft.com/office/powerpoint/2010/main" val="521921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B3FEBEE-F045-45CD-968F-714EEE306EF9}" type="datetimeFigureOut">
              <a:rPr lang="en-US" smtClean="0"/>
              <a:t>8/1/2017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7C2049-559B-4513-89D8-B89161F62A00}" type="slidenum">
              <a:rPr lang="en-US" smtClean="0"/>
              <a:t>‹#›</a:t>
            </a:fld>
            <a:endParaRPr lang="en-US"/>
          </a:p>
        </p:txBody>
      </p:sp>
    </p:spTree>
    <p:extLst>
      <p:ext uri="{BB962C8B-B14F-4D97-AF65-F5344CB8AC3E}">
        <p14:creationId xmlns:p14="http://schemas.microsoft.com/office/powerpoint/2010/main" val="3478151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3FEBEE-F045-45CD-968F-714EEE306EF9}" type="datetimeFigureOut">
              <a:rPr lang="en-US" smtClean="0"/>
              <a:t>8/1/2017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7C2049-559B-4513-89D8-B89161F62A00}" type="slidenum">
              <a:rPr lang="en-US" smtClean="0"/>
              <a:t>‹#›</a:t>
            </a:fld>
            <a:endParaRPr lang="en-US"/>
          </a:p>
        </p:txBody>
      </p:sp>
    </p:spTree>
    <p:extLst>
      <p:ext uri="{BB962C8B-B14F-4D97-AF65-F5344CB8AC3E}">
        <p14:creationId xmlns:p14="http://schemas.microsoft.com/office/powerpoint/2010/main" val="2571664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3FEBEE-F045-45CD-968F-714EEE306EF9}" type="datetimeFigureOut">
              <a:rPr lang="en-US" smtClean="0"/>
              <a:t>8/1/2017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7C2049-559B-4513-89D8-B89161F62A00}" type="slidenum">
              <a:rPr lang="en-US" smtClean="0"/>
              <a:t>‹#›</a:t>
            </a:fld>
            <a:endParaRPr lang="en-US"/>
          </a:p>
        </p:txBody>
      </p:sp>
    </p:spTree>
    <p:extLst>
      <p:ext uri="{BB962C8B-B14F-4D97-AF65-F5344CB8AC3E}">
        <p14:creationId xmlns:p14="http://schemas.microsoft.com/office/powerpoint/2010/main" val="3663873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B3FEBEE-F045-45CD-968F-714EEE306EF9}" type="datetimeFigureOut">
              <a:rPr lang="en-US" smtClean="0"/>
              <a:t>8/1/2017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7C2049-559B-4513-89D8-B89161F62A00}" type="slidenum">
              <a:rPr lang="en-US" smtClean="0"/>
              <a:t>‹#›</a:t>
            </a:fld>
            <a:endParaRPr lang="en-US"/>
          </a:p>
        </p:txBody>
      </p:sp>
    </p:spTree>
    <p:extLst>
      <p:ext uri="{BB962C8B-B14F-4D97-AF65-F5344CB8AC3E}">
        <p14:creationId xmlns:p14="http://schemas.microsoft.com/office/powerpoint/2010/main" val="3938958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B3FEBEE-F045-45CD-968F-714EEE306EF9}" type="datetimeFigureOut">
              <a:rPr lang="en-US" smtClean="0"/>
              <a:t>8/1/2017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67C2049-559B-4513-89D8-B89161F62A00}" type="slidenum">
              <a:rPr lang="en-US" smtClean="0"/>
              <a:t>‹#›</a:t>
            </a:fld>
            <a:endParaRPr lang="en-US"/>
          </a:p>
        </p:txBody>
      </p:sp>
    </p:spTree>
    <p:extLst>
      <p:ext uri="{BB962C8B-B14F-4D97-AF65-F5344CB8AC3E}">
        <p14:creationId xmlns:p14="http://schemas.microsoft.com/office/powerpoint/2010/main" val="4041394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B3FEBEE-F045-45CD-968F-714EEE306EF9}" type="datetimeFigureOut">
              <a:rPr lang="en-US" smtClean="0"/>
              <a:t>8/1/2017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67C2049-559B-4513-89D8-B89161F62A00}" type="slidenum">
              <a:rPr lang="en-US" smtClean="0"/>
              <a:t>‹#›</a:t>
            </a:fld>
            <a:endParaRPr lang="en-US"/>
          </a:p>
        </p:txBody>
      </p:sp>
    </p:spTree>
    <p:extLst>
      <p:ext uri="{BB962C8B-B14F-4D97-AF65-F5344CB8AC3E}">
        <p14:creationId xmlns:p14="http://schemas.microsoft.com/office/powerpoint/2010/main" val="628399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3FEBEE-F045-45CD-968F-714EEE306EF9}" type="datetimeFigureOut">
              <a:rPr lang="en-US" smtClean="0"/>
              <a:t>8/1/2017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67C2049-559B-4513-89D8-B89161F62A00}" type="slidenum">
              <a:rPr lang="en-US" smtClean="0"/>
              <a:t>‹#›</a:t>
            </a:fld>
            <a:endParaRPr lang="en-US"/>
          </a:p>
        </p:txBody>
      </p:sp>
    </p:spTree>
    <p:extLst>
      <p:ext uri="{BB962C8B-B14F-4D97-AF65-F5344CB8AC3E}">
        <p14:creationId xmlns:p14="http://schemas.microsoft.com/office/powerpoint/2010/main" val="2027269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3FEBEE-F045-45CD-968F-714EEE306EF9}" type="datetimeFigureOut">
              <a:rPr lang="en-US" smtClean="0"/>
              <a:t>8/1/2017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7C2049-559B-4513-89D8-B89161F62A00}" type="slidenum">
              <a:rPr lang="en-US" smtClean="0"/>
              <a:t>‹#›</a:t>
            </a:fld>
            <a:endParaRPr lang="en-US"/>
          </a:p>
        </p:txBody>
      </p:sp>
    </p:spTree>
    <p:extLst>
      <p:ext uri="{BB962C8B-B14F-4D97-AF65-F5344CB8AC3E}">
        <p14:creationId xmlns:p14="http://schemas.microsoft.com/office/powerpoint/2010/main" val="1898334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3FEBEE-F045-45CD-968F-714EEE306EF9}" type="datetimeFigureOut">
              <a:rPr lang="en-US" smtClean="0"/>
              <a:t>8/1/2017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7C2049-559B-4513-89D8-B89161F62A00}" type="slidenum">
              <a:rPr lang="en-US" smtClean="0"/>
              <a:t>‹#›</a:t>
            </a:fld>
            <a:endParaRPr lang="en-US"/>
          </a:p>
        </p:txBody>
      </p:sp>
    </p:spTree>
    <p:extLst>
      <p:ext uri="{BB962C8B-B14F-4D97-AF65-F5344CB8AC3E}">
        <p14:creationId xmlns:p14="http://schemas.microsoft.com/office/powerpoint/2010/main" val="848041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3FEBEE-F045-45CD-968F-714EEE306EF9}" type="datetimeFigureOut">
              <a:rPr lang="en-US" smtClean="0"/>
              <a:t>8/1/2017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7C2049-559B-4513-89D8-B89161F62A00}" type="slidenum">
              <a:rPr lang="en-US" smtClean="0"/>
              <a:t>‹#›</a:t>
            </a:fld>
            <a:endParaRPr lang="en-US"/>
          </a:p>
        </p:txBody>
      </p:sp>
    </p:spTree>
    <p:extLst>
      <p:ext uri="{BB962C8B-B14F-4D97-AF65-F5344CB8AC3E}">
        <p14:creationId xmlns:p14="http://schemas.microsoft.com/office/powerpoint/2010/main" val="2883498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3FEBEE-F045-45CD-968F-714EEE306EF9}" type="datetimeFigureOut">
              <a:rPr lang="en-US" smtClean="0"/>
              <a:t>8/1/2017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7C2049-559B-4513-89D8-B89161F62A00}" type="slidenum">
              <a:rPr lang="en-US" smtClean="0"/>
              <a:t>‹#›</a:t>
            </a:fld>
            <a:endParaRPr lang="en-US"/>
          </a:p>
        </p:txBody>
      </p:sp>
    </p:spTree>
    <p:extLst>
      <p:ext uri="{BB962C8B-B14F-4D97-AF65-F5344CB8AC3E}">
        <p14:creationId xmlns:p14="http://schemas.microsoft.com/office/powerpoint/2010/main" val="3456956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3FEBEE-F045-45CD-968F-714EEE306EF9}" type="datetimeFigureOut">
              <a:rPr lang="en-US" smtClean="0"/>
              <a:t>8/1/2017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7C2049-559B-4513-89D8-B89161F62A00}" type="slidenum">
              <a:rPr lang="en-US" smtClean="0"/>
              <a:t>‹#›</a:t>
            </a:fld>
            <a:endParaRPr lang="en-US"/>
          </a:p>
        </p:txBody>
      </p:sp>
    </p:spTree>
    <p:extLst>
      <p:ext uri="{BB962C8B-B14F-4D97-AF65-F5344CB8AC3E}">
        <p14:creationId xmlns:p14="http://schemas.microsoft.com/office/powerpoint/2010/main" val="16261535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gif"/><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23.png"/><Relationship Id="rId5" Type="http://schemas.openxmlformats.org/officeDocument/2006/relationships/hyperlink" Target="http://en.wikipedia.org/wiki/File:Pyruvic-acid-2D-skeletal.png" TargetMode="External"/><Relationship Id="rId4" Type="http://schemas.openxmlformats.org/officeDocument/2006/relationships/image" Target="../media/image22.wmf"/></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gif"/><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jpeg"/><Relationship Id="rId7" Type="http://schemas.openxmlformats.org/officeDocument/2006/relationships/image" Target="../media/image30.jpeg"/><Relationship Id="rId12" Type="http://schemas.openxmlformats.org/officeDocument/2006/relationships/image" Target="../media/image35.jpeg"/><Relationship Id="rId2" Type="http://schemas.openxmlformats.org/officeDocument/2006/relationships/image" Target="../media/image25.jpeg"/><Relationship Id="rId1" Type="http://schemas.openxmlformats.org/officeDocument/2006/relationships/slideLayout" Target="../slideLayouts/slideLayout6.xml"/><Relationship Id="rId6" Type="http://schemas.openxmlformats.org/officeDocument/2006/relationships/image" Target="../media/image29.jpeg"/><Relationship Id="rId11" Type="http://schemas.openxmlformats.org/officeDocument/2006/relationships/image" Target="../media/image34.jpeg"/><Relationship Id="rId5" Type="http://schemas.openxmlformats.org/officeDocument/2006/relationships/image" Target="../media/image28.jpeg"/><Relationship Id="rId10" Type="http://schemas.openxmlformats.org/officeDocument/2006/relationships/image" Target="../media/image33.jpeg"/><Relationship Id="rId4" Type="http://schemas.openxmlformats.org/officeDocument/2006/relationships/image" Target="../media/image27.png"/><Relationship Id="rId9" Type="http://schemas.openxmlformats.org/officeDocument/2006/relationships/image" Target="../media/image32.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 Id="rId5" Type="http://schemas.openxmlformats.org/officeDocument/2006/relationships/chart" Target="../charts/chart6.xml"/><Relationship Id="rId4" Type="http://schemas.openxmlformats.org/officeDocument/2006/relationships/chart" Target="../charts/char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5.png"/><Relationship Id="rId4" Type="http://schemas.openxmlformats.org/officeDocument/2006/relationships/image" Target="../media/image54.png"/></Relationships>
</file>

<file path=ppt/slides/_rels/slide55.xml.rels><?xml version="1.0" encoding="UTF-8" standalone="yes"?>
<Relationships xmlns="http://schemas.openxmlformats.org/package/2006/relationships"><Relationship Id="rId8" Type="http://schemas.openxmlformats.org/officeDocument/2006/relationships/image" Target="../media/image62.jpg"/><Relationship Id="rId3" Type="http://schemas.openxmlformats.org/officeDocument/2006/relationships/image" Target="../media/image57.jpeg"/><Relationship Id="rId7" Type="http://schemas.openxmlformats.org/officeDocument/2006/relationships/image" Target="../media/image61.jpg"/><Relationship Id="rId2"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60.png"/><Relationship Id="rId11" Type="http://schemas.openxmlformats.org/officeDocument/2006/relationships/image" Target="../media/image65.png"/><Relationship Id="rId5" Type="http://schemas.openxmlformats.org/officeDocument/2006/relationships/image" Target="../media/image59.png"/><Relationship Id="rId10" Type="http://schemas.openxmlformats.org/officeDocument/2006/relationships/image" Target="../media/image64.png"/><Relationship Id="rId4" Type="http://schemas.openxmlformats.org/officeDocument/2006/relationships/image" Target="../media/image58.jpeg"/><Relationship Id="rId9" Type="http://schemas.openxmlformats.org/officeDocument/2006/relationships/image" Target="../media/image6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339154" y="1238230"/>
            <a:ext cx="9421269" cy="1325563"/>
          </a:xfrm>
          <a:solidFill>
            <a:srgbClr val="253917"/>
          </a:solidFill>
        </p:spPr>
        <p:txBody>
          <a:bodyPr/>
          <a:lstStyle/>
          <a:p>
            <a:pPr algn="ctr"/>
            <a:r>
              <a:rPr lang="en-US" dirty="0" smtClean="0">
                <a:solidFill>
                  <a:srgbClr val="FFFF00"/>
                </a:solidFill>
              </a:rPr>
              <a:t>Designing Chemistry Using Biology</a:t>
            </a:r>
            <a:endParaRPr lang="en-US" dirty="0">
              <a:solidFill>
                <a:srgbClr val="FFFF00"/>
              </a:solidFill>
            </a:endParaRPr>
          </a:p>
        </p:txBody>
      </p:sp>
      <p:sp>
        <p:nvSpPr>
          <p:cNvPr id="5" name="Subtitle 4"/>
          <p:cNvSpPr>
            <a:spLocks noGrp="1"/>
          </p:cNvSpPr>
          <p:nvPr>
            <p:ph type="subTitle" idx="4294967295"/>
          </p:nvPr>
        </p:nvSpPr>
        <p:spPr>
          <a:xfrm>
            <a:off x="2378423" y="3466967"/>
            <a:ext cx="7772400" cy="1006475"/>
          </a:xfrm>
        </p:spPr>
        <p:txBody>
          <a:bodyPr>
            <a:noAutofit/>
          </a:bodyPr>
          <a:lstStyle/>
          <a:p>
            <a:pPr marL="0" indent="0" algn="ctr">
              <a:buNone/>
            </a:pPr>
            <a:r>
              <a:rPr lang="en-US" sz="2400" dirty="0" smtClean="0">
                <a:solidFill>
                  <a:schemeClr val="tx1"/>
                </a:solidFill>
              </a:rPr>
              <a:t>James C. Liao</a:t>
            </a:r>
            <a:endParaRPr lang="en-US" sz="2400" dirty="0"/>
          </a:p>
          <a:p>
            <a:pPr marL="0" indent="0" algn="ctr">
              <a:buNone/>
            </a:pPr>
            <a:r>
              <a:rPr lang="en-US" sz="2400" dirty="0" smtClean="0">
                <a:solidFill>
                  <a:schemeClr val="tx1"/>
                </a:solidFill>
              </a:rPr>
              <a:t>Academia </a:t>
            </a:r>
            <a:r>
              <a:rPr lang="en-US" sz="2400" dirty="0" err="1" smtClean="0">
                <a:solidFill>
                  <a:schemeClr val="tx1"/>
                </a:solidFill>
              </a:rPr>
              <a:t>Sinica</a:t>
            </a:r>
            <a:r>
              <a:rPr lang="en-US" sz="2400" dirty="0" smtClean="0">
                <a:solidFill>
                  <a:schemeClr val="tx1"/>
                </a:solidFill>
              </a:rPr>
              <a:t>, Taipei, Taiwan</a:t>
            </a:r>
          </a:p>
        </p:txBody>
      </p:sp>
      <p:pic>
        <p:nvPicPr>
          <p:cNvPr id="9" name="圖片 9"/>
          <p:cNvPicPr>
            <a:picLocks noChangeAspect="1"/>
          </p:cNvPicPr>
          <p:nvPr/>
        </p:nvPicPr>
        <p:blipFill>
          <a:blip r:embed="rId2"/>
          <a:stretch>
            <a:fillRect/>
          </a:stretch>
        </p:blipFill>
        <p:spPr>
          <a:xfrm>
            <a:off x="5780881" y="4785350"/>
            <a:ext cx="1665623" cy="1665623"/>
          </a:xfrm>
          <a:prstGeom prst="rect">
            <a:avLst/>
          </a:prstGeom>
        </p:spPr>
      </p:pic>
    </p:spTree>
    <p:extLst>
      <p:ext uri="{BB962C8B-B14F-4D97-AF65-F5344CB8AC3E}">
        <p14:creationId xmlns:p14="http://schemas.microsoft.com/office/powerpoint/2010/main" val="8876510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2182760" y="1030702"/>
            <a:ext cx="8063037" cy="1674775"/>
            <a:chOff x="2123767" y="1850712"/>
            <a:chExt cx="8063037" cy="1674775"/>
          </a:xfrm>
        </p:grpSpPr>
        <p:cxnSp>
          <p:nvCxnSpPr>
            <p:cNvPr id="5" name="Straight Connector 4"/>
            <p:cNvCxnSpPr/>
            <p:nvPr/>
          </p:nvCxnSpPr>
          <p:spPr>
            <a:xfrm flipV="1">
              <a:off x="2401037" y="2825791"/>
              <a:ext cx="7214911" cy="35396"/>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123767" y="1850712"/>
              <a:ext cx="1243225" cy="923330"/>
            </a:xfrm>
            <a:prstGeom prst="rect">
              <a:avLst/>
            </a:prstGeom>
            <a:noFill/>
          </p:spPr>
          <p:txBody>
            <a:bodyPr wrap="none" rtlCol="0">
              <a:spAutoFit/>
            </a:bodyPr>
            <a:lstStyle/>
            <a:p>
              <a:r>
                <a:rPr lang="en-US" dirty="0" smtClean="0"/>
                <a:t>Precise,</a:t>
              </a:r>
            </a:p>
            <a:p>
              <a:r>
                <a:rPr lang="en-US" dirty="0" smtClean="0"/>
                <a:t>Predictable</a:t>
              </a:r>
            </a:p>
            <a:p>
              <a:r>
                <a:rPr lang="en-US" dirty="0" smtClean="0"/>
                <a:t>Designable</a:t>
              </a:r>
              <a:endParaRPr lang="en-US" dirty="0"/>
            </a:p>
          </p:txBody>
        </p:sp>
        <p:sp>
          <p:nvSpPr>
            <p:cNvPr id="7" name="TextBox 6"/>
            <p:cNvSpPr txBox="1"/>
            <p:nvPr/>
          </p:nvSpPr>
          <p:spPr>
            <a:xfrm>
              <a:off x="8671068" y="1850712"/>
              <a:ext cx="1515736" cy="646331"/>
            </a:xfrm>
            <a:prstGeom prst="rect">
              <a:avLst/>
            </a:prstGeom>
            <a:noFill/>
          </p:spPr>
          <p:txBody>
            <a:bodyPr wrap="none" rtlCol="0">
              <a:spAutoFit/>
            </a:bodyPr>
            <a:lstStyle/>
            <a:p>
              <a:r>
                <a:rPr lang="en-US" dirty="0" smtClean="0"/>
                <a:t>Non-precise </a:t>
              </a:r>
            </a:p>
            <a:p>
              <a:r>
                <a:rPr lang="en-US" dirty="0" smtClean="0"/>
                <a:t>Unpredictable</a:t>
              </a:r>
              <a:endParaRPr lang="en-US" dirty="0"/>
            </a:p>
          </p:txBody>
        </p:sp>
        <p:sp>
          <p:nvSpPr>
            <p:cNvPr id="8" name="TextBox 7"/>
            <p:cNvSpPr txBox="1"/>
            <p:nvPr/>
          </p:nvSpPr>
          <p:spPr>
            <a:xfrm>
              <a:off x="3167953" y="3156155"/>
              <a:ext cx="853119" cy="369332"/>
            </a:xfrm>
            <a:prstGeom prst="rect">
              <a:avLst/>
            </a:prstGeom>
            <a:noFill/>
          </p:spPr>
          <p:txBody>
            <a:bodyPr wrap="none" rtlCol="0">
              <a:spAutoFit/>
            </a:bodyPr>
            <a:lstStyle/>
            <a:p>
              <a:r>
                <a:rPr lang="en-US" dirty="0" smtClean="0"/>
                <a:t>Physics</a:t>
              </a:r>
              <a:endParaRPr lang="en-US" dirty="0"/>
            </a:p>
          </p:txBody>
        </p:sp>
        <p:sp>
          <p:nvSpPr>
            <p:cNvPr id="9" name="TextBox 8"/>
            <p:cNvSpPr txBox="1"/>
            <p:nvPr/>
          </p:nvSpPr>
          <p:spPr>
            <a:xfrm>
              <a:off x="5685994" y="3156155"/>
              <a:ext cx="1134798" cy="369332"/>
            </a:xfrm>
            <a:prstGeom prst="rect">
              <a:avLst/>
            </a:prstGeom>
            <a:noFill/>
          </p:spPr>
          <p:txBody>
            <a:bodyPr wrap="none" rtlCol="0">
              <a:spAutoFit/>
            </a:bodyPr>
            <a:lstStyle/>
            <a:p>
              <a:r>
                <a:rPr lang="en-US" dirty="0" smtClean="0"/>
                <a:t>Chemistry</a:t>
              </a:r>
              <a:endParaRPr lang="en-US" dirty="0"/>
            </a:p>
          </p:txBody>
        </p:sp>
        <p:sp>
          <p:nvSpPr>
            <p:cNvPr id="10" name="TextBox 9"/>
            <p:cNvSpPr txBox="1"/>
            <p:nvPr/>
          </p:nvSpPr>
          <p:spPr>
            <a:xfrm>
              <a:off x="8027055" y="3156155"/>
              <a:ext cx="872355" cy="369332"/>
            </a:xfrm>
            <a:prstGeom prst="rect">
              <a:avLst/>
            </a:prstGeom>
            <a:noFill/>
          </p:spPr>
          <p:txBody>
            <a:bodyPr wrap="none" rtlCol="0">
              <a:spAutoFit/>
            </a:bodyPr>
            <a:lstStyle/>
            <a:p>
              <a:r>
                <a:rPr lang="en-US" dirty="0" smtClean="0"/>
                <a:t>Biology</a:t>
              </a:r>
              <a:endParaRPr lang="en-US" dirty="0"/>
            </a:p>
          </p:txBody>
        </p:sp>
      </p:grpSp>
      <p:grpSp>
        <p:nvGrpSpPr>
          <p:cNvPr id="12" name="Group 11"/>
          <p:cNvGrpSpPr/>
          <p:nvPr/>
        </p:nvGrpSpPr>
        <p:grpSpPr>
          <a:xfrm>
            <a:off x="2182760" y="3284957"/>
            <a:ext cx="8127930" cy="1950182"/>
            <a:chOff x="2123767" y="2023478"/>
            <a:chExt cx="8127930" cy="1950182"/>
          </a:xfrm>
        </p:grpSpPr>
        <p:cxnSp>
          <p:nvCxnSpPr>
            <p:cNvPr id="13" name="Straight Connector 12"/>
            <p:cNvCxnSpPr/>
            <p:nvPr/>
          </p:nvCxnSpPr>
          <p:spPr>
            <a:xfrm flipV="1">
              <a:off x="2444021" y="3008134"/>
              <a:ext cx="7214911" cy="35396"/>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123767" y="2023478"/>
              <a:ext cx="1243225" cy="1200329"/>
            </a:xfrm>
            <a:prstGeom prst="rect">
              <a:avLst/>
            </a:prstGeom>
            <a:noFill/>
          </p:spPr>
          <p:txBody>
            <a:bodyPr wrap="none" rtlCol="0">
              <a:spAutoFit/>
            </a:bodyPr>
            <a:lstStyle/>
            <a:p>
              <a:r>
                <a:rPr lang="en-US" dirty="0" smtClean="0"/>
                <a:t>Precise,</a:t>
              </a:r>
            </a:p>
            <a:p>
              <a:r>
                <a:rPr lang="en-US" dirty="0" smtClean="0"/>
                <a:t>Predictable</a:t>
              </a:r>
            </a:p>
            <a:p>
              <a:r>
                <a:rPr lang="en-US" dirty="0" smtClean="0"/>
                <a:t>Designable</a:t>
              </a:r>
            </a:p>
            <a:p>
              <a:endParaRPr lang="en-US" dirty="0"/>
            </a:p>
          </p:txBody>
        </p:sp>
        <p:sp>
          <p:nvSpPr>
            <p:cNvPr id="15" name="TextBox 14"/>
            <p:cNvSpPr txBox="1"/>
            <p:nvPr/>
          </p:nvSpPr>
          <p:spPr>
            <a:xfrm>
              <a:off x="8735961" y="2023478"/>
              <a:ext cx="1515736" cy="646331"/>
            </a:xfrm>
            <a:prstGeom prst="rect">
              <a:avLst/>
            </a:prstGeom>
            <a:noFill/>
          </p:spPr>
          <p:txBody>
            <a:bodyPr wrap="none" rtlCol="0">
              <a:spAutoFit/>
            </a:bodyPr>
            <a:lstStyle/>
            <a:p>
              <a:r>
                <a:rPr lang="en-US" dirty="0" smtClean="0"/>
                <a:t>Non-precise </a:t>
              </a:r>
            </a:p>
            <a:p>
              <a:r>
                <a:rPr lang="en-US" dirty="0" smtClean="0"/>
                <a:t>Unpredictable</a:t>
              </a:r>
              <a:endParaRPr lang="en-US" dirty="0"/>
            </a:p>
          </p:txBody>
        </p:sp>
        <p:sp>
          <p:nvSpPr>
            <p:cNvPr id="16" name="TextBox 15"/>
            <p:cNvSpPr txBox="1"/>
            <p:nvPr/>
          </p:nvSpPr>
          <p:spPr>
            <a:xfrm>
              <a:off x="3167953" y="3156155"/>
              <a:ext cx="853119" cy="369332"/>
            </a:xfrm>
            <a:prstGeom prst="rect">
              <a:avLst/>
            </a:prstGeom>
            <a:noFill/>
          </p:spPr>
          <p:txBody>
            <a:bodyPr wrap="none" rtlCol="0">
              <a:spAutoFit/>
            </a:bodyPr>
            <a:lstStyle/>
            <a:p>
              <a:r>
                <a:rPr lang="en-US" dirty="0" smtClean="0"/>
                <a:t>Physics</a:t>
              </a:r>
              <a:endParaRPr lang="en-US" dirty="0"/>
            </a:p>
          </p:txBody>
        </p:sp>
        <p:sp>
          <p:nvSpPr>
            <p:cNvPr id="17" name="TextBox 16"/>
            <p:cNvSpPr txBox="1"/>
            <p:nvPr/>
          </p:nvSpPr>
          <p:spPr>
            <a:xfrm>
              <a:off x="5864410" y="3051041"/>
              <a:ext cx="1132233" cy="369332"/>
            </a:xfrm>
            <a:prstGeom prst="rect">
              <a:avLst/>
            </a:prstGeom>
            <a:noFill/>
          </p:spPr>
          <p:txBody>
            <a:bodyPr wrap="none" rtlCol="0">
              <a:spAutoFit/>
            </a:bodyPr>
            <a:lstStyle/>
            <a:p>
              <a:r>
                <a:rPr lang="en-US" dirty="0" smtClean="0"/>
                <a:t>Chemistry</a:t>
              </a:r>
              <a:endParaRPr lang="en-US" dirty="0"/>
            </a:p>
          </p:txBody>
        </p:sp>
        <p:sp>
          <p:nvSpPr>
            <p:cNvPr id="18" name="TextBox 17"/>
            <p:cNvSpPr txBox="1"/>
            <p:nvPr/>
          </p:nvSpPr>
          <p:spPr>
            <a:xfrm>
              <a:off x="5685994" y="3604328"/>
              <a:ext cx="872355" cy="369332"/>
            </a:xfrm>
            <a:prstGeom prst="rect">
              <a:avLst/>
            </a:prstGeom>
            <a:noFill/>
          </p:spPr>
          <p:txBody>
            <a:bodyPr wrap="none" rtlCol="0">
              <a:spAutoFit/>
            </a:bodyPr>
            <a:lstStyle/>
            <a:p>
              <a:r>
                <a:rPr lang="en-US" dirty="0" smtClean="0"/>
                <a:t>Biology</a:t>
              </a:r>
              <a:endParaRPr lang="en-US" dirty="0"/>
            </a:p>
          </p:txBody>
        </p:sp>
      </p:grpSp>
    </p:spTree>
    <p:extLst>
      <p:ext uri="{BB962C8B-B14F-4D97-AF65-F5344CB8AC3E}">
        <p14:creationId xmlns:p14="http://schemas.microsoft.com/office/powerpoint/2010/main" val="3422551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148" name="Picture 4" descr="Image result for DNA struc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3703" y="1429062"/>
            <a:ext cx="9393941" cy="5289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35038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descr="A diagram shows the three separate components of a nucleotide and how they are combined to form a complete molecule. A nitrogenous base is represented as a purple hexagon. A sugar is represented as a grey pentagon. A phosphate group is represented as a light brown circle. A cut-away from the generic nitrogen base shows the chemical structure of the three types of pyrimidine bases (cytosine, thymine, and uracil) and the two types of purine bases (adenine and guan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600" y="1027906"/>
            <a:ext cx="5962650" cy="4791076"/>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A two-column diagram shows the purines adenine (A, green double ring) and guanine (G, blue double ring) in the column at left, and the pyrimidines thymine (T, red hexagon) and cytosine (C, orange hexagon) in the column at right. An equal sign is shown between A and T, and between G and C. Text above the two columns states that the total number of purines equals the total number of pyrimidin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9307" y="2863005"/>
            <a:ext cx="5793428" cy="1285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11380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194" name="Picture 2" descr="The structure of double-stranded DNA is shown in two ways. On the left is a simplified illustration of DNA, in which the sugar-phosphate backbone of each strand is represented as a grey ribbon coiled into a double helical shape, and base pairs resemble rungs on a ladder. On the right, DNA is depicted with a space-filling model in which the individual atoms (Phosphorus, Carbon, Hydrogen, Nitrogen, and Oxygen) are represented as different colored sphe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3442" y="503120"/>
            <a:ext cx="7668509" cy="6076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43380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42" name="Picture 2" descr="https://i0.wp.com/science-explained.com/wp-content/uploads/2013/08/codon_tab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2772" y="365125"/>
            <a:ext cx="6284982" cy="5892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47864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4364" y="508249"/>
            <a:ext cx="8552290" cy="1325563"/>
          </a:xfrm>
        </p:spPr>
        <p:txBody>
          <a:bodyPr/>
          <a:lstStyle/>
          <a:p>
            <a:r>
              <a:rPr lang="en-US" dirty="0" smtClean="0"/>
              <a:t>Biology becomes digital (</a:t>
            </a:r>
            <a:r>
              <a:rPr lang="zh-TW" altLang="en-US" dirty="0" smtClean="0"/>
              <a:t>數位化</a:t>
            </a:r>
            <a:r>
              <a:rPr lang="en-US" altLang="zh-TW" dirty="0" smtClean="0"/>
              <a:t>)</a:t>
            </a:r>
            <a:endParaRPr lang="en-US" dirty="0"/>
          </a:p>
        </p:txBody>
      </p:sp>
      <p:pic>
        <p:nvPicPr>
          <p:cNvPr id="9218" name="Picture 2" descr="Pri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750" y="2239245"/>
            <a:ext cx="11525250" cy="4000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7907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AutoShape 4" descr="Image result for Protein structur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274" name="Picture 10"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975" y="722725"/>
            <a:ext cx="5895368" cy="5895369"/>
          </a:xfrm>
          <a:prstGeom prst="rect">
            <a:avLst/>
          </a:prstGeom>
          <a:noFill/>
          <a:extLst>
            <a:ext uri="{909E8E84-426E-40DD-AFC4-6F175D3DCCD1}">
              <a14:hiddenFill xmlns:a14="http://schemas.microsoft.com/office/drawing/2010/main">
                <a:solidFill>
                  <a:srgbClr val="FFFFFF"/>
                </a:solidFill>
              </a14:hiddenFill>
            </a:ext>
          </a:extLst>
        </p:spPr>
      </p:pic>
      <p:pic>
        <p:nvPicPr>
          <p:cNvPr id="11276" name="Picture 12" descr="Image result for Protein structur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60959" y="2313829"/>
            <a:ext cx="5238101" cy="3054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84948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2290" name="Picture 2" descr="Image result for Signal transduction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981" y="1107418"/>
            <a:ext cx="6934200" cy="5200651"/>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Image result for Image of glycobiolog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8566" y="1690688"/>
            <a:ext cx="6064613" cy="4154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6715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3314" name="Picture 2" descr="Related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77441" y="308152"/>
            <a:ext cx="7027489" cy="6149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34194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4338"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2250" y="200784"/>
            <a:ext cx="6667500" cy="6210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4138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2181971" y="508249"/>
            <a:ext cx="855229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Biology becomes digital (</a:t>
            </a:r>
            <a:r>
              <a:rPr lang="zh-TW" altLang="en-US" dirty="0" smtClean="0"/>
              <a:t>數位化</a:t>
            </a:r>
            <a:r>
              <a:rPr lang="en-US" altLang="zh-TW" dirty="0" smtClean="0"/>
              <a:t>)</a:t>
            </a:r>
            <a:endParaRPr lang="en-US" dirty="0"/>
          </a:p>
        </p:txBody>
      </p:sp>
      <p:sp>
        <p:nvSpPr>
          <p:cNvPr id="4" name="Rectangle 3"/>
          <p:cNvSpPr/>
          <p:nvPr/>
        </p:nvSpPr>
        <p:spPr>
          <a:xfrm>
            <a:off x="2352832" y="2385594"/>
            <a:ext cx="1569660" cy="646331"/>
          </a:xfrm>
          <a:prstGeom prst="rect">
            <a:avLst/>
          </a:prstGeom>
        </p:spPr>
        <p:txBody>
          <a:bodyPr wrap="none">
            <a:spAutoFit/>
          </a:bodyPr>
          <a:lstStyle/>
          <a:p>
            <a:r>
              <a:rPr lang="zh-TW" altLang="en-US" sz="3600" dirty="0"/>
              <a:t>數位化</a:t>
            </a:r>
            <a:endParaRPr lang="en-US" sz="3600" dirty="0"/>
          </a:p>
        </p:txBody>
      </p:sp>
      <p:sp>
        <p:nvSpPr>
          <p:cNvPr id="5" name="Rectangle 4"/>
          <p:cNvSpPr/>
          <p:nvPr/>
        </p:nvSpPr>
        <p:spPr>
          <a:xfrm>
            <a:off x="5659158" y="2356626"/>
            <a:ext cx="1569660" cy="646331"/>
          </a:xfrm>
          <a:prstGeom prst="rect">
            <a:avLst/>
          </a:prstGeom>
        </p:spPr>
        <p:txBody>
          <a:bodyPr wrap="none">
            <a:spAutoFit/>
          </a:bodyPr>
          <a:lstStyle/>
          <a:p>
            <a:r>
              <a:rPr lang="zh-TW" altLang="en-US" sz="3600" dirty="0"/>
              <a:t>模組化</a:t>
            </a:r>
            <a:endParaRPr lang="en-US" sz="3600" dirty="0"/>
          </a:p>
        </p:txBody>
      </p:sp>
      <p:sp>
        <p:nvSpPr>
          <p:cNvPr id="6" name="Rectangle 5"/>
          <p:cNvSpPr/>
          <p:nvPr/>
        </p:nvSpPr>
        <p:spPr>
          <a:xfrm>
            <a:off x="9414975" y="2385593"/>
            <a:ext cx="1569660" cy="646331"/>
          </a:xfrm>
          <a:prstGeom prst="rect">
            <a:avLst/>
          </a:prstGeom>
        </p:spPr>
        <p:txBody>
          <a:bodyPr wrap="none">
            <a:spAutoFit/>
          </a:bodyPr>
          <a:lstStyle/>
          <a:p>
            <a:r>
              <a:rPr lang="zh-TW" altLang="en-US" sz="3600" dirty="0" smtClean="0"/>
              <a:t>客製化</a:t>
            </a:r>
            <a:endParaRPr lang="en-US" sz="3600" dirty="0"/>
          </a:p>
        </p:txBody>
      </p:sp>
      <p:sp>
        <p:nvSpPr>
          <p:cNvPr id="7" name="Right Arrow 6"/>
          <p:cNvSpPr/>
          <p:nvPr/>
        </p:nvSpPr>
        <p:spPr>
          <a:xfrm>
            <a:off x="4366801" y="2473261"/>
            <a:ext cx="755373" cy="4130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7904453" y="2502228"/>
            <a:ext cx="755373" cy="4130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2602294" y="4619417"/>
            <a:ext cx="1415772" cy="584775"/>
          </a:xfrm>
          <a:prstGeom prst="rect">
            <a:avLst/>
          </a:prstGeom>
          <a:noFill/>
        </p:spPr>
        <p:txBody>
          <a:bodyPr wrap="none" rtlCol="0">
            <a:spAutoFit/>
          </a:bodyPr>
          <a:lstStyle/>
          <a:p>
            <a:r>
              <a:rPr lang="zh-TW" altLang="en-US" sz="3200" dirty="0" smtClean="0"/>
              <a:t>類比性</a:t>
            </a:r>
            <a:endParaRPr lang="en-US" sz="3200" dirty="0"/>
          </a:p>
        </p:txBody>
      </p:sp>
      <p:grpSp>
        <p:nvGrpSpPr>
          <p:cNvPr id="17" name="Group 16"/>
          <p:cNvGrpSpPr/>
          <p:nvPr/>
        </p:nvGrpSpPr>
        <p:grpSpPr>
          <a:xfrm>
            <a:off x="9932773" y="3340780"/>
            <a:ext cx="914626" cy="699713"/>
            <a:chOff x="6273127" y="3800725"/>
            <a:chExt cx="914626" cy="699713"/>
          </a:xfrm>
        </p:grpSpPr>
        <p:sp>
          <p:nvSpPr>
            <p:cNvPr id="13" name="Rectangle 12"/>
            <p:cNvSpPr/>
            <p:nvPr/>
          </p:nvSpPr>
          <p:spPr>
            <a:xfrm>
              <a:off x="6273127" y="3880237"/>
              <a:ext cx="286247" cy="381661"/>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6559374" y="3880237"/>
              <a:ext cx="365760" cy="326004"/>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p:nvSpPr>
          <p:spPr>
            <a:xfrm>
              <a:off x="6925134" y="3800725"/>
              <a:ext cx="262619" cy="461173"/>
            </a:xfrm>
            <a:prstGeom prst="triangl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a:off x="6523783" y="4261898"/>
              <a:ext cx="516382" cy="238540"/>
            </a:xfrm>
            <a:prstGeom prst="roundRect">
              <a:avLst/>
            </a:prstGeom>
            <a:solidFill>
              <a:srgbClr val="66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p:cNvSpPr/>
          <p:nvPr/>
        </p:nvSpPr>
        <p:spPr>
          <a:xfrm>
            <a:off x="5973357" y="3138433"/>
            <a:ext cx="286247" cy="381661"/>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5197147" y="3112445"/>
            <a:ext cx="365760" cy="326004"/>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p:cNvSpPr/>
          <p:nvPr/>
        </p:nvSpPr>
        <p:spPr>
          <a:xfrm>
            <a:off x="7446265" y="3096546"/>
            <a:ext cx="262619" cy="461173"/>
          </a:xfrm>
          <a:prstGeom prst="triangl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p:cNvSpPr/>
          <p:nvPr/>
        </p:nvSpPr>
        <p:spPr>
          <a:xfrm>
            <a:off x="6641931" y="3319179"/>
            <a:ext cx="516382" cy="238540"/>
          </a:xfrm>
          <a:prstGeom prst="roundRect">
            <a:avLst/>
          </a:prstGeom>
          <a:solidFill>
            <a:srgbClr val="66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p:cNvGrpSpPr/>
          <p:nvPr/>
        </p:nvGrpSpPr>
        <p:grpSpPr>
          <a:xfrm>
            <a:off x="2302823" y="3149513"/>
            <a:ext cx="1520434" cy="867561"/>
            <a:chOff x="1429952" y="3478238"/>
            <a:chExt cx="1520434" cy="867561"/>
          </a:xfrm>
        </p:grpSpPr>
        <p:sp>
          <p:nvSpPr>
            <p:cNvPr id="9" name="TextBox 8"/>
            <p:cNvSpPr txBox="1"/>
            <p:nvPr/>
          </p:nvSpPr>
          <p:spPr>
            <a:xfrm>
              <a:off x="1429953" y="3873553"/>
              <a:ext cx="340158" cy="461665"/>
            </a:xfrm>
            <a:prstGeom prst="rect">
              <a:avLst/>
            </a:prstGeom>
            <a:noFill/>
          </p:spPr>
          <p:txBody>
            <a:bodyPr wrap="none" rtlCol="0">
              <a:spAutoFit/>
            </a:bodyPr>
            <a:lstStyle/>
            <a:p>
              <a:r>
                <a:rPr lang="en-US" sz="2400" dirty="0" smtClean="0"/>
                <a:t>0</a:t>
              </a:r>
              <a:endParaRPr lang="en-US" sz="2400" dirty="0"/>
            </a:p>
          </p:txBody>
        </p:sp>
        <p:sp>
          <p:nvSpPr>
            <p:cNvPr id="2" name="Rectangle 1"/>
            <p:cNvSpPr/>
            <p:nvPr/>
          </p:nvSpPr>
          <p:spPr>
            <a:xfrm>
              <a:off x="1788213" y="3520094"/>
              <a:ext cx="1162173" cy="8257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Elbow Connector 21"/>
            <p:cNvCxnSpPr/>
            <p:nvPr/>
          </p:nvCxnSpPr>
          <p:spPr>
            <a:xfrm flipV="1">
              <a:off x="1758008" y="3673824"/>
              <a:ext cx="1192378" cy="453941"/>
            </a:xfrm>
            <a:prstGeom prst="bentConnector3">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429952" y="3478238"/>
              <a:ext cx="299471" cy="461665"/>
            </a:xfrm>
            <a:prstGeom prst="rect">
              <a:avLst/>
            </a:prstGeom>
            <a:noFill/>
          </p:spPr>
          <p:txBody>
            <a:bodyPr wrap="square" rtlCol="0">
              <a:spAutoFit/>
            </a:bodyPr>
            <a:lstStyle/>
            <a:p>
              <a:r>
                <a:rPr lang="en-US" sz="2400" dirty="0" smtClean="0"/>
                <a:t>1</a:t>
              </a:r>
              <a:endParaRPr lang="en-US" sz="2400" dirty="0"/>
            </a:p>
          </p:txBody>
        </p:sp>
      </p:grpSp>
      <p:sp>
        <p:nvSpPr>
          <p:cNvPr id="27" name="TextBox 26"/>
          <p:cNvSpPr txBox="1"/>
          <p:nvPr/>
        </p:nvSpPr>
        <p:spPr>
          <a:xfrm>
            <a:off x="2242847" y="5697110"/>
            <a:ext cx="340158" cy="461665"/>
          </a:xfrm>
          <a:prstGeom prst="rect">
            <a:avLst/>
          </a:prstGeom>
          <a:noFill/>
        </p:spPr>
        <p:txBody>
          <a:bodyPr wrap="none" rtlCol="0">
            <a:spAutoFit/>
          </a:bodyPr>
          <a:lstStyle/>
          <a:p>
            <a:r>
              <a:rPr lang="en-US" sz="2400" dirty="0" smtClean="0"/>
              <a:t>0</a:t>
            </a:r>
            <a:endParaRPr lang="en-US" sz="2400" dirty="0"/>
          </a:p>
        </p:txBody>
      </p:sp>
      <p:sp>
        <p:nvSpPr>
          <p:cNvPr id="28" name="Rectangle 27"/>
          <p:cNvSpPr/>
          <p:nvPr/>
        </p:nvSpPr>
        <p:spPr>
          <a:xfrm>
            <a:off x="2601107" y="5343651"/>
            <a:ext cx="1162173" cy="8257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2202160" y="5301795"/>
            <a:ext cx="340158" cy="461665"/>
          </a:xfrm>
          <a:prstGeom prst="rect">
            <a:avLst/>
          </a:prstGeom>
          <a:noFill/>
        </p:spPr>
        <p:txBody>
          <a:bodyPr wrap="none" rtlCol="0">
            <a:spAutoFit/>
          </a:bodyPr>
          <a:lstStyle/>
          <a:p>
            <a:r>
              <a:rPr lang="en-US" sz="2400" dirty="0" smtClean="0"/>
              <a:t>1</a:t>
            </a:r>
            <a:endParaRPr lang="en-US" sz="2400" dirty="0"/>
          </a:p>
        </p:txBody>
      </p:sp>
      <p:sp>
        <p:nvSpPr>
          <p:cNvPr id="32" name="Freeform 31"/>
          <p:cNvSpPr/>
          <p:nvPr/>
        </p:nvSpPr>
        <p:spPr>
          <a:xfrm>
            <a:off x="2595713" y="5509969"/>
            <a:ext cx="1167568" cy="519928"/>
          </a:xfrm>
          <a:custGeom>
            <a:avLst/>
            <a:gdLst>
              <a:gd name="connsiteX0" fmla="*/ 0 w 1209367"/>
              <a:gd name="connsiteY0" fmla="*/ 519172 h 519928"/>
              <a:gd name="connsiteX1" fmla="*/ 171081 w 1209367"/>
              <a:gd name="connsiteY1" fmla="*/ 471977 h 519928"/>
              <a:gd name="connsiteX2" fmla="*/ 643029 w 1209367"/>
              <a:gd name="connsiteY2" fmla="*/ 212405 h 519928"/>
              <a:gd name="connsiteX3" fmla="*/ 814111 w 1209367"/>
              <a:gd name="connsiteY3" fmla="*/ 28 h 519928"/>
              <a:gd name="connsiteX4" fmla="*/ 1209367 w 1209367"/>
              <a:gd name="connsiteY4" fmla="*/ 200606 h 519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9367" h="519928">
                <a:moveTo>
                  <a:pt x="0" y="519172"/>
                </a:moveTo>
                <a:cubicBezTo>
                  <a:pt x="31954" y="521138"/>
                  <a:pt x="63909" y="523105"/>
                  <a:pt x="171081" y="471977"/>
                </a:cubicBezTo>
                <a:cubicBezTo>
                  <a:pt x="278253" y="420849"/>
                  <a:pt x="535857" y="291063"/>
                  <a:pt x="643029" y="212405"/>
                </a:cubicBezTo>
                <a:cubicBezTo>
                  <a:pt x="750201" y="133747"/>
                  <a:pt x="719721" y="1994"/>
                  <a:pt x="814111" y="28"/>
                </a:cubicBezTo>
                <a:cubicBezTo>
                  <a:pt x="908501" y="-1938"/>
                  <a:pt x="1058934" y="99334"/>
                  <a:pt x="1209367" y="200606"/>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5562907" y="3786241"/>
            <a:ext cx="1561646" cy="461665"/>
          </a:xfrm>
          <a:prstGeom prst="rect">
            <a:avLst/>
          </a:prstGeom>
          <a:noFill/>
        </p:spPr>
        <p:txBody>
          <a:bodyPr wrap="none" rtlCol="0">
            <a:spAutoFit/>
          </a:bodyPr>
          <a:lstStyle/>
          <a:p>
            <a:r>
              <a:rPr lang="zh-TW" altLang="en-US" sz="2400" dirty="0" smtClean="0"/>
              <a:t>觀念</a:t>
            </a:r>
            <a:r>
              <a:rPr lang="en-US" altLang="zh-TW" sz="2400" dirty="0" smtClean="0"/>
              <a:t>,</a:t>
            </a:r>
            <a:r>
              <a:rPr lang="zh-TW" altLang="en-US" sz="2400" dirty="0" smtClean="0"/>
              <a:t> 意象</a:t>
            </a:r>
            <a:endParaRPr lang="en-US" sz="2400" dirty="0"/>
          </a:p>
        </p:txBody>
      </p:sp>
      <p:sp>
        <p:nvSpPr>
          <p:cNvPr id="36" name="Rectangle 35"/>
          <p:cNvSpPr/>
          <p:nvPr/>
        </p:nvSpPr>
        <p:spPr>
          <a:xfrm>
            <a:off x="5638556" y="5301794"/>
            <a:ext cx="1405269" cy="867351"/>
          </a:xfrm>
          <a:prstGeom prst="rect">
            <a:avLst/>
          </a:prstGeom>
          <a:solidFill>
            <a:schemeClr val="accent4">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36"/>
          <p:cNvSpPr/>
          <p:nvPr/>
        </p:nvSpPr>
        <p:spPr>
          <a:xfrm>
            <a:off x="5663376" y="5560734"/>
            <a:ext cx="1362751" cy="615891"/>
          </a:xfrm>
          <a:custGeom>
            <a:avLst/>
            <a:gdLst>
              <a:gd name="connsiteX0" fmla="*/ 0 w 1362751"/>
              <a:gd name="connsiteY0" fmla="*/ 615891 h 615891"/>
              <a:gd name="connsiteX1" fmla="*/ 283169 w 1362751"/>
              <a:gd name="connsiteY1" fmla="*/ 2358 h 615891"/>
              <a:gd name="connsiteX2" fmla="*/ 660728 w 1362751"/>
              <a:gd name="connsiteY2" fmla="*/ 391715 h 615891"/>
              <a:gd name="connsiteX3" fmla="*/ 1362751 w 1362751"/>
              <a:gd name="connsiteY3" fmla="*/ 49552 h 615891"/>
            </a:gdLst>
            <a:ahLst/>
            <a:cxnLst>
              <a:cxn ang="0">
                <a:pos x="connsiteX0" y="connsiteY0"/>
              </a:cxn>
              <a:cxn ang="0">
                <a:pos x="connsiteX1" y="connsiteY1"/>
              </a:cxn>
              <a:cxn ang="0">
                <a:pos x="connsiteX2" y="connsiteY2"/>
              </a:cxn>
              <a:cxn ang="0">
                <a:pos x="connsiteX3" y="connsiteY3"/>
              </a:cxn>
            </a:cxnLst>
            <a:rect l="l" t="t" r="r" b="b"/>
            <a:pathLst>
              <a:path w="1362751" h="615891">
                <a:moveTo>
                  <a:pt x="0" y="615891"/>
                </a:moveTo>
                <a:cubicBezTo>
                  <a:pt x="86524" y="327806"/>
                  <a:pt x="173048" y="39721"/>
                  <a:pt x="283169" y="2358"/>
                </a:cubicBezTo>
                <a:cubicBezTo>
                  <a:pt x="393290" y="-35005"/>
                  <a:pt x="480798" y="383849"/>
                  <a:pt x="660728" y="391715"/>
                </a:cubicBezTo>
                <a:cubicBezTo>
                  <a:pt x="840658" y="399581"/>
                  <a:pt x="1101704" y="224566"/>
                  <a:pt x="1362751" y="49552"/>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5434764" y="4738767"/>
            <a:ext cx="1723549" cy="461665"/>
          </a:xfrm>
          <a:prstGeom prst="rect">
            <a:avLst/>
          </a:prstGeom>
          <a:noFill/>
        </p:spPr>
        <p:txBody>
          <a:bodyPr wrap="none" rtlCol="0">
            <a:spAutoFit/>
          </a:bodyPr>
          <a:lstStyle/>
          <a:p>
            <a:r>
              <a:rPr lang="zh-TW" altLang="en-US" sz="2400" dirty="0" smtClean="0"/>
              <a:t>情境依賴性</a:t>
            </a:r>
            <a:endParaRPr lang="en-US" sz="2400" dirty="0"/>
          </a:p>
        </p:txBody>
      </p:sp>
      <p:cxnSp>
        <p:nvCxnSpPr>
          <p:cNvPr id="40" name="Straight Connector 39"/>
          <p:cNvCxnSpPr/>
          <p:nvPr/>
        </p:nvCxnSpPr>
        <p:spPr>
          <a:xfrm flipV="1">
            <a:off x="312666" y="4341003"/>
            <a:ext cx="11574534" cy="6581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1" name="Curved Right Arrow 40"/>
          <p:cNvSpPr/>
          <p:nvPr/>
        </p:nvSpPr>
        <p:spPr>
          <a:xfrm flipV="1">
            <a:off x="1133290" y="3420292"/>
            <a:ext cx="586115" cy="2219491"/>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5145506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Non-oxidative glycolysis</a:t>
            </a:r>
            <a:endParaRPr lang="en-US" dirty="0"/>
          </a:p>
        </p:txBody>
      </p:sp>
      <p:pic>
        <p:nvPicPr>
          <p:cNvPr id="15362" name="Picture 2" descr="Image result for glucos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1696" y="2189436"/>
            <a:ext cx="2019300" cy="1571626"/>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Image result for glucose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5623" y="2131007"/>
            <a:ext cx="949656" cy="1630055"/>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Image result for acetic acid 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18609" y="2304946"/>
            <a:ext cx="1423792" cy="102403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063888" y="4140540"/>
            <a:ext cx="1973617" cy="769441"/>
          </a:xfrm>
          <a:prstGeom prst="rect">
            <a:avLst/>
          </a:prstGeom>
          <a:noFill/>
        </p:spPr>
        <p:txBody>
          <a:bodyPr wrap="none" rtlCol="0">
            <a:spAutoFit/>
          </a:bodyPr>
          <a:lstStyle/>
          <a:p>
            <a:r>
              <a:rPr lang="en-US" sz="4400" dirty="0" smtClean="0"/>
              <a:t>C</a:t>
            </a:r>
            <a:r>
              <a:rPr lang="en-US" sz="4400" baseline="-25000" dirty="0" smtClean="0"/>
              <a:t>6</a:t>
            </a:r>
            <a:r>
              <a:rPr lang="en-US" sz="4400" dirty="0" smtClean="0"/>
              <a:t>H</a:t>
            </a:r>
            <a:r>
              <a:rPr lang="en-US" sz="4400" baseline="-25000" dirty="0" smtClean="0"/>
              <a:t>12</a:t>
            </a:r>
            <a:r>
              <a:rPr lang="en-US" sz="4400" dirty="0" smtClean="0"/>
              <a:t>O</a:t>
            </a:r>
            <a:r>
              <a:rPr lang="en-US" sz="4400" baseline="-25000" dirty="0" smtClean="0"/>
              <a:t>6</a:t>
            </a:r>
            <a:endParaRPr lang="en-US" sz="4400" baseline="-25000" dirty="0"/>
          </a:p>
        </p:txBody>
      </p:sp>
      <p:sp>
        <p:nvSpPr>
          <p:cNvPr id="7" name="TextBox 6"/>
          <p:cNvSpPr txBox="1"/>
          <p:nvPr/>
        </p:nvSpPr>
        <p:spPr>
          <a:xfrm>
            <a:off x="7995562" y="4204150"/>
            <a:ext cx="1782860" cy="769441"/>
          </a:xfrm>
          <a:prstGeom prst="rect">
            <a:avLst/>
          </a:prstGeom>
          <a:noFill/>
        </p:spPr>
        <p:txBody>
          <a:bodyPr wrap="none" rtlCol="0">
            <a:spAutoFit/>
          </a:bodyPr>
          <a:lstStyle/>
          <a:p>
            <a:r>
              <a:rPr lang="en-US" sz="4400" dirty="0" smtClean="0"/>
              <a:t>C</a:t>
            </a:r>
            <a:r>
              <a:rPr lang="en-US" sz="4400" baseline="-25000" dirty="0" smtClean="0"/>
              <a:t>2</a:t>
            </a:r>
            <a:r>
              <a:rPr lang="en-US" sz="4400" dirty="0" smtClean="0"/>
              <a:t>H</a:t>
            </a:r>
            <a:r>
              <a:rPr lang="en-US" sz="4400" baseline="-25000" dirty="0" smtClean="0"/>
              <a:t>4</a:t>
            </a:r>
            <a:r>
              <a:rPr lang="en-US" sz="4400" dirty="0" smtClean="0"/>
              <a:t>O</a:t>
            </a:r>
            <a:r>
              <a:rPr lang="en-US" sz="4400" baseline="-25000" dirty="0"/>
              <a:t>2</a:t>
            </a:r>
          </a:p>
        </p:txBody>
      </p:sp>
      <p:sp>
        <p:nvSpPr>
          <p:cNvPr id="4" name="Right Arrow 3"/>
          <p:cNvSpPr/>
          <p:nvPr/>
        </p:nvSpPr>
        <p:spPr>
          <a:xfrm>
            <a:off x="4772116" y="2841997"/>
            <a:ext cx="1765190" cy="2703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7223392" y="4263650"/>
            <a:ext cx="418704" cy="646331"/>
          </a:xfrm>
          <a:prstGeom prst="rect">
            <a:avLst/>
          </a:prstGeom>
          <a:noFill/>
        </p:spPr>
        <p:txBody>
          <a:bodyPr wrap="none" rtlCol="0">
            <a:spAutoFit/>
          </a:bodyPr>
          <a:lstStyle/>
          <a:p>
            <a:r>
              <a:rPr lang="en-US" sz="3600" dirty="0" smtClean="0"/>
              <a:t>3</a:t>
            </a:r>
            <a:endParaRPr lang="en-US" sz="3600" dirty="0"/>
          </a:p>
        </p:txBody>
      </p:sp>
      <p:pic>
        <p:nvPicPr>
          <p:cNvPr id="11" name="Picture 6" descr="Image result for acetic acid 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86992" y="2304945"/>
            <a:ext cx="1423792" cy="102403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Image result for acetic acid 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41904" y="2298455"/>
            <a:ext cx="1423792" cy="102403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443756" y="2189436"/>
            <a:ext cx="421910" cy="707886"/>
          </a:xfrm>
          <a:prstGeom prst="rect">
            <a:avLst/>
          </a:prstGeom>
          <a:noFill/>
        </p:spPr>
        <p:txBody>
          <a:bodyPr wrap="none" rtlCol="0">
            <a:spAutoFit/>
          </a:bodyPr>
          <a:lstStyle/>
          <a:p>
            <a:r>
              <a:rPr lang="en-US" sz="4000" dirty="0" smtClean="0"/>
              <a:t>?</a:t>
            </a:r>
            <a:endParaRPr lang="en-US" sz="4000" dirty="0"/>
          </a:p>
        </p:txBody>
      </p:sp>
    </p:spTree>
    <p:extLst>
      <p:ext uri="{BB962C8B-B14F-4D97-AF65-F5344CB8AC3E}">
        <p14:creationId xmlns:p14="http://schemas.microsoft.com/office/powerpoint/2010/main" val="31509702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Methanol condensation</a:t>
            </a:r>
            <a:endParaRPr lang="en-US" dirty="0"/>
          </a:p>
        </p:txBody>
      </p:sp>
      <p:grpSp>
        <p:nvGrpSpPr>
          <p:cNvPr id="3" name="Group 2"/>
          <p:cNvGrpSpPr/>
          <p:nvPr/>
        </p:nvGrpSpPr>
        <p:grpSpPr>
          <a:xfrm>
            <a:off x="2526290" y="5008748"/>
            <a:ext cx="6946132" cy="461665"/>
            <a:chOff x="2139165" y="1720334"/>
            <a:chExt cx="6946132" cy="461665"/>
          </a:xfrm>
        </p:grpSpPr>
        <p:sp>
          <p:nvSpPr>
            <p:cNvPr id="4" name="Rectangle 3"/>
            <p:cNvSpPr/>
            <p:nvPr/>
          </p:nvSpPr>
          <p:spPr>
            <a:xfrm>
              <a:off x="2302829" y="1720334"/>
              <a:ext cx="184731" cy="369332"/>
            </a:xfrm>
            <a:prstGeom prst="rect">
              <a:avLst/>
            </a:prstGeom>
          </p:spPr>
          <p:txBody>
            <a:bodyPr wrap="none">
              <a:spAutoFit/>
            </a:bodyPr>
            <a:lstStyle/>
            <a:p>
              <a:endParaRPr lang="en-US" dirty="0">
                <a:solidFill>
                  <a:prstClr val="black"/>
                </a:solidFill>
              </a:endParaRPr>
            </a:p>
          </p:txBody>
        </p:sp>
        <p:sp>
          <p:nvSpPr>
            <p:cNvPr id="5" name="Rectangle 4"/>
            <p:cNvSpPr/>
            <p:nvPr/>
          </p:nvSpPr>
          <p:spPr>
            <a:xfrm>
              <a:off x="2139165" y="1720334"/>
              <a:ext cx="6946132" cy="461665"/>
            </a:xfrm>
            <a:prstGeom prst="rect">
              <a:avLst/>
            </a:prstGeom>
          </p:spPr>
          <p:txBody>
            <a:bodyPr wrap="none">
              <a:spAutoFit/>
            </a:bodyPr>
            <a:lstStyle/>
            <a:p>
              <a:r>
                <a:rPr lang="en-US" sz="2400" dirty="0">
                  <a:solidFill>
                    <a:prstClr val="black"/>
                  </a:solidFill>
                </a:rPr>
                <a:t>2 CH</a:t>
              </a:r>
              <a:r>
                <a:rPr lang="en-US" sz="2400" baseline="-25000" dirty="0">
                  <a:solidFill>
                    <a:prstClr val="black"/>
                  </a:solidFill>
                </a:rPr>
                <a:t>3</a:t>
              </a:r>
              <a:r>
                <a:rPr lang="en-US" sz="2400" dirty="0">
                  <a:solidFill>
                    <a:prstClr val="black"/>
                  </a:solidFill>
                </a:rPr>
                <a:t>OH      </a:t>
              </a:r>
              <a:r>
                <a:rPr lang="en-US" sz="2400" dirty="0" smtClean="0">
                  <a:solidFill>
                    <a:prstClr val="black"/>
                  </a:solidFill>
                </a:rPr>
                <a:t>                           </a:t>
              </a:r>
              <a:r>
                <a:rPr lang="en-US" sz="2400" dirty="0" smtClean="0">
                  <a:solidFill>
                    <a:prstClr val="black"/>
                  </a:solidFill>
                  <a:sym typeface="Wingdings" panose="05000000000000000000" pitchFamily="2" charset="2"/>
                </a:rPr>
                <a:t>                       C</a:t>
              </a:r>
              <a:r>
                <a:rPr lang="en-US" sz="2400" baseline="-25000" dirty="0" smtClean="0">
                  <a:solidFill>
                    <a:prstClr val="black"/>
                  </a:solidFill>
                  <a:sym typeface="Wingdings" panose="05000000000000000000" pitchFamily="2" charset="2"/>
                </a:rPr>
                <a:t>2</a:t>
              </a:r>
              <a:r>
                <a:rPr lang="en-US" sz="2400" dirty="0" smtClean="0">
                  <a:solidFill>
                    <a:prstClr val="black"/>
                  </a:solidFill>
                  <a:sym typeface="Wingdings" panose="05000000000000000000" pitchFamily="2" charset="2"/>
                </a:rPr>
                <a:t>H</a:t>
              </a:r>
              <a:r>
                <a:rPr lang="en-US" sz="2400" baseline="-25000" dirty="0" smtClean="0">
                  <a:solidFill>
                    <a:prstClr val="black"/>
                  </a:solidFill>
                  <a:sym typeface="Wingdings" panose="05000000000000000000" pitchFamily="2" charset="2"/>
                </a:rPr>
                <a:t>5</a:t>
              </a:r>
              <a:r>
                <a:rPr lang="en-US" sz="2400" dirty="0" smtClean="0">
                  <a:solidFill>
                    <a:prstClr val="black"/>
                  </a:solidFill>
                  <a:sym typeface="Wingdings" panose="05000000000000000000" pitchFamily="2" charset="2"/>
                </a:rPr>
                <a:t>OH </a:t>
              </a:r>
              <a:r>
                <a:rPr lang="en-US" sz="2400" dirty="0">
                  <a:solidFill>
                    <a:prstClr val="black"/>
                  </a:solidFill>
                  <a:sym typeface="Wingdings" panose="05000000000000000000" pitchFamily="2" charset="2"/>
                </a:rPr>
                <a:t>+  H</a:t>
              </a:r>
              <a:r>
                <a:rPr lang="en-US" sz="2400" baseline="-25000" dirty="0">
                  <a:solidFill>
                    <a:prstClr val="black"/>
                  </a:solidFill>
                  <a:sym typeface="Wingdings" panose="05000000000000000000" pitchFamily="2" charset="2"/>
                </a:rPr>
                <a:t>2</a:t>
              </a:r>
              <a:r>
                <a:rPr lang="en-US" sz="2400" dirty="0">
                  <a:solidFill>
                    <a:prstClr val="black"/>
                  </a:solidFill>
                  <a:sym typeface="Wingdings" panose="05000000000000000000" pitchFamily="2" charset="2"/>
                </a:rPr>
                <a:t>O</a:t>
              </a:r>
              <a:endParaRPr lang="en-US" sz="2400" dirty="0">
                <a:solidFill>
                  <a:prstClr val="black"/>
                </a:solidFill>
              </a:endParaRPr>
            </a:p>
          </p:txBody>
        </p:sp>
        <p:cxnSp>
          <p:nvCxnSpPr>
            <p:cNvPr id="6" name="Straight Arrow Connector 5"/>
            <p:cNvCxnSpPr/>
            <p:nvPr/>
          </p:nvCxnSpPr>
          <p:spPr>
            <a:xfrm>
              <a:off x="4764544" y="1987818"/>
              <a:ext cx="971550" cy="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grpSp>
      <p:pic>
        <p:nvPicPr>
          <p:cNvPr id="17410" name="Picture 2" descr="Image result for methanol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03660" y="2549283"/>
            <a:ext cx="1587238" cy="1224878"/>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Image result for ethanol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84713" y="2516918"/>
            <a:ext cx="1816348" cy="1213651"/>
          </a:xfrm>
          <a:prstGeom prst="rect">
            <a:avLst/>
          </a:prstGeom>
          <a:noFill/>
          <a:extLst>
            <a:ext uri="{909E8E84-426E-40DD-AFC4-6F175D3DCCD1}">
              <a14:hiddenFill xmlns:a14="http://schemas.microsoft.com/office/drawing/2010/main">
                <a:solidFill>
                  <a:srgbClr val="FFFFFF"/>
                </a:solidFill>
              </a14:hiddenFill>
            </a:ext>
          </a:extLst>
        </p:spPr>
      </p:pic>
      <p:sp>
        <p:nvSpPr>
          <p:cNvPr id="7" name="Right Arrow 6"/>
          <p:cNvSpPr/>
          <p:nvPr/>
        </p:nvSpPr>
        <p:spPr>
          <a:xfrm>
            <a:off x="4030778" y="3156108"/>
            <a:ext cx="2942516" cy="3209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Image result for methanol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10955" y="1594829"/>
            <a:ext cx="1587238" cy="1224878"/>
          </a:xfrm>
          <a:prstGeom prst="rect">
            <a:avLst/>
          </a:prstGeom>
          <a:noFill/>
          <a:extLst>
            <a:ext uri="{909E8E84-426E-40DD-AFC4-6F175D3DCCD1}">
              <a14:hiddenFill xmlns:a14="http://schemas.microsoft.com/office/drawing/2010/main">
                <a:solidFill>
                  <a:srgbClr val="FFFFFF"/>
                </a:solidFill>
              </a14:hiddenFill>
            </a:ext>
          </a:extLst>
        </p:spPr>
      </p:pic>
      <p:sp>
        <p:nvSpPr>
          <p:cNvPr id="8" name="Arc 7"/>
          <p:cNvSpPr/>
          <p:nvPr/>
        </p:nvSpPr>
        <p:spPr>
          <a:xfrm>
            <a:off x="4365266" y="2162755"/>
            <a:ext cx="1572807" cy="1093293"/>
          </a:xfrm>
          <a:prstGeom prst="arc">
            <a:avLst>
              <a:gd name="adj1" fmla="val 5265475"/>
              <a:gd name="adj2" fmla="val 10582401"/>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Arc 11"/>
          <p:cNvSpPr/>
          <p:nvPr/>
        </p:nvSpPr>
        <p:spPr>
          <a:xfrm>
            <a:off x="4681878" y="3322012"/>
            <a:ext cx="2235756" cy="1625895"/>
          </a:xfrm>
          <a:prstGeom prst="arc">
            <a:avLst>
              <a:gd name="adj1" fmla="val 15618983"/>
              <a:gd name="adj2" fmla="val 21073248"/>
            </a:avLst>
          </a:prstGeom>
          <a:ln w="76200">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ectangle 8"/>
          <p:cNvSpPr/>
          <p:nvPr/>
        </p:nvSpPr>
        <p:spPr>
          <a:xfrm>
            <a:off x="6810028" y="3950293"/>
            <a:ext cx="768159" cy="523220"/>
          </a:xfrm>
          <a:prstGeom prst="rect">
            <a:avLst/>
          </a:prstGeom>
        </p:spPr>
        <p:txBody>
          <a:bodyPr wrap="none">
            <a:spAutoFit/>
          </a:bodyPr>
          <a:lstStyle/>
          <a:p>
            <a:r>
              <a:rPr lang="en-US" sz="2800" dirty="0">
                <a:solidFill>
                  <a:prstClr val="black"/>
                </a:solidFill>
                <a:sym typeface="Wingdings" panose="05000000000000000000" pitchFamily="2" charset="2"/>
              </a:rPr>
              <a:t>H</a:t>
            </a:r>
            <a:r>
              <a:rPr lang="en-US" sz="2800" baseline="-25000" dirty="0">
                <a:solidFill>
                  <a:prstClr val="black"/>
                </a:solidFill>
                <a:sym typeface="Wingdings" panose="05000000000000000000" pitchFamily="2" charset="2"/>
              </a:rPr>
              <a:t>2</a:t>
            </a:r>
            <a:r>
              <a:rPr lang="en-US" sz="2800" dirty="0">
                <a:solidFill>
                  <a:prstClr val="black"/>
                </a:solidFill>
                <a:sym typeface="Wingdings" panose="05000000000000000000" pitchFamily="2" charset="2"/>
              </a:rPr>
              <a:t>O</a:t>
            </a:r>
            <a:endParaRPr lang="en-US" sz="2800" dirty="0">
              <a:solidFill>
                <a:prstClr val="black"/>
              </a:solidFill>
            </a:endParaRPr>
          </a:p>
        </p:txBody>
      </p:sp>
      <p:sp>
        <p:nvSpPr>
          <p:cNvPr id="14" name="TextBox 13"/>
          <p:cNvSpPr txBox="1"/>
          <p:nvPr/>
        </p:nvSpPr>
        <p:spPr>
          <a:xfrm>
            <a:off x="5443756" y="2189436"/>
            <a:ext cx="421910" cy="707886"/>
          </a:xfrm>
          <a:prstGeom prst="rect">
            <a:avLst/>
          </a:prstGeom>
          <a:noFill/>
        </p:spPr>
        <p:txBody>
          <a:bodyPr wrap="none" rtlCol="0">
            <a:spAutoFit/>
          </a:bodyPr>
          <a:lstStyle/>
          <a:p>
            <a:r>
              <a:rPr lang="en-US" sz="4000" dirty="0" smtClean="0"/>
              <a:t>?</a:t>
            </a:r>
            <a:endParaRPr lang="en-US" sz="4000" dirty="0"/>
          </a:p>
        </p:txBody>
      </p:sp>
    </p:spTree>
    <p:extLst>
      <p:ext uri="{BB962C8B-B14F-4D97-AF65-F5344CB8AC3E}">
        <p14:creationId xmlns:p14="http://schemas.microsoft.com/office/powerpoint/2010/main" val="28653904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07916" y="511321"/>
            <a:ext cx="10515600" cy="1325563"/>
          </a:xfrm>
        </p:spPr>
        <p:txBody>
          <a:bodyPr/>
          <a:lstStyle/>
          <a:p>
            <a:r>
              <a:rPr lang="en-US" dirty="0" smtClean="0"/>
              <a:t>CO2 reduction</a:t>
            </a:r>
            <a:endParaRPr lang="en-US" dirty="0"/>
          </a:p>
        </p:txBody>
      </p:sp>
      <p:grpSp>
        <p:nvGrpSpPr>
          <p:cNvPr id="3" name="Group 58"/>
          <p:cNvGrpSpPr>
            <a:grpSpLocks/>
          </p:cNvGrpSpPr>
          <p:nvPr/>
        </p:nvGrpSpPr>
        <p:grpSpPr bwMode="auto">
          <a:xfrm>
            <a:off x="2175067" y="2284620"/>
            <a:ext cx="8105970" cy="1527175"/>
            <a:chOff x="2960370" y="4885055"/>
            <a:chExt cx="3947838" cy="1527175"/>
          </a:xfrm>
        </p:grpSpPr>
        <p:sp>
          <p:nvSpPr>
            <p:cNvPr id="4" name="Rounded Rectangle 3"/>
            <p:cNvSpPr/>
            <p:nvPr/>
          </p:nvSpPr>
          <p:spPr>
            <a:xfrm>
              <a:off x="2960370" y="4943793"/>
              <a:ext cx="3846195" cy="1468437"/>
            </a:xfrm>
            <a:prstGeom prst="roundRect">
              <a:avLst/>
            </a:prstGeom>
            <a:solidFill>
              <a:schemeClr val="accent6">
                <a:lumMod val="40000"/>
                <a:lumOff val="6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800"/>
            </a:p>
          </p:txBody>
        </p:sp>
        <p:grpSp>
          <p:nvGrpSpPr>
            <p:cNvPr id="5" name="Group 45"/>
            <p:cNvGrpSpPr>
              <a:grpSpLocks/>
            </p:cNvGrpSpPr>
            <p:nvPr/>
          </p:nvGrpSpPr>
          <p:grpSpPr bwMode="auto">
            <a:xfrm>
              <a:off x="3235324" y="4885055"/>
              <a:ext cx="3672884" cy="1500190"/>
              <a:chOff x="1712031" y="1017279"/>
              <a:chExt cx="3672215" cy="1500605"/>
            </a:xfrm>
          </p:grpSpPr>
          <p:sp>
            <p:nvSpPr>
              <p:cNvPr id="7" name="TextBox 4"/>
              <p:cNvSpPr txBox="1">
                <a:spLocks noChangeArrowheads="1"/>
              </p:cNvSpPr>
              <p:nvPr/>
            </p:nvSpPr>
            <p:spPr bwMode="auto">
              <a:xfrm>
                <a:off x="1712031" y="1649016"/>
                <a:ext cx="995998" cy="523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a:t>2 CO</a:t>
                </a:r>
                <a:r>
                  <a:rPr lang="en-US" altLang="en-US" baseline="-25000"/>
                  <a:t>2</a:t>
                </a:r>
                <a:endParaRPr lang="en-US" altLang="en-US"/>
              </a:p>
            </p:txBody>
          </p:sp>
          <p:cxnSp>
            <p:nvCxnSpPr>
              <p:cNvPr id="8" name="Straight Arrow Connector 7"/>
              <p:cNvCxnSpPr/>
              <p:nvPr/>
            </p:nvCxnSpPr>
            <p:spPr>
              <a:xfrm>
                <a:off x="2462804" y="1789017"/>
                <a:ext cx="1428962" cy="11116"/>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9" name="Rectangle 15"/>
              <p:cNvSpPr>
                <a:spLocks noChangeArrowheads="1"/>
              </p:cNvSpPr>
              <p:nvPr/>
            </p:nvSpPr>
            <p:spPr bwMode="auto">
              <a:xfrm>
                <a:off x="4078888" y="1573652"/>
                <a:ext cx="1305358" cy="523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a:t>C</a:t>
                </a:r>
                <a:r>
                  <a:rPr lang="en-US" altLang="en-US" baseline="-25000"/>
                  <a:t>2</a:t>
                </a:r>
                <a:r>
                  <a:rPr lang="en-US" altLang="en-US"/>
                  <a:t>H</a:t>
                </a:r>
                <a:r>
                  <a:rPr lang="en-US" altLang="en-US" baseline="-25000"/>
                  <a:t>5</a:t>
                </a:r>
                <a:r>
                  <a:rPr lang="en-US" altLang="en-US"/>
                  <a:t>OH</a:t>
                </a:r>
              </a:p>
            </p:txBody>
          </p:sp>
          <p:sp>
            <p:nvSpPr>
              <p:cNvPr id="10" name="Arc 9"/>
              <p:cNvSpPr/>
              <p:nvPr/>
            </p:nvSpPr>
            <p:spPr>
              <a:xfrm>
                <a:off x="2975643" y="1017279"/>
                <a:ext cx="622392" cy="778090"/>
              </a:xfrm>
              <a:prstGeom prst="arc">
                <a:avLst>
                  <a:gd name="adj1" fmla="val 5136089"/>
                  <a:gd name="adj2" fmla="val 8492568"/>
                </a:avLst>
              </a:prstGeom>
              <a:ln w="1270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800"/>
              </a:p>
            </p:txBody>
          </p:sp>
          <p:sp>
            <p:nvSpPr>
              <p:cNvPr id="11" name="Arc 10"/>
              <p:cNvSpPr/>
              <p:nvPr/>
            </p:nvSpPr>
            <p:spPr>
              <a:xfrm>
                <a:off x="3094723" y="1798545"/>
                <a:ext cx="519190" cy="406512"/>
              </a:xfrm>
              <a:prstGeom prst="arc">
                <a:avLst/>
              </a:prstGeom>
              <a:ln w="12700">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800"/>
              </a:p>
            </p:txBody>
          </p:sp>
          <p:sp>
            <p:nvSpPr>
              <p:cNvPr id="12" name="TextBox 36"/>
              <p:cNvSpPr txBox="1">
                <a:spLocks noChangeArrowheads="1"/>
              </p:cNvSpPr>
              <p:nvPr/>
            </p:nvSpPr>
            <p:spPr bwMode="auto">
              <a:xfrm>
                <a:off x="3349106" y="1994519"/>
                <a:ext cx="1032808" cy="523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a:t>3 H</a:t>
                </a:r>
                <a:r>
                  <a:rPr lang="en-US" altLang="en-US" baseline="-25000"/>
                  <a:t>2</a:t>
                </a:r>
                <a:r>
                  <a:rPr lang="en-US" altLang="en-US"/>
                  <a:t>O</a:t>
                </a:r>
              </a:p>
            </p:txBody>
          </p:sp>
        </p:grpSp>
        <p:sp>
          <p:nvSpPr>
            <p:cNvPr id="6" name="Rectangle 40"/>
            <p:cNvSpPr>
              <a:spLocks noChangeArrowheads="1"/>
            </p:cNvSpPr>
            <p:nvPr/>
          </p:nvSpPr>
          <p:spPr bwMode="auto">
            <a:xfrm>
              <a:off x="4158934" y="5074603"/>
              <a:ext cx="11789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a:t>6 “H</a:t>
              </a:r>
              <a:r>
                <a:rPr lang="en-US" altLang="en-US" baseline="-25000"/>
                <a:t>2</a:t>
              </a:r>
              <a:r>
                <a:rPr lang="en-US" altLang="en-US"/>
                <a:t>” </a:t>
              </a:r>
            </a:p>
          </p:txBody>
        </p:sp>
      </p:grpSp>
    </p:spTree>
    <p:extLst>
      <p:ext uri="{BB962C8B-B14F-4D97-AF65-F5344CB8AC3E}">
        <p14:creationId xmlns:p14="http://schemas.microsoft.com/office/powerpoint/2010/main" val="9495374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fld id="{14BBD7F9-BB86-4A96-95C1-2FA24174F86E}" type="slidenum">
              <a:rPr lang="en-US" altLang="zh-TW" sz="1200" smtClean="0">
                <a:solidFill>
                  <a:srgbClr val="898989"/>
                </a:solidFill>
              </a:rPr>
              <a:pPr>
                <a:lnSpc>
                  <a:spcPct val="100000"/>
                </a:lnSpc>
                <a:spcBef>
                  <a:spcPct val="0"/>
                </a:spcBef>
                <a:buFontTx/>
                <a:buNone/>
              </a:pPr>
              <a:t>16</a:t>
            </a:fld>
            <a:endParaRPr lang="en-US" altLang="zh-TW" sz="1200" smtClean="0">
              <a:solidFill>
                <a:srgbClr val="898989"/>
              </a:solidFill>
            </a:endParaRPr>
          </a:p>
        </p:txBody>
      </p:sp>
      <p:grpSp>
        <p:nvGrpSpPr>
          <p:cNvPr id="15370" name="Group 23"/>
          <p:cNvGrpSpPr>
            <a:grpSpLocks/>
          </p:cNvGrpSpPr>
          <p:nvPr/>
        </p:nvGrpSpPr>
        <p:grpSpPr bwMode="auto">
          <a:xfrm>
            <a:off x="4712959" y="4530442"/>
            <a:ext cx="5269241" cy="921292"/>
            <a:chOff x="1973120" y="3821430"/>
            <a:chExt cx="5270663" cy="921736"/>
          </a:xfrm>
        </p:grpSpPr>
        <p:sp>
          <p:nvSpPr>
            <p:cNvPr id="15384" name="TextBox 18"/>
            <p:cNvSpPr txBox="1">
              <a:spLocks noChangeArrowheads="1"/>
            </p:cNvSpPr>
            <p:nvPr/>
          </p:nvSpPr>
          <p:spPr bwMode="auto">
            <a:xfrm>
              <a:off x="1973120" y="4194530"/>
              <a:ext cx="1260621" cy="523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dirty="0"/>
                <a:t>1.5 CH</a:t>
              </a:r>
              <a:r>
                <a:rPr lang="en-US" altLang="en-US" baseline="-25000" dirty="0"/>
                <a:t>4</a:t>
              </a:r>
            </a:p>
          </p:txBody>
        </p:sp>
        <p:cxnSp>
          <p:nvCxnSpPr>
            <p:cNvPr id="20" name="Straight Arrow Connector 19"/>
            <p:cNvCxnSpPr/>
            <p:nvPr/>
          </p:nvCxnSpPr>
          <p:spPr>
            <a:xfrm flipV="1">
              <a:off x="3520748" y="4418618"/>
              <a:ext cx="2302496" cy="12706"/>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15386" name="Rectangle 20"/>
            <p:cNvSpPr>
              <a:spLocks noChangeArrowheads="1"/>
            </p:cNvSpPr>
            <p:nvPr/>
          </p:nvSpPr>
          <p:spPr bwMode="auto">
            <a:xfrm>
              <a:off x="5938266" y="4219694"/>
              <a:ext cx="1305517" cy="523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a:t>C</a:t>
              </a:r>
              <a:r>
                <a:rPr lang="en-US" altLang="en-US" baseline="-25000"/>
                <a:t>2</a:t>
              </a:r>
              <a:r>
                <a:rPr lang="en-US" altLang="en-US"/>
                <a:t>H</a:t>
              </a:r>
              <a:r>
                <a:rPr lang="en-US" altLang="en-US" baseline="-25000"/>
                <a:t>5</a:t>
              </a:r>
              <a:r>
                <a:rPr lang="en-US" altLang="en-US"/>
                <a:t>OH</a:t>
              </a:r>
            </a:p>
          </p:txBody>
        </p:sp>
        <p:sp>
          <p:nvSpPr>
            <p:cNvPr id="15387" name="TextBox 4"/>
            <p:cNvSpPr txBox="1">
              <a:spLocks noChangeArrowheads="1"/>
            </p:cNvSpPr>
            <p:nvPr/>
          </p:nvSpPr>
          <p:spPr bwMode="auto">
            <a:xfrm>
              <a:off x="4058284" y="3836408"/>
              <a:ext cx="1270306" cy="523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dirty="0"/>
                <a:t>0.5 CO</a:t>
              </a:r>
              <a:r>
                <a:rPr lang="en-US" altLang="en-US" baseline="-25000" dirty="0"/>
                <a:t>2</a:t>
              </a:r>
              <a:endParaRPr lang="en-US" altLang="en-US" dirty="0"/>
            </a:p>
          </p:txBody>
        </p:sp>
        <p:sp>
          <p:nvSpPr>
            <p:cNvPr id="23" name="Arc 22"/>
            <p:cNvSpPr/>
            <p:nvPr/>
          </p:nvSpPr>
          <p:spPr>
            <a:xfrm>
              <a:off x="4632298" y="3821430"/>
              <a:ext cx="835250" cy="617836"/>
            </a:xfrm>
            <a:prstGeom prst="arc">
              <a:avLst>
                <a:gd name="adj1" fmla="val 6526687"/>
                <a:gd name="adj2" fmla="val 10265104"/>
              </a:avLst>
            </a:prstGeom>
            <a:ln w="1270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800"/>
            </a:p>
          </p:txBody>
        </p:sp>
      </p:grpSp>
      <p:grpSp>
        <p:nvGrpSpPr>
          <p:cNvPr id="15372" name="Group 31"/>
          <p:cNvGrpSpPr>
            <a:grpSpLocks/>
          </p:cNvGrpSpPr>
          <p:nvPr/>
        </p:nvGrpSpPr>
        <p:grpSpPr bwMode="auto">
          <a:xfrm>
            <a:off x="772918" y="1615604"/>
            <a:ext cx="10487412" cy="1341068"/>
            <a:chOff x="708660" y="2566035"/>
            <a:chExt cx="7782678" cy="1340089"/>
          </a:xfrm>
        </p:grpSpPr>
        <p:sp>
          <p:nvSpPr>
            <p:cNvPr id="30" name="Rounded Rectangle 29"/>
            <p:cNvSpPr/>
            <p:nvPr/>
          </p:nvSpPr>
          <p:spPr>
            <a:xfrm>
              <a:off x="3346975" y="2586658"/>
              <a:ext cx="4989305" cy="1097748"/>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800"/>
            </a:p>
          </p:txBody>
        </p:sp>
        <p:grpSp>
          <p:nvGrpSpPr>
            <p:cNvPr id="15375" name="Group 10"/>
            <p:cNvGrpSpPr>
              <a:grpSpLocks/>
            </p:cNvGrpSpPr>
            <p:nvPr/>
          </p:nvGrpSpPr>
          <p:grpSpPr bwMode="auto">
            <a:xfrm>
              <a:off x="3623628" y="2971483"/>
              <a:ext cx="4867710" cy="934641"/>
              <a:chOff x="2213928" y="4230688"/>
              <a:chExt cx="4867710" cy="934641"/>
            </a:xfrm>
          </p:grpSpPr>
          <p:cxnSp>
            <p:nvCxnSpPr>
              <p:cNvPr id="12" name="Straight Arrow Connector 11"/>
              <p:cNvCxnSpPr/>
              <p:nvPr/>
            </p:nvCxnSpPr>
            <p:spPr>
              <a:xfrm flipV="1">
                <a:off x="3416763" y="4423291"/>
                <a:ext cx="2154148" cy="6345"/>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15380" name="TextBox 27"/>
              <p:cNvSpPr txBox="1">
                <a:spLocks noChangeArrowheads="1"/>
              </p:cNvSpPr>
              <p:nvPr/>
            </p:nvSpPr>
            <p:spPr bwMode="auto">
              <a:xfrm>
                <a:off x="2213928" y="4230688"/>
                <a:ext cx="1183288" cy="52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a:t>CH</a:t>
                </a:r>
                <a:r>
                  <a:rPr lang="en-US" altLang="en-US" baseline="-25000"/>
                  <a:t>3</a:t>
                </a:r>
                <a:r>
                  <a:rPr lang="en-US" altLang="en-US"/>
                  <a:t>OH</a:t>
                </a:r>
              </a:p>
            </p:txBody>
          </p:sp>
          <p:sp>
            <p:nvSpPr>
              <p:cNvPr id="15381" name="Rectangle 13"/>
              <p:cNvSpPr>
                <a:spLocks noChangeArrowheads="1"/>
              </p:cNvSpPr>
              <p:nvPr/>
            </p:nvSpPr>
            <p:spPr bwMode="auto">
              <a:xfrm>
                <a:off x="5757291" y="4238744"/>
                <a:ext cx="1324347" cy="52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a:t>C</a:t>
                </a:r>
                <a:r>
                  <a:rPr lang="en-US" altLang="en-US" baseline="-25000"/>
                  <a:t>6</a:t>
                </a:r>
                <a:r>
                  <a:rPr lang="en-US" altLang="en-US"/>
                  <a:t>H</a:t>
                </a:r>
                <a:r>
                  <a:rPr lang="en-US" altLang="en-US" baseline="-25000"/>
                  <a:t>12</a:t>
                </a:r>
                <a:r>
                  <a:rPr lang="en-US" altLang="en-US"/>
                  <a:t>O</a:t>
                </a:r>
                <a:r>
                  <a:rPr lang="en-US" altLang="en-US" baseline="-25000"/>
                  <a:t>6</a:t>
                </a:r>
              </a:p>
            </p:txBody>
          </p:sp>
          <p:sp>
            <p:nvSpPr>
              <p:cNvPr id="15382" name="TextBox 39"/>
              <p:cNvSpPr txBox="1">
                <a:spLocks noChangeArrowheads="1"/>
              </p:cNvSpPr>
              <p:nvPr/>
            </p:nvSpPr>
            <p:spPr bwMode="auto">
              <a:xfrm>
                <a:off x="4831201" y="4642491"/>
                <a:ext cx="612642" cy="52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a:t> H</a:t>
                </a:r>
                <a:r>
                  <a:rPr lang="en-US" altLang="en-US" baseline="-25000"/>
                  <a:t>2</a:t>
                </a:r>
                <a:endParaRPr lang="en-US" altLang="en-US"/>
              </a:p>
            </p:txBody>
          </p:sp>
          <p:sp>
            <p:nvSpPr>
              <p:cNvPr id="16" name="Arc 15"/>
              <p:cNvSpPr/>
              <p:nvPr/>
            </p:nvSpPr>
            <p:spPr bwMode="auto">
              <a:xfrm>
                <a:off x="4531141" y="4429637"/>
                <a:ext cx="400033" cy="406103"/>
              </a:xfrm>
              <a:prstGeom prst="arc">
                <a:avLst/>
              </a:prstGeom>
              <a:ln w="12700">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800"/>
              </a:p>
            </p:txBody>
          </p:sp>
        </p:grpSp>
        <p:sp>
          <p:nvSpPr>
            <p:cNvPr id="17" name="Arc 16"/>
            <p:cNvSpPr/>
            <p:nvPr/>
          </p:nvSpPr>
          <p:spPr>
            <a:xfrm>
              <a:off x="5469375" y="2566035"/>
              <a:ext cx="834990" cy="617087"/>
            </a:xfrm>
            <a:prstGeom prst="arc">
              <a:avLst>
                <a:gd name="adj1" fmla="val 6526687"/>
                <a:gd name="adj2" fmla="val 10265104"/>
              </a:avLst>
            </a:prstGeom>
            <a:ln w="1270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800"/>
            </a:p>
          </p:txBody>
        </p:sp>
        <p:sp>
          <p:nvSpPr>
            <p:cNvPr id="15377" name="TextBox 17"/>
            <p:cNvSpPr txBox="1">
              <a:spLocks noChangeArrowheads="1"/>
            </p:cNvSpPr>
            <p:nvPr/>
          </p:nvSpPr>
          <p:spPr bwMode="auto">
            <a:xfrm>
              <a:off x="5052060" y="2571750"/>
              <a:ext cx="1324347" cy="52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a:t>C</a:t>
              </a:r>
              <a:r>
                <a:rPr lang="en-US" altLang="en-US" baseline="-25000"/>
                <a:t>5</a:t>
              </a:r>
              <a:r>
                <a:rPr lang="en-US" altLang="en-US"/>
                <a:t>H</a:t>
              </a:r>
              <a:r>
                <a:rPr lang="en-US" altLang="en-US" baseline="-25000"/>
                <a:t>10</a:t>
              </a:r>
              <a:r>
                <a:rPr lang="en-US" altLang="en-US"/>
                <a:t>O</a:t>
              </a:r>
              <a:r>
                <a:rPr lang="en-US" altLang="en-US" baseline="-25000"/>
                <a:t>5</a:t>
              </a:r>
            </a:p>
          </p:txBody>
        </p:sp>
        <p:sp>
          <p:nvSpPr>
            <p:cNvPr id="15378" name="TextBox 25"/>
            <p:cNvSpPr txBox="1">
              <a:spLocks noChangeArrowheads="1"/>
            </p:cNvSpPr>
            <p:nvPr/>
          </p:nvSpPr>
          <p:spPr bwMode="auto">
            <a:xfrm>
              <a:off x="708660" y="2886075"/>
              <a:ext cx="2916127" cy="953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dirty="0"/>
                <a:t>Methanol/Pentose</a:t>
              </a:r>
            </a:p>
            <a:p>
              <a:pPr>
                <a:lnSpc>
                  <a:spcPct val="100000"/>
                </a:lnSpc>
                <a:spcBef>
                  <a:spcPct val="0"/>
                </a:spcBef>
                <a:buFontTx/>
                <a:buNone/>
              </a:pPr>
              <a:r>
                <a:rPr lang="en-US" altLang="en-US" dirty="0"/>
                <a:t>Upgrading</a:t>
              </a:r>
            </a:p>
          </p:txBody>
        </p:sp>
      </p:grpSp>
      <p:sp>
        <p:nvSpPr>
          <p:cNvPr id="15373" name="TextBox 26"/>
          <p:cNvSpPr txBox="1">
            <a:spLocks noChangeArrowheads="1"/>
          </p:cNvSpPr>
          <p:nvPr/>
        </p:nvSpPr>
        <p:spPr bwMode="auto">
          <a:xfrm>
            <a:off x="674688" y="4868863"/>
            <a:ext cx="31040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dirty="0"/>
              <a:t>Methane Upgrading</a:t>
            </a:r>
          </a:p>
        </p:txBody>
      </p:sp>
    </p:spTree>
    <p:extLst>
      <p:ext uri="{BB962C8B-B14F-4D97-AF65-F5344CB8AC3E}">
        <p14:creationId xmlns:p14="http://schemas.microsoft.com/office/powerpoint/2010/main" val="8421610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fld id="{2F6B5BC2-12BF-434E-8D34-9278E0286E24}" type="slidenum">
              <a:rPr lang="en-US" altLang="zh-TW" sz="1200" smtClean="0">
                <a:solidFill>
                  <a:srgbClr val="898989"/>
                </a:solidFill>
              </a:rPr>
              <a:pPr>
                <a:lnSpc>
                  <a:spcPct val="100000"/>
                </a:lnSpc>
                <a:spcBef>
                  <a:spcPct val="0"/>
                </a:spcBef>
                <a:buFontTx/>
                <a:buNone/>
              </a:pPr>
              <a:t>17</a:t>
            </a:fld>
            <a:endParaRPr lang="en-US" altLang="zh-TW" sz="1200" smtClean="0">
              <a:solidFill>
                <a:srgbClr val="898989"/>
              </a:solidFill>
            </a:endParaRPr>
          </a:p>
        </p:txBody>
      </p:sp>
      <p:grpSp>
        <p:nvGrpSpPr>
          <p:cNvPr id="16387" name="Group 3"/>
          <p:cNvGrpSpPr>
            <a:grpSpLocks/>
          </p:cNvGrpSpPr>
          <p:nvPr/>
        </p:nvGrpSpPr>
        <p:grpSpPr bwMode="auto">
          <a:xfrm>
            <a:off x="2030413" y="1123950"/>
            <a:ext cx="2990850" cy="4614863"/>
            <a:chOff x="4611688" y="809625"/>
            <a:chExt cx="2990107" cy="4614862"/>
          </a:xfrm>
        </p:grpSpPr>
        <p:sp>
          <p:nvSpPr>
            <p:cNvPr id="16405" name="TextBox 14"/>
            <p:cNvSpPr txBox="1">
              <a:spLocks noChangeArrowheads="1"/>
            </p:cNvSpPr>
            <p:nvPr/>
          </p:nvSpPr>
          <p:spPr bwMode="auto">
            <a:xfrm>
              <a:off x="5645150" y="809625"/>
              <a:ext cx="42191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3200"/>
                <a:t>A</a:t>
              </a:r>
            </a:p>
          </p:txBody>
        </p:sp>
        <p:sp>
          <p:nvSpPr>
            <p:cNvPr id="16" name="Arc 15"/>
            <p:cNvSpPr/>
            <p:nvPr/>
          </p:nvSpPr>
          <p:spPr>
            <a:xfrm>
              <a:off x="4897367" y="1685925"/>
              <a:ext cx="2474297" cy="2532062"/>
            </a:xfrm>
            <a:prstGeom prst="arc">
              <a:avLst>
                <a:gd name="adj1" fmla="val 14816922"/>
                <a:gd name="adj2" fmla="val 13094968"/>
              </a:avLst>
            </a:prstGeom>
            <a:ln w="76200">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6407" name="TextBox 16"/>
            <p:cNvSpPr txBox="1">
              <a:spLocks noChangeArrowheads="1"/>
            </p:cNvSpPr>
            <p:nvPr/>
          </p:nvSpPr>
          <p:spPr bwMode="auto">
            <a:xfrm>
              <a:off x="5183188" y="1635125"/>
              <a:ext cx="40748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3200"/>
                <a:t>B</a:t>
              </a:r>
            </a:p>
          </p:txBody>
        </p:sp>
        <p:sp>
          <p:nvSpPr>
            <p:cNvPr id="18" name="Arc 17"/>
            <p:cNvSpPr/>
            <p:nvPr/>
          </p:nvSpPr>
          <p:spPr>
            <a:xfrm>
              <a:off x="5876611" y="923925"/>
              <a:ext cx="1118910" cy="812800"/>
            </a:xfrm>
            <a:prstGeom prst="arc">
              <a:avLst>
                <a:gd name="adj1" fmla="val 7811893"/>
                <a:gd name="adj2" fmla="val 10680127"/>
              </a:avLst>
            </a:prstGeom>
            <a:ln w="7620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6409" name="TextBox 1"/>
            <p:cNvSpPr txBox="1">
              <a:spLocks noChangeArrowheads="1"/>
            </p:cNvSpPr>
            <p:nvPr/>
          </p:nvSpPr>
          <p:spPr bwMode="auto">
            <a:xfrm>
              <a:off x="5757863" y="4757738"/>
              <a:ext cx="40427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3200"/>
                <a:t>C</a:t>
              </a:r>
            </a:p>
          </p:txBody>
        </p:sp>
        <p:sp>
          <p:nvSpPr>
            <p:cNvPr id="3" name="Arc 2"/>
            <p:cNvSpPr/>
            <p:nvPr/>
          </p:nvSpPr>
          <p:spPr>
            <a:xfrm>
              <a:off x="6005167" y="4148137"/>
              <a:ext cx="1233181" cy="1276350"/>
            </a:xfrm>
            <a:prstGeom prst="arc">
              <a:avLst>
                <a:gd name="adj1" fmla="val 10487542"/>
                <a:gd name="adj2" fmla="val 15595547"/>
              </a:avLst>
            </a:prstGeom>
            <a:ln w="76200">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6411" name="TextBox 16"/>
            <p:cNvSpPr txBox="1">
              <a:spLocks noChangeArrowheads="1"/>
            </p:cNvSpPr>
            <p:nvPr/>
          </p:nvSpPr>
          <p:spPr bwMode="auto">
            <a:xfrm>
              <a:off x="6454775" y="1482725"/>
              <a:ext cx="546945" cy="584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3200"/>
                <a:t>B</a:t>
              </a:r>
              <a:r>
                <a:rPr lang="en-US" altLang="en-US" sz="3200" baseline="-25000"/>
                <a:t>1</a:t>
              </a:r>
            </a:p>
          </p:txBody>
        </p:sp>
        <p:sp>
          <p:nvSpPr>
            <p:cNvPr id="16412" name="TextBox 16"/>
            <p:cNvSpPr txBox="1">
              <a:spLocks noChangeArrowheads="1"/>
            </p:cNvSpPr>
            <p:nvPr/>
          </p:nvSpPr>
          <p:spPr bwMode="auto">
            <a:xfrm>
              <a:off x="7054850" y="2363788"/>
              <a:ext cx="546945" cy="584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3200"/>
                <a:t>B</a:t>
              </a:r>
              <a:r>
                <a:rPr lang="en-US" altLang="en-US" sz="3200" baseline="-25000"/>
                <a:t>2</a:t>
              </a:r>
            </a:p>
          </p:txBody>
        </p:sp>
        <p:sp>
          <p:nvSpPr>
            <p:cNvPr id="16413" name="TextBox 16"/>
            <p:cNvSpPr txBox="1">
              <a:spLocks noChangeArrowheads="1"/>
            </p:cNvSpPr>
            <p:nvPr/>
          </p:nvSpPr>
          <p:spPr bwMode="auto">
            <a:xfrm>
              <a:off x="6697662" y="3597275"/>
              <a:ext cx="546945" cy="584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3200"/>
                <a:t>B</a:t>
              </a:r>
              <a:r>
                <a:rPr lang="en-US" altLang="en-US" sz="3200" baseline="-25000"/>
                <a:t>3</a:t>
              </a:r>
            </a:p>
          </p:txBody>
        </p:sp>
        <p:sp>
          <p:nvSpPr>
            <p:cNvPr id="16414" name="TextBox 16"/>
            <p:cNvSpPr txBox="1">
              <a:spLocks noChangeArrowheads="1"/>
            </p:cNvSpPr>
            <p:nvPr/>
          </p:nvSpPr>
          <p:spPr bwMode="auto">
            <a:xfrm>
              <a:off x="5121275" y="3735387"/>
              <a:ext cx="546945" cy="584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3200"/>
                <a:t>B</a:t>
              </a:r>
              <a:r>
                <a:rPr lang="en-US" altLang="en-US" sz="3200" baseline="-25000"/>
                <a:t>4</a:t>
              </a:r>
            </a:p>
          </p:txBody>
        </p:sp>
        <p:sp>
          <p:nvSpPr>
            <p:cNvPr id="16415" name="TextBox 16"/>
            <p:cNvSpPr txBox="1">
              <a:spLocks noChangeArrowheads="1"/>
            </p:cNvSpPr>
            <p:nvPr/>
          </p:nvSpPr>
          <p:spPr bwMode="auto">
            <a:xfrm>
              <a:off x="4611688" y="2678112"/>
              <a:ext cx="546945" cy="584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3200"/>
                <a:t>B</a:t>
              </a:r>
              <a:r>
                <a:rPr lang="en-US" altLang="en-US" sz="3200" baseline="-25000"/>
                <a:t>5</a:t>
              </a:r>
            </a:p>
          </p:txBody>
        </p:sp>
      </p:grpSp>
      <p:grpSp>
        <p:nvGrpSpPr>
          <p:cNvPr id="16388" name="Group 32"/>
          <p:cNvGrpSpPr>
            <a:grpSpLocks/>
          </p:cNvGrpSpPr>
          <p:nvPr/>
        </p:nvGrpSpPr>
        <p:grpSpPr bwMode="auto">
          <a:xfrm>
            <a:off x="6726238" y="1085850"/>
            <a:ext cx="3213100" cy="4614863"/>
            <a:chOff x="5130801" y="1090614"/>
            <a:chExt cx="3213099" cy="4614862"/>
          </a:xfrm>
        </p:grpSpPr>
        <p:grpSp>
          <p:nvGrpSpPr>
            <p:cNvPr id="16389" name="Group 16"/>
            <p:cNvGrpSpPr>
              <a:grpSpLocks/>
            </p:cNvGrpSpPr>
            <p:nvPr/>
          </p:nvGrpSpPr>
          <p:grpSpPr bwMode="auto">
            <a:xfrm>
              <a:off x="5130801" y="1090614"/>
              <a:ext cx="2990107" cy="4614862"/>
              <a:chOff x="4611688" y="809625"/>
              <a:chExt cx="2990107" cy="4614862"/>
            </a:xfrm>
          </p:grpSpPr>
          <p:sp>
            <p:nvSpPr>
              <p:cNvPr id="16394" name="TextBox 14"/>
              <p:cNvSpPr txBox="1">
                <a:spLocks noChangeArrowheads="1"/>
              </p:cNvSpPr>
              <p:nvPr/>
            </p:nvSpPr>
            <p:spPr bwMode="auto">
              <a:xfrm>
                <a:off x="5645150" y="809625"/>
                <a:ext cx="42191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3200"/>
                  <a:t>A</a:t>
                </a:r>
              </a:p>
            </p:txBody>
          </p:sp>
          <p:sp>
            <p:nvSpPr>
              <p:cNvPr id="20" name="Arc 19"/>
              <p:cNvSpPr/>
              <p:nvPr/>
            </p:nvSpPr>
            <p:spPr>
              <a:xfrm>
                <a:off x="4897438" y="1685925"/>
                <a:ext cx="2474911" cy="2532062"/>
              </a:xfrm>
              <a:prstGeom prst="arc">
                <a:avLst>
                  <a:gd name="adj1" fmla="val 14816922"/>
                  <a:gd name="adj2" fmla="val 13094968"/>
                </a:avLst>
              </a:prstGeom>
              <a:ln w="76200">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6396" name="TextBox 16"/>
              <p:cNvSpPr txBox="1">
                <a:spLocks noChangeArrowheads="1"/>
              </p:cNvSpPr>
              <p:nvPr/>
            </p:nvSpPr>
            <p:spPr bwMode="auto">
              <a:xfrm>
                <a:off x="5183188" y="1635125"/>
                <a:ext cx="40748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3200"/>
                  <a:t>B</a:t>
                </a:r>
              </a:p>
            </p:txBody>
          </p:sp>
          <p:sp>
            <p:nvSpPr>
              <p:cNvPr id="22" name="Arc 21"/>
              <p:cNvSpPr/>
              <p:nvPr/>
            </p:nvSpPr>
            <p:spPr>
              <a:xfrm>
                <a:off x="5876925" y="923925"/>
                <a:ext cx="1119188" cy="812800"/>
              </a:xfrm>
              <a:prstGeom prst="arc">
                <a:avLst>
                  <a:gd name="adj1" fmla="val 7811893"/>
                  <a:gd name="adj2" fmla="val 10680127"/>
                </a:avLst>
              </a:prstGeom>
              <a:ln w="7620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6398" name="TextBox 22"/>
              <p:cNvSpPr txBox="1">
                <a:spLocks noChangeArrowheads="1"/>
              </p:cNvSpPr>
              <p:nvPr/>
            </p:nvSpPr>
            <p:spPr bwMode="auto">
              <a:xfrm>
                <a:off x="5757863" y="4757738"/>
                <a:ext cx="40427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3200"/>
                  <a:t>C</a:t>
                </a:r>
              </a:p>
            </p:txBody>
          </p:sp>
          <p:sp>
            <p:nvSpPr>
              <p:cNvPr id="24" name="Arc 23"/>
              <p:cNvSpPr/>
              <p:nvPr/>
            </p:nvSpPr>
            <p:spPr>
              <a:xfrm>
                <a:off x="6005513" y="4148137"/>
                <a:ext cx="1233487" cy="1276350"/>
              </a:xfrm>
              <a:prstGeom prst="arc">
                <a:avLst>
                  <a:gd name="adj1" fmla="val 10487542"/>
                  <a:gd name="adj2" fmla="val 15595547"/>
                </a:avLst>
              </a:prstGeom>
              <a:ln w="76200">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6400" name="TextBox 16"/>
              <p:cNvSpPr txBox="1">
                <a:spLocks noChangeArrowheads="1"/>
              </p:cNvSpPr>
              <p:nvPr/>
            </p:nvSpPr>
            <p:spPr bwMode="auto">
              <a:xfrm>
                <a:off x="6454775" y="1482725"/>
                <a:ext cx="546945" cy="584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3200"/>
                  <a:t>B</a:t>
                </a:r>
                <a:r>
                  <a:rPr lang="en-US" altLang="en-US" sz="3200" baseline="-25000"/>
                  <a:t>1</a:t>
                </a:r>
              </a:p>
            </p:txBody>
          </p:sp>
          <p:sp>
            <p:nvSpPr>
              <p:cNvPr id="16401" name="TextBox 16"/>
              <p:cNvSpPr txBox="1">
                <a:spLocks noChangeArrowheads="1"/>
              </p:cNvSpPr>
              <p:nvPr/>
            </p:nvSpPr>
            <p:spPr bwMode="auto">
              <a:xfrm>
                <a:off x="7054850" y="2363788"/>
                <a:ext cx="546945" cy="584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3200"/>
                  <a:t>B</a:t>
                </a:r>
                <a:r>
                  <a:rPr lang="en-US" altLang="en-US" sz="3200" baseline="-25000"/>
                  <a:t>2</a:t>
                </a:r>
              </a:p>
            </p:txBody>
          </p:sp>
          <p:sp>
            <p:nvSpPr>
              <p:cNvPr id="16402" name="TextBox 16"/>
              <p:cNvSpPr txBox="1">
                <a:spLocks noChangeArrowheads="1"/>
              </p:cNvSpPr>
              <p:nvPr/>
            </p:nvSpPr>
            <p:spPr bwMode="auto">
              <a:xfrm>
                <a:off x="6697662" y="3597275"/>
                <a:ext cx="546945" cy="584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3200"/>
                  <a:t>B</a:t>
                </a:r>
                <a:r>
                  <a:rPr lang="en-US" altLang="en-US" sz="3200" baseline="-25000"/>
                  <a:t>3</a:t>
                </a:r>
              </a:p>
            </p:txBody>
          </p:sp>
          <p:sp>
            <p:nvSpPr>
              <p:cNvPr id="16403" name="TextBox 16"/>
              <p:cNvSpPr txBox="1">
                <a:spLocks noChangeArrowheads="1"/>
              </p:cNvSpPr>
              <p:nvPr/>
            </p:nvSpPr>
            <p:spPr bwMode="auto">
              <a:xfrm>
                <a:off x="5121275" y="3735387"/>
                <a:ext cx="546945" cy="584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3200"/>
                  <a:t>B</a:t>
                </a:r>
                <a:r>
                  <a:rPr lang="en-US" altLang="en-US" sz="3200" baseline="-25000"/>
                  <a:t>4</a:t>
                </a:r>
              </a:p>
            </p:txBody>
          </p:sp>
          <p:sp>
            <p:nvSpPr>
              <p:cNvPr id="16404" name="TextBox 16"/>
              <p:cNvSpPr txBox="1">
                <a:spLocks noChangeArrowheads="1"/>
              </p:cNvSpPr>
              <p:nvPr/>
            </p:nvSpPr>
            <p:spPr bwMode="auto">
              <a:xfrm>
                <a:off x="4611688" y="2678112"/>
                <a:ext cx="546945" cy="584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3200"/>
                  <a:t>B</a:t>
                </a:r>
                <a:r>
                  <a:rPr lang="en-US" altLang="en-US" sz="3200" baseline="-25000"/>
                  <a:t>5</a:t>
                </a:r>
              </a:p>
            </p:txBody>
          </p:sp>
        </p:grpSp>
        <p:sp>
          <p:nvSpPr>
            <p:cNvPr id="5" name="Arc 4"/>
            <p:cNvSpPr/>
            <p:nvPr/>
          </p:nvSpPr>
          <p:spPr>
            <a:xfrm>
              <a:off x="6838950" y="2871789"/>
              <a:ext cx="1504950" cy="914400"/>
            </a:xfrm>
            <a:prstGeom prst="arc">
              <a:avLst>
                <a:gd name="adj1" fmla="val 11357738"/>
                <a:gd name="adj2" fmla="val 17019544"/>
              </a:avLst>
            </a:prstGeom>
            <a:ln w="76200">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6391" name="TextBox 16"/>
            <p:cNvSpPr txBox="1">
              <a:spLocks noChangeArrowheads="1"/>
            </p:cNvSpPr>
            <p:nvPr/>
          </p:nvSpPr>
          <p:spPr bwMode="auto">
            <a:xfrm>
              <a:off x="6330951" y="2997200"/>
              <a:ext cx="546945" cy="584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3200"/>
                <a:t>B</a:t>
              </a:r>
              <a:r>
                <a:rPr lang="en-US" altLang="en-US" sz="3200" baseline="-25000"/>
                <a:t>6</a:t>
              </a:r>
            </a:p>
          </p:txBody>
        </p:sp>
        <p:sp>
          <p:nvSpPr>
            <p:cNvPr id="7" name="Arc 6"/>
            <p:cNvSpPr/>
            <p:nvPr/>
          </p:nvSpPr>
          <p:spPr>
            <a:xfrm rot="1069807">
              <a:off x="5310188" y="3267077"/>
              <a:ext cx="890588" cy="1352550"/>
            </a:xfrm>
            <a:prstGeom prst="arc">
              <a:avLst>
                <a:gd name="adj1" fmla="val 16593978"/>
                <a:gd name="adj2" fmla="val 186741"/>
              </a:avLst>
            </a:prstGeom>
            <a:ln w="7620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cxnSp>
          <p:nvCxnSpPr>
            <p:cNvPr id="15" name="Straight Arrow Connector 14"/>
            <p:cNvCxnSpPr/>
            <p:nvPr/>
          </p:nvCxnSpPr>
          <p:spPr>
            <a:xfrm flipH="1" flipV="1">
              <a:off x="5678488" y="3298827"/>
              <a:ext cx="652463" cy="3810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197664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0900" y="180975"/>
            <a:ext cx="10515600" cy="1325563"/>
          </a:xfrm>
          <a:solidFill>
            <a:srgbClr val="131E0C"/>
          </a:solidFill>
        </p:spPr>
        <p:txBody>
          <a:bodyPr>
            <a:normAutofit/>
          </a:bodyPr>
          <a:lstStyle/>
          <a:p>
            <a:pPr algn="ctr"/>
            <a:r>
              <a:rPr lang="en-US" dirty="0" smtClean="0">
                <a:solidFill>
                  <a:srgbClr val="FFFF00"/>
                </a:solidFill>
                <a:latin typeface="+mn-lt"/>
              </a:rPr>
              <a:t>Ideal Biofuel should come from new photosynthesis</a:t>
            </a:r>
            <a:endParaRPr lang="en-US" sz="2700" dirty="0">
              <a:solidFill>
                <a:srgbClr val="FFFF00"/>
              </a:solidFill>
            </a:endParaRPr>
          </a:p>
        </p:txBody>
      </p:sp>
      <p:pic>
        <p:nvPicPr>
          <p:cNvPr id="3" name="Picture 2"/>
          <p:cNvPicPr>
            <a:picLocks noChangeAspect="1"/>
          </p:cNvPicPr>
          <p:nvPr/>
        </p:nvPicPr>
        <p:blipFill rotWithShape="1">
          <a:blip r:embed="rId2"/>
          <a:srcRect r="51958" b="33194"/>
          <a:stretch/>
        </p:blipFill>
        <p:spPr>
          <a:xfrm>
            <a:off x="2065032" y="1696814"/>
            <a:ext cx="3569958" cy="4048666"/>
          </a:xfrm>
          <a:prstGeom prst="rect">
            <a:avLst/>
          </a:prstGeom>
        </p:spPr>
      </p:pic>
      <p:sp>
        <p:nvSpPr>
          <p:cNvPr id="4" name="Rectangle 3"/>
          <p:cNvSpPr/>
          <p:nvPr/>
        </p:nvSpPr>
        <p:spPr>
          <a:xfrm>
            <a:off x="1732137" y="6496170"/>
            <a:ext cx="3951466" cy="276999"/>
          </a:xfrm>
          <a:prstGeom prst="rect">
            <a:avLst/>
          </a:prstGeom>
        </p:spPr>
        <p:txBody>
          <a:bodyPr wrap="none">
            <a:spAutoFit/>
          </a:bodyPr>
          <a:lstStyle/>
          <a:p>
            <a:r>
              <a:rPr lang="en-US" sz="1200" dirty="0">
                <a:latin typeface="JansonText-Roman"/>
              </a:rPr>
              <a:t>Modified from Houghton </a:t>
            </a:r>
            <a:r>
              <a:rPr lang="en-US" sz="1200" dirty="0" err="1"/>
              <a:t>Annu</a:t>
            </a:r>
            <a:r>
              <a:rPr lang="en-US" sz="1200" dirty="0"/>
              <a:t>. Rev. Earth Planet. Sci. 2007</a:t>
            </a:r>
          </a:p>
        </p:txBody>
      </p:sp>
      <p:pic>
        <p:nvPicPr>
          <p:cNvPr id="5" name="Picture 4"/>
          <p:cNvPicPr>
            <a:picLocks noChangeAspect="1"/>
          </p:cNvPicPr>
          <p:nvPr/>
        </p:nvPicPr>
        <p:blipFill rotWithShape="1">
          <a:blip r:embed="rId2"/>
          <a:srcRect l="51065" t="13463" r="3173" b="21943"/>
          <a:stretch/>
        </p:blipFill>
        <p:spPr>
          <a:xfrm>
            <a:off x="7267576" y="2491740"/>
            <a:ext cx="3400425" cy="3914775"/>
          </a:xfrm>
          <a:prstGeom prst="rect">
            <a:avLst/>
          </a:prstGeom>
        </p:spPr>
      </p:pic>
      <p:sp>
        <p:nvSpPr>
          <p:cNvPr id="6" name="Rectangle 5"/>
          <p:cNvSpPr/>
          <p:nvPr/>
        </p:nvSpPr>
        <p:spPr>
          <a:xfrm>
            <a:off x="3604260" y="1800226"/>
            <a:ext cx="5955030" cy="782955"/>
          </a:xfrm>
          <a:prstGeom prst="rect">
            <a:avLst/>
          </a:prstGeom>
          <a:solidFill>
            <a:srgbClr val="C2E8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Atmosphere 780</a:t>
            </a:r>
          </a:p>
          <a:p>
            <a:pPr algn="ctr"/>
            <a:r>
              <a:rPr lang="en-US" dirty="0">
                <a:solidFill>
                  <a:schemeClr val="tx1"/>
                </a:solidFill>
              </a:rPr>
              <a:t>(Annual increase 3.2)</a:t>
            </a:r>
          </a:p>
        </p:txBody>
      </p:sp>
      <p:sp>
        <p:nvSpPr>
          <p:cNvPr id="7" name="TextBox 6"/>
          <p:cNvSpPr txBox="1"/>
          <p:nvPr/>
        </p:nvSpPr>
        <p:spPr>
          <a:xfrm>
            <a:off x="6398895" y="5332095"/>
            <a:ext cx="1423788" cy="923330"/>
          </a:xfrm>
          <a:prstGeom prst="rect">
            <a:avLst/>
          </a:prstGeom>
          <a:solidFill>
            <a:schemeClr val="bg1">
              <a:lumMod val="75000"/>
            </a:schemeClr>
          </a:solidFill>
        </p:spPr>
        <p:txBody>
          <a:bodyPr wrap="none" rtlCol="0">
            <a:spAutoFit/>
          </a:bodyPr>
          <a:lstStyle/>
          <a:p>
            <a:r>
              <a:rPr lang="en-US" dirty="0"/>
              <a:t>Fossil fuels</a:t>
            </a:r>
          </a:p>
          <a:p>
            <a:r>
              <a:rPr lang="en-US" dirty="0"/>
              <a:t>Oil, coal, gas</a:t>
            </a:r>
          </a:p>
          <a:p>
            <a:r>
              <a:rPr lang="en-US" dirty="0"/>
              <a:t>5,000-10,000</a:t>
            </a:r>
          </a:p>
        </p:txBody>
      </p:sp>
      <p:cxnSp>
        <p:nvCxnSpPr>
          <p:cNvPr id="9" name="Straight Arrow Connector 8"/>
          <p:cNvCxnSpPr/>
          <p:nvPr/>
        </p:nvCxnSpPr>
        <p:spPr>
          <a:xfrm flipH="1" flipV="1">
            <a:off x="7136130" y="2628901"/>
            <a:ext cx="11430" cy="266890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3474721" y="5795010"/>
            <a:ext cx="636713" cy="369332"/>
          </a:xfrm>
          <a:prstGeom prst="rect">
            <a:avLst/>
          </a:prstGeom>
          <a:noFill/>
        </p:spPr>
        <p:txBody>
          <a:bodyPr wrap="none" rtlCol="0">
            <a:spAutoFit/>
          </a:bodyPr>
          <a:lstStyle/>
          <a:p>
            <a:r>
              <a:rPr lang="en-US" dirty="0"/>
              <a:t>Land</a:t>
            </a:r>
          </a:p>
        </p:txBody>
      </p:sp>
      <p:sp>
        <p:nvSpPr>
          <p:cNvPr id="25" name="TextBox 24"/>
          <p:cNvSpPr txBox="1"/>
          <p:nvPr/>
        </p:nvSpPr>
        <p:spPr>
          <a:xfrm>
            <a:off x="8816341" y="6404610"/>
            <a:ext cx="782587" cy="369332"/>
          </a:xfrm>
          <a:prstGeom prst="rect">
            <a:avLst/>
          </a:prstGeom>
          <a:noFill/>
        </p:spPr>
        <p:txBody>
          <a:bodyPr wrap="none" rtlCol="0">
            <a:spAutoFit/>
          </a:bodyPr>
          <a:lstStyle/>
          <a:p>
            <a:r>
              <a:rPr lang="en-US" dirty="0"/>
              <a:t>Ocean</a:t>
            </a:r>
          </a:p>
        </p:txBody>
      </p:sp>
      <p:grpSp>
        <p:nvGrpSpPr>
          <p:cNvPr id="11" name="Group 10"/>
          <p:cNvGrpSpPr/>
          <p:nvPr/>
        </p:nvGrpSpPr>
        <p:grpSpPr>
          <a:xfrm>
            <a:off x="5755572" y="2607431"/>
            <a:ext cx="1799132" cy="1837730"/>
            <a:chOff x="4274820" y="2588895"/>
            <a:chExt cx="1799132" cy="1837730"/>
          </a:xfrm>
        </p:grpSpPr>
        <p:grpSp>
          <p:nvGrpSpPr>
            <p:cNvPr id="36" name="Group 35"/>
            <p:cNvGrpSpPr/>
            <p:nvPr/>
          </p:nvGrpSpPr>
          <p:grpSpPr>
            <a:xfrm>
              <a:off x="4274820" y="2588895"/>
              <a:ext cx="1799132" cy="1837730"/>
              <a:chOff x="4274820" y="2588895"/>
              <a:chExt cx="1799132" cy="1837730"/>
            </a:xfrm>
          </p:grpSpPr>
          <p:grpSp>
            <p:nvGrpSpPr>
              <p:cNvPr id="33" name="Group 32"/>
              <p:cNvGrpSpPr/>
              <p:nvPr/>
            </p:nvGrpSpPr>
            <p:grpSpPr>
              <a:xfrm>
                <a:off x="4274820" y="2588895"/>
                <a:ext cx="1131720" cy="1837730"/>
                <a:chOff x="4274820" y="2588895"/>
                <a:chExt cx="1131720" cy="1837730"/>
              </a:xfrm>
            </p:grpSpPr>
            <p:cxnSp>
              <p:nvCxnSpPr>
                <p:cNvPr id="13" name="Straight Arrow Connector 12"/>
                <p:cNvCxnSpPr/>
                <p:nvPr/>
              </p:nvCxnSpPr>
              <p:spPr>
                <a:xfrm>
                  <a:off x="4568190" y="2613660"/>
                  <a:ext cx="0" cy="43053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4734440" y="2588895"/>
                  <a:ext cx="0" cy="9144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4274820" y="3503295"/>
                  <a:ext cx="1131720" cy="923330"/>
                </a:xfrm>
                <a:prstGeom prst="rect">
                  <a:avLst/>
                </a:prstGeom>
                <a:solidFill>
                  <a:srgbClr val="8FF9B2"/>
                </a:solidFill>
              </p:spPr>
              <p:txBody>
                <a:bodyPr wrap="none" rtlCol="0">
                  <a:spAutoFit/>
                </a:bodyPr>
                <a:lstStyle/>
                <a:p>
                  <a:r>
                    <a:rPr lang="en-US" dirty="0"/>
                    <a:t>Biofuel</a:t>
                  </a:r>
                </a:p>
                <a:p>
                  <a:r>
                    <a:rPr lang="en-US" dirty="0"/>
                    <a:t>Chemicals</a:t>
                  </a:r>
                </a:p>
                <a:p>
                  <a:r>
                    <a:rPr lang="en-US" dirty="0"/>
                    <a:t>Materials</a:t>
                  </a:r>
                </a:p>
              </p:txBody>
            </p:sp>
          </p:grpSp>
          <p:sp>
            <p:nvSpPr>
              <p:cNvPr id="34" name="TextBox 33"/>
              <p:cNvSpPr txBox="1"/>
              <p:nvPr/>
            </p:nvSpPr>
            <p:spPr>
              <a:xfrm>
                <a:off x="4789170" y="2663190"/>
                <a:ext cx="276038" cy="307777"/>
              </a:xfrm>
              <a:prstGeom prst="rect">
                <a:avLst/>
              </a:prstGeom>
              <a:noFill/>
            </p:spPr>
            <p:txBody>
              <a:bodyPr wrap="none" rtlCol="0">
                <a:spAutoFit/>
              </a:bodyPr>
              <a:lstStyle/>
              <a:p>
                <a:r>
                  <a:rPr lang="en-US" sz="1400" dirty="0">
                    <a:solidFill>
                      <a:srgbClr val="FF0000"/>
                    </a:solidFill>
                  </a:rPr>
                  <a:t>2</a:t>
                </a:r>
              </a:p>
            </p:txBody>
          </p:sp>
          <p:sp>
            <p:nvSpPr>
              <p:cNvPr id="35" name="TextBox 34"/>
              <p:cNvSpPr txBox="1"/>
              <p:nvPr/>
            </p:nvSpPr>
            <p:spPr>
              <a:xfrm>
                <a:off x="5661660" y="3075940"/>
                <a:ext cx="412292" cy="307777"/>
              </a:xfrm>
              <a:prstGeom prst="rect">
                <a:avLst/>
              </a:prstGeom>
              <a:solidFill>
                <a:schemeClr val="bg1">
                  <a:lumMod val="95000"/>
                </a:schemeClr>
              </a:solidFill>
            </p:spPr>
            <p:txBody>
              <a:bodyPr wrap="none" rtlCol="0">
                <a:spAutoFit/>
              </a:bodyPr>
              <a:lstStyle/>
              <a:p>
                <a:r>
                  <a:rPr lang="en-US" sz="1400" dirty="0">
                    <a:solidFill>
                      <a:srgbClr val="FF0000"/>
                    </a:solidFill>
                  </a:rPr>
                  <a:t>4.3</a:t>
                </a:r>
              </a:p>
            </p:txBody>
          </p:sp>
        </p:grpSp>
        <p:cxnSp>
          <p:nvCxnSpPr>
            <p:cNvPr id="19" name="Straight Arrow Connector 18"/>
            <p:cNvCxnSpPr/>
            <p:nvPr/>
          </p:nvCxnSpPr>
          <p:spPr>
            <a:xfrm>
              <a:off x="4572000" y="3086100"/>
              <a:ext cx="0" cy="430530"/>
            </a:xfrm>
            <a:prstGeom prst="straightConnector1">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8" name="Down Arrow 7"/>
          <p:cNvSpPr/>
          <p:nvPr/>
        </p:nvSpPr>
        <p:spPr>
          <a:xfrm>
            <a:off x="7308850" y="2844800"/>
            <a:ext cx="146050" cy="2222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49506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0900" y="180975"/>
            <a:ext cx="10515600" cy="1325563"/>
          </a:xfrm>
          <a:solidFill>
            <a:srgbClr val="131E0C"/>
          </a:solidFill>
        </p:spPr>
        <p:txBody>
          <a:bodyPr>
            <a:normAutofit/>
          </a:bodyPr>
          <a:lstStyle/>
          <a:p>
            <a:pPr algn="ctr"/>
            <a:r>
              <a:rPr lang="en-US" dirty="0" smtClean="0">
                <a:solidFill>
                  <a:srgbClr val="FFFF00"/>
                </a:solidFill>
                <a:latin typeface="+mn-lt"/>
              </a:rPr>
              <a:t>Ideal Biofuel should come from new photosynthesis</a:t>
            </a:r>
            <a:endParaRPr lang="en-US" sz="2700" dirty="0">
              <a:solidFill>
                <a:srgbClr val="FFFF00"/>
              </a:solidFill>
            </a:endParaRPr>
          </a:p>
        </p:txBody>
      </p:sp>
      <p:pic>
        <p:nvPicPr>
          <p:cNvPr id="3" name="Picture 2"/>
          <p:cNvPicPr>
            <a:picLocks noChangeAspect="1"/>
          </p:cNvPicPr>
          <p:nvPr/>
        </p:nvPicPr>
        <p:blipFill rotWithShape="1">
          <a:blip r:embed="rId2"/>
          <a:srcRect r="51958" b="33194"/>
          <a:stretch/>
        </p:blipFill>
        <p:spPr>
          <a:xfrm>
            <a:off x="2065032" y="1696814"/>
            <a:ext cx="3569958" cy="4048666"/>
          </a:xfrm>
          <a:prstGeom prst="rect">
            <a:avLst/>
          </a:prstGeom>
        </p:spPr>
      </p:pic>
      <p:sp>
        <p:nvSpPr>
          <p:cNvPr id="4" name="Rectangle 3"/>
          <p:cNvSpPr/>
          <p:nvPr/>
        </p:nvSpPr>
        <p:spPr>
          <a:xfrm>
            <a:off x="1732137" y="6496170"/>
            <a:ext cx="3951466" cy="276999"/>
          </a:xfrm>
          <a:prstGeom prst="rect">
            <a:avLst/>
          </a:prstGeom>
        </p:spPr>
        <p:txBody>
          <a:bodyPr wrap="none">
            <a:spAutoFit/>
          </a:bodyPr>
          <a:lstStyle/>
          <a:p>
            <a:r>
              <a:rPr lang="en-US" sz="1200" dirty="0">
                <a:latin typeface="JansonText-Roman"/>
              </a:rPr>
              <a:t>Modified from Houghton </a:t>
            </a:r>
            <a:r>
              <a:rPr lang="en-US" sz="1200" dirty="0" err="1"/>
              <a:t>Annu</a:t>
            </a:r>
            <a:r>
              <a:rPr lang="en-US" sz="1200" dirty="0"/>
              <a:t>. Rev. Earth Planet. Sci. 2007</a:t>
            </a:r>
          </a:p>
        </p:txBody>
      </p:sp>
      <p:pic>
        <p:nvPicPr>
          <p:cNvPr id="5" name="Picture 4"/>
          <p:cNvPicPr>
            <a:picLocks noChangeAspect="1"/>
          </p:cNvPicPr>
          <p:nvPr/>
        </p:nvPicPr>
        <p:blipFill rotWithShape="1">
          <a:blip r:embed="rId2"/>
          <a:srcRect l="51065" t="13463" r="3173" b="21943"/>
          <a:stretch/>
        </p:blipFill>
        <p:spPr>
          <a:xfrm>
            <a:off x="7267576" y="2491740"/>
            <a:ext cx="3400425" cy="3914775"/>
          </a:xfrm>
          <a:prstGeom prst="rect">
            <a:avLst/>
          </a:prstGeom>
        </p:spPr>
      </p:pic>
      <p:sp>
        <p:nvSpPr>
          <p:cNvPr id="6" name="Rectangle 5"/>
          <p:cNvSpPr/>
          <p:nvPr/>
        </p:nvSpPr>
        <p:spPr>
          <a:xfrm>
            <a:off x="3604260" y="1800226"/>
            <a:ext cx="5955030" cy="782955"/>
          </a:xfrm>
          <a:prstGeom prst="rect">
            <a:avLst/>
          </a:prstGeom>
          <a:solidFill>
            <a:srgbClr val="C2E8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Atmosphere 780</a:t>
            </a:r>
          </a:p>
          <a:p>
            <a:pPr algn="ctr"/>
            <a:r>
              <a:rPr lang="en-US" dirty="0">
                <a:solidFill>
                  <a:schemeClr val="tx1"/>
                </a:solidFill>
              </a:rPr>
              <a:t>(Annual increase 3.2)</a:t>
            </a:r>
          </a:p>
        </p:txBody>
      </p:sp>
      <p:sp>
        <p:nvSpPr>
          <p:cNvPr id="7" name="TextBox 6"/>
          <p:cNvSpPr txBox="1"/>
          <p:nvPr/>
        </p:nvSpPr>
        <p:spPr>
          <a:xfrm>
            <a:off x="6398895" y="5332095"/>
            <a:ext cx="1423788" cy="923330"/>
          </a:xfrm>
          <a:prstGeom prst="rect">
            <a:avLst/>
          </a:prstGeom>
          <a:solidFill>
            <a:schemeClr val="bg1">
              <a:lumMod val="75000"/>
            </a:schemeClr>
          </a:solidFill>
        </p:spPr>
        <p:txBody>
          <a:bodyPr wrap="none" rtlCol="0">
            <a:spAutoFit/>
          </a:bodyPr>
          <a:lstStyle/>
          <a:p>
            <a:r>
              <a:rPr lang="en-US" dirty="0"/>
              <a:t>Fossil fuels</a:t>
            </a:r>
          </a:p>
          <a:p>
            <a:r>
              <a:rPr lang="en-US" dirty="0"/>
              <a:t>Oil, coal, gas</a:t>
            </a:r>
          </a:p>
          <a:p>
            <a:r>
              <a:rPr lang="en-US" dirty="0"/>
              <a:t>5,000-10,000</a:t>
            </a:r>
          </a:p>
        </p:txBody>
      </p:sp>
      <p:cxnSp>
        <p:nvCxnSpPr>
          <p:cNvPr id="9" name="Straight Arrow Connector 8"/>
          <p:cNvCxnSpPr/>
          <p:nvPr/>
        </p:nvCxnSpPr>
        <p:spPr>
          <a:xfrm flipH="1" flipV="1">
            <a:off x="7136130" y="2628901"/>
            <a:ext cx="11430" cy="266890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3474721" y="5795010"/>
            <a:ext cx="636713" cy="369332"/>
          </a:xfrm>
          <a:prstGeom prst="rect">
            <a:avLst/>
          </a:prstGeom>
          <a:noFill/>
        </p:spPr>
        <p:txBody>
          <a:bodyPr wrap="none" rtlCol="0">
            <a:spAutoFit/>
          </a:bodyPr>
          <a:lstStyle/>
          <a:p>
            <a:r>
              <a:rPr lang="en-US" dirty="0"/>
              <a:t>Land</a:t>
            </a:r>
          </a:p>
        </p:txBody>
      </p:sp>
      <p:sp>
        <p:nvSpPr>
          <p:cNvPr id="25" name="TextBox 24"/>
          <p:cNvSpPr txBox="1"/>
          <p:nvPr/>
        </p:nvSpPr>
        <p:spPr>
          <a:xfrm>
            <a:off x="8816341" y="6404610"/>
            <a:ext cx="782587" cy="369332"/>
          </a:xfrm>
          <a:prstGeom prst="rect">
            <a:avLst/>
          </a:prstGeom>
          <a:noFill/>
        </p:spPr>
        <p:txBody>
          <a:bodyPr wrap="none" rtlCol="0">
            <a:spAutoFit/>
          </a:bodyPr>
          <a:lstStyle/>
          <a:p>
            <a:r>
              <a:rPr lang="en-US" dirty="0"/>
              <a:t>Ocean</a:t>
            </a:r>
          </a:p>
        </p:txBody>
      </p:sp>
      <p:grpSp>
        <p:nvGrpSpPr>
          <p:cNvPr id="33" name="Group 32"/>
          <p:cNvGrpSpPr/>
          <p:nvPr/>
        </p:nvGrpSpPr>
        <p:grpSpPr>
          <a:xfrm>
            <a:off x="5979069" y="2628901"/>
            <a:ext cx="1131720" cy="2113781"/>
            <a:chOff x="4347723" y="2563330"/>
            <a:chExt cx="1131720" cy="2113781"/>
          </a:xfrm>
        </p:grpSpPr>
        <p:cxnSp>
          <p:nvCxnSpPr>
            <p:cNvPr id="15" name="Straight Arrow Connector 14"/>
            <p:cNvCxnSpPr>
              <a:stCxn id="31" idx="0"/>
            </p:cNvCxnSpPr>
            <p:nvPr/>
          </p:nvCxnSpPr>
          <p:spPr>
            <a:xfrm flipH="1" flipV="1">
              <a:off x="4908795" y="2563330"/>
              <a:ext cx="4788" cy="119045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4347723" y="3753781"/>
              <a:ext cx="1131720" cy="923330"/>
            </a:xfrm>
            <a:prstGeom prst="rect">
              <a:avLst/>
            </a:prstGeom>
            <a:solidFill>
              <a:srgbClr val="8FF9B2"/>
            </a:solidFill>
          </p:spPr>
          <p:txBody>
            <a:bodyPr wrap="none" rtlCol="0">
              <a:spAutoFit/>
            </a:bodyPr>
            <a:lstStyle/>
            <a:p>
              <a:r>
                <a:rPr lang="en-US" dirty="0"/>
                <a:t>Biofuel</a:t>
              </a:r>
            </a:p>
            <a:p>
              <a:r>
                <a:rPr lang="en-US" dirty="0" smtClean="0"/>
                <a:t>Chemicals</a:t>
              </a:r>
              <a:endParaRPr lang="en-US" dirty="0"/>
            </a:p>
            <a:p>
              <a:r>
                <a:rPr lang="en-US" dirty="0"/>
                <a:t>Materials</a:t>
              </a:r>
            </a:p>
          </p:txBody>
        </p:sp>
      </p:grpSp>
      <p:cxnSp>
        <p:nvCxnSpPr>
          <p:cNvPr id="12" name="Straight Arrow Connector 11"/>
          <p:cNvCxnSpPr>
            <a:endCxn id="31" idx="1"/>
          </p:cNvCxnSpPr>
          <p:nvPr/>
        </p:nvCxnSpPr>
        <p:spPr>
          <a:xfrm>
            <a:off x="5556528" y="4278401"/>
            <a:ext cx="422541" cy="261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486027" y="3783923"/>
            <a:ext cx="530915" cy="369332"/>
          </a:xfrm>
          <a:prstGeom prst="rect">
            <a:avLst/>
          </a:prstGeom>
          <a:noFill/>
        </p:spPr>
        <p:txBody>
          <a:bodyPr wrap="none" rtlCol="0">
            <a:spAutoFit/>
          </a:bodyPr>
          <a:lstStyle/>
          <a:p>
            <a:r>
              <a:rPr lang="en-US" dirty="0" smtClean="0">
                <a:solidFill>
                  <a:srgbClr val="FF0000"/>
                </a:solidFill>
              </a:rPr>
              <a:t>CH</a:t>
            </a:r>
            <a:r>
              <a:rPr lang="en-US" baseline="-25000" dirty="0" smtClean="0">
                <a:solidFill>
                  <a:srgbClr val="FF0000"/>
                </a:solidFill>
              </a:rPr>
              <a:t>4</a:t>
            </a:r>
            <a:endParaRPr lang="en-US" baseline="-25000" dirty="0">
              <a:solidFill>
                <a:srgbClr val="FF0000"/>
              </a:solidFill>
            </a:endParaRPr>
          </a:p>
        </p:txBody>
      </p:sp>
    </p:spTree>
    <p:extLst>
      <p:ext uri="{BB962C8B-B14F-4D97-AF65-F5344CB8AC3E}">
        <p14:creationId xmlns:p14="http://schemas.microsoft.com/office/powerpoint/2010/main" val="23066953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2362201" y="685800"/>
            <a:ext cx="7627257" cy="5943600"/>
          </a:xfrm>
          <a:prstGeom prst="roundRect">
            <a:avLst>
              <a:gd name="adj" fmla="val 9133"/>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TextBox 70"/>
          <p:cNvSpPr txBox="1"/>
          <p:nvPr/>
        </p:nvSpPr>
        <p:spPr>
          <a:xfrm>
            <a:off x="5638800" y="4572000"/>
            <a:ext cx="1212576" cy="369332"/>
          </a:xfrm>
          <a:prstGeom prst="rect">
            <a:avLst/>
          </a:prstGeom>
          <a:solidFill>
            <a:schemeClr val="accent2">
              <a:lumMod val="20000"/>
              <a:lumOff val="80000"/>
            </a:schemeClr>
          </a:solidFill>
          <a:effectLst>
            <a:softEdge rad="63500"/>
          </a:effectLst>
        </p:spPr>
        <p:txBody>
          <a:bodyPr wrap="none" rtlCol="0">
            <a:spAutoFit/>
          </a:bodyPr>
          <a:lstStyle/>
          <a:p>
            <a:r>
              <a:rPr lang="en-US" dirty="0">
                <a:solidFill>
                  <a:prstClr val="black"/>
                </a:solidFill>
              </a:rPr>
              <a:t>Acetyl-CoA</a:t>
            </a:r>
          </a:p>
        </p:txBody>
      </p:sp>
      <p:cxnSp>
        <p:nvCxnSpPr>
          <p:cNvPr id="54" name="Straight Arrow Connector 53"/>
          <p:cNvCxnSpPr/>
          <p:nvPr/>
        </p:nvCxnSpPr>
        <p:spPr>
          <a:xfrm>
            <a:off x="9144001" y="304800"/>
            <a:ext cx="1697" cy="753110"/>
          </a:xfrm>
          <a:prstGeom prst="straightConnector1">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pic>
        <p:nvPicPr>
          <p:cNvPr id="59" name="Picture 4"/>
          <p:cNvPicPr>
            <a:picLocks noChangeAspect="1" noChangeArrowheads="1"/>
          </p:cNvPicPr>
          <p:nvPr/>
        </p:nvPicPr>
        <p:blipFill>
          <a:blip r:embed="rId2" cstate="print"/>
          <a:srcRect/>
          <a:stretch>
            <a:fillRect/>
          </a:stretch>
        </p:blipFill>
        <p:spPr bwMode="auto">
          <a:xfrm>
            <a:off x="6705601" y="838200"/>
            <a:ext cx="2871913" cy="2743200"/>
          </a:xfrm>
          <a:prstGeom prst="rect">
            <a:avLst/>
          </a:prstGeom>
          <a:noFill/>
          <a:ln w="9525">
            <a:noFill/>
            <a:miter lim="800000"/>
            <a:headEnd/>
            <a:tailEnd/>
          </a:ln>
          <a:effectLst/>
        </p:spPr>
      </p:pic>
      <p:grpSp>
        <p:nvGrpSpPr>
          <p:cNvPr id="68" name="Group 67"/>
          <p:cNvGrpSpPr/>
          <p:nvPr/>
        </p:nvGrpSpPr>
        <p:grpSpPr>
          <a:xfrm>
            <a:off x="2362201" y="838200"/>
            <a:ext cx="2698913" cy="1696412"/>
            <a:chOff x="243523" y="2498725"/>
            <a:chExt cx="2698913" cy="1696412"/>
          </a:xfrm>
        </p:grpSpPr>
        <p:pic>
          <p:nvPicPr>
            <p:cNvPr id="69" name="Picture 25"/>
            <p:cNvPicPr>
              <a:picLocks noChangeAspect="1" noChangeArrowheads="1"/>
            </p:cNvPicPr>
            <p:nvPr/>
          </p:nvPicPr>
          <p:blipFill>
            <a:blip r:embed="rId3" cstate="print"/>
            <a:srcRect/>
            <a:stretch>
              <a:fillRect/>
            </a:stretch>
          </p:blipFill>
          <p:spPr bwMode="auto">
            <a:xfrm>
              <a:off x="243523" y="3290888"/>
              <a:ext cx="2638425" cy="552450"/>
            </a:xfrm>
            <a:prstGeom prst="rect">
              <a:avLst/>
            </a:prstGeom>
            <a:noFill/>
            <a:ln w="9525">
              <a:noFill/>
              <a:miter lim="800000"/>
              <a:headEnd/>
              <a:tailEnd/>
            </a:ln>
            <a:effectLst/>
          </p:spPr>
        </p:pic>
        <p:sp>
          <p:nvSpPr>
            <p:cNvPr id="70" name="Rectangle 69"/>
            <p:cNvSpPr/>
            <p:nvPr/>
          </p:nvSpPr>
          <p:spPr>
            <a:xfrm>
              <a:off x="251462" y="2540000"/>
              <a:ext cx="2628898" cy="1617663"/>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2" name="Can 71"/>
            <p:cNvSpPr/>
            <p:nvPr/>
          </p:nvSpPr>
          <p:spPr>
            <a:xfrm>
              <a:off x="2109945" y="3176111"/>
              <a:ext cx="389890" cy="751364"/>
            </a:xfrm>
            <a:prstGeom prst="ca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5" name="TextBox 74"/>
            <p:cNvSpPr txBox="1"/>
            <p:nvPr/>
          </p:nvSpPr>
          <p:spPr>
            <a:xfrm>
              <a:off x="395243" y="3965576"/>
              <a:ext cx="309700" cy="184666"/>
            </a:xfrm>
            <a:prstGeom prst="rect">
              <a:avLst/>
            </a:prstGeom>
            <a:noFill/>
          </p:spPr>
          <p:txBody>
            <a:bodyPr wrap="none" rtlCol="0">
              <a:spAutoFit/>
            </a:bodyPr>
            <a:lstStyle/>
            <a:p>
              <a:r>
                <a:rPr lang="en-US" sz="600" dirty="0">
                  <a:solidFill>
                    <a:prstClr val="black"/>
                  </a:solidFill>
                </a:rPr>
                <a:t>H</a:t>
              </a:r>
              <a:r>
                <a:rPr lang="en-US" sz="600" baseline="-25000" dirty="0">
                  <a:solidFill>
                    <a:prstClr val="black"/>
                  </a:solidFill>
                </a:rPr>
                <a:t>2</a:t>
              </a:r>
              <a:r>
                <a:rPr lang="en-US" sz="600" dirty="0">
                  <a:solidFill>
                    <a:prstClr val="black"/>
                  </a:solidFill>
                </a:rPr>
                <a:t>O</a:t>
              </a:r>
            </a:p>
          </p:txBody>
        </p:sp>
        <p:sp>
          <p:nvSpPr>
            <p:cNvPr id="76" name="Arc 75"/>
            <p:cNvSpPr/>
            <p:nvPr/>
          </p:nvSpPr>
          <p:spPr>
            <a:xfrm flipV="1">
              <a:off x="594813" y="3922933"/>
              <a:ext cx="171451" cy="152400"/>
            </a:xfrm>
            <a:prstGeom prst="arc">
              <a:avLst>
                <a:gd name="adj1" fmla="val 20410093"/>
                <a:gd name="adj2" fmla="val 11155195"/>
              </a:avLst>
            </a:prstGeom>
            <a:ln w="19050">
              <a:headEnd type="triangle" w="med" len="med"/>
              <a:tailEnd type="non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solidFill>
                  <a:prstClr val="black"/>
                </a:solidFill>
              </a:endParaRPr>
            </a:p>
          </p:txBody>
        </p:sp>
        <p:sp>
          <p:nvSpPr>
            <p:cNvPr id="77" name="TextBox 76"/>
            <p:cNvSpPr txBox="1"/>
            <p:nvPr/>
          </p:nvSpPr>
          <p:spPr>
            <a:xfrm>
              <a:off x="661943" y="3968751"/>
              <a:ext cx="261610" cy="184666"/>
            </a:xfrm>
            <a:prstGeom prst="rect">
              <a:avLst/>
            </a:prstGeom>
            <a:noFill/>
          </p:spPr>
          <p:txBody>
            <a:bodyPr wrap="none" rtlCol="0">
              <a:spAutoFit/>
            </a:bodyPr>
            <a:lstStyle/>
            <a:p>
              <a:r>
                <a:rPr lang="en-US" sz="600" dirty="0">
                  <a:solidFill>
                    <a:prstClr val="black"/>
                  </a:solidFill>
                </a:rPr>
                <a:t>O</a:t>
              </a:r>
              <a:r>
                <a:rPr lang="en-US" sz="600" baseline="-25000" dirty="0">
                  <a:solidFill>
                    <a:prstClr val="black"/>
                  </a:solidFill>
                </a:rPr>
                <a:t>2</a:t>
              </a:r>
            </a:p>
          </p:txBody>
        </p:sp>
        <p:sp>
          <p:nvSpPr>
            <p:cNvPr id="78" name="Can 77"/>
            <p:cNvSpPr/>
            <p:nvPr/>
          </p:nvSpPr>
          <p:spPr>
            <a:xfrm>
              <a:off x="676910" y="3146425"/>
              <a:ext cx="430212" cy="787400"/>
            </a:xfrm>
            <a:prstGeom prst="can">
              <a:avLst/>
            </a:prstGeom>
            <a:solidFill>
              <a:srgbClr val="00B05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prstClr val="white"/>
                </a:solidFill>
              </a:endParaRPr>
            </a:p>
          </p:txBody>
        </p:sp>
        <p:sp>
          <p:nvSpPr>
            <p:cNvPr id="79" name="Flowchart: Terminator 78"/>
            <p:cNvSpPr/>
            <p:nvPr/>
          </p:nvSpPr>
          <p:spPr>
            <a:xfrm>
              <a:off x="534035" y="3775075"/>
              <a:ext cx="247650" cy="139700"/>
            </a:xfrm>
            <a:prstGeom prst="flowChartTerminator">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1" name="TextBox 80"/>
            <p:cNvSpPr txBox="1"/>
            <p:nvPr/>
          </p:nvSpPr>
          <p:spPr>
            <a:xfrm>
              <a:off x="2000218" y="2992441"/>
              <a:ext cx="309700" cy="184666"/>
            </a:xfrm>
            <a:prstGeom prst="rect">
              <a:avLst/>
            </a:prstGeom>
            <a:noFill/>
          </p:spPr>
          <p:txBody>
            <a:bodyPr wrap="none" rtlCol="0">
              <a:spAutoFit/>
            </a:bodyPr>
            <a:lstStyle/>
            <a:p>
              <a:r>
                <a:rPr lang="en-US" sz="600" dirty="0" err="1">
                  <a:solidFill>
                    <a:prstClr val="black"/>
                  </a:solidFill>
                </a:rPr>
                <a:t>Fd</a:t>
              </a:r>
              <a:r>
                <a:rPr lang="en-US" sz="600" baseline="-25000" dirty="0" err="1">
                  <a:solidFill>
                    <a:prstClr val="black"/>
                  </a:solidFill>
                </a:rPr>
                <a:t>ox</a:t>
              </a:r>
              <a:endParaRPr lang="en-US" sz="600" baseline="-25000" dirty="0">
                <a:solidFill>
                  <a:prstClr val="black"/>
                </a:solidFill>
              </a:endParaRPr>
            </a:p>
          </p:txBody>
        </p:sp>
        <p:sp>
          <p:nvSpPr>
            <p:cNvPr id="82" name="Arc 81"/>
            <p:cNvSpPr/>
            <p:nvPr/>
          </p:nvSpPr>
          <p:spPr>
            <a:xfrm>
              <a:off x="2215654" y="3089495"/>
              <a:ext cx="171451" cy="152400"/>
            </a:xfrm>
            <a:prstGeom prst="arc">
              <a:avLst>
                <a:gd name="adj1" fmla="val 20270323"/>
                <a:gd name="adj2" fmla="val 11155195"/>
              </a:avLst>
            </a:prstGeom>
            <a:ln w="19050">
              <a:headEnd type="triangle" w="med" len="med"/>
              <a:tailEnd type="non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solidFill>
                  <a:prstClr val="black"/>
                </a:solidFill>
              </a:endParaRPr>
            </a:p>
          </p:txBody>
        </p:sp>
        <p:sp>
          <p:nvSpPr>
            <p:cNvPr id="85" name="TextBox 84"/>
            <p:cNvSpPr txBox="1"/>
            <p:nvPr/>
          </p:nvSpPr>
          <p:spPr>
            <a:xfrm>
              <a:off x="2244702" y="2992425"/>
              <a:ext cx="330540" cy="184666"/>
            </a:xfrm>
            <a:prstGeom prst="rect">
              <a:avLst/>
            </a:prstGeom>
            <a:noFill/>
          </p:spPr>
          <p:txBody>
            <a:bodyPr wrap="none" rtlCol="0">
              <a:spAutoFit/>
            </a:bodyPr>
            <a:lstStyle/>
            <a:p>
              <a:r>
                <a:rPr lang="en-US" sz="600" dirty="0" err="1">
                  <a:solidFill>
                    <a:prstClr val="black"/>
                  </a:solidFill>
                </a:rPr>
                <a:t>Fd</a:t>
              </a:r>
              <a:r>
                <a:rPr lang="en-US" sz="600" baseline="-25000" dirty="0" err="1">
                  <a:solidFill>
                    <a:prstClr val="black"/>
                  </a:solidFill>
                </a:rPr>
                <a:t>red</a:t>
              </a:r>
              <a:endParaRPr lang="en-US" sz="600" baseline="-25000" dirty="0">
                <a:solidFill>
                  <a:prstClr val="black"/>
                </a:solidFill>
              </a:endParaRPr>
            </a:p>
          </p:txBody>
        </p:sp>
        <p:sp>
          <p:nvSpPr>
            <p:cNvPr id="89" name="Arc 88"/>
            <p:cNvSpPr/>
            <p:nvPr/>
          </p:nvSpPr>
          <p:spPr>
            <a:xfrm flipV="1">
              <a:off x="2207713" y="2959321"/>
              <a:ext cx="171451" cy="152400"/>
            </a:xfrm>
            <a:prstGeom prst="arc">
              <a:avLst>
                <a:gd name="adj1" fmla="val 21160812"/>
                <a:gd name="adj2" fmla="val 11771693"/>
              </a:avLst>
            </a:prstGeom>
            <a:ln w="19050">
              <a:headEnd type="none" w="med" len="med"/>
              <a:tailEnd type="triangle" w="sm" len="sm"/>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solidFill>
                  <a:prstClr val="black"/>
                </a:solidFill>
              </a:endParaRPr>
            </a:p>
          </p:txBody>
        </p:sp>
        <p:sp>
          <p:nvSpPr>
            <p:cNvPr id="90" name="Arc 89"/>
            <p:cNvSpPr/>
            <p:nvPr/>
          </p:nvSpPr>
          <p:spPr>
            <a:xfrm>
              <a:off x="2210875" y="2808462"/>
              <a:ext cx="171451" cy="152400"/>
            </a:xfrm>
            <a:prstGeom prst="arc">
              <a:avLst>
                <a:gd name="adj1" fmla="val 20270323"/>
                <a:gd name="adj2" fmla="val 6141172"/>
              </a:avLst>
            </a:prstGeom>
            <a:ln w="19050">
              <a:headEnd type="triangle" w="med" len="med"/>
              <a:tailEnd type="non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solidFill>
                  <a:prstClr val="black"/>
                </a:solidFill>
              </a:endParaRPr>
            </a:p>
          </p:txBody>
        </p:sp>
        <p:sp>
          <p:nvSpPr>
            <p:cNvPr id="101" name="TextBox 100"/>
            <p:cNvSpPr txBox="1"/>
            <p:nvPr/>
          </p:nvSpPr>
          <p:spPr>
            <a:xfrm>
              <a:off x="2188155" y="2640963"/>
              <a:ext cx="566181" cy="246221"/>
            </a:xfrm>
            <a:prstGeom prst="rect">
              <a:avLst/>
            </a:prstGeom>
            <a:noFill/>
          </p:spPr>
          <p:txBody>
            <a:bodyPr wrap="none" rtlCol="0">
              <a:spAutoFit/>
            </a:bodyPr>
            <a:lstStyle/>
            <a:p>
              <a:r>
                <a:rPr lang="en-US" sz="1000" dirty="0">
                  <a:solidFill>
                    <a:srgbClr val="1F497D">
                      <a:lumMod val="60000"/>
                      <a:lumOff val="40000"/>
                    </a:srgbClr>
                  </a:solidFill>
                </a:rPr>
                <a:t>NADPH</a:t>
              </a:r>
              <a:endParaRPr lang="en-US" sz="1000" baseline="-25000" dirty="0">
                <a:solidFill>
                  <a:srgbClr val="1F497D">
                    <a:lumMod val="60000"/>
                    <a:lumOff val="40000"/>
                  </a:srgbClr>
                </a:solidFill>
              </a:endParaRPr>
            </a:p>
          </p:txBody>
        </p:sp>
        <p:sp>
          <p:nvSpPr>
            <p:cNvPr id="102" name="Oval 101"/>
            <p:cNvSpPr/>
            <p:nvPr/>
          </p:nvSpPr>
          <p:spPr>
            <a:xfrm>
              <a:off x="1445260" y="3309938"/>
              <a:ext cx="457199" cy="5842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prstClr val="white"/>
                </a:solidFill>
              </a:endParaRPr>
            </a:p>
          </p:txBody>
        </p:sp>
        <p:sp>
          <p:nvSpPr>
            <p:cNvPr id="103" name="Sun 102"/>
            <p:cNvSpPr/>
            <p:nvPr/>
          </p:nvSpPr>
          <p:spPr>
            <a:xfrm>
              <a:off x="348298" y="2628886"/>
              <a:ext cx="311150" cy="304800"/>
            </a:xfrm>
            <a:prstGeom prst="sun">
              <a:avLst/>
            </a:prstGeom>
            <a:solidFill>
              <a:srgbClr val="FFFF66"/>
            </a:solidFill>
            <a:ln>
              <a:solidFill>
                <a:srgbClr val="FFFF00"/>
              </a:solidFill>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solidFill>
                  <a:prstClr val="white"/>
                </a:solidFill>
              </a:endParaRPr>
            </a:p>
          </p:txBody>
        </p:sp>
        <p:sp>
          <p:nvSpPr>
            <p:cNvPr id="104" name="TextBox 103"/>
            <p:cNvSpPr txBox="1"/>
            <p:nvPr/>
          </p:nvSpPr>
          <p:spPr>
            <a:xfrm>
              <a:off x="1749380" y="3952876"/>
              <a:ext cx="413896" cy="184666"/>
            </a:xfrm>
            <a:prstGeom prst="rect">
              <a:avLst/>
            </a:prstGeom>
            <a:noFill/>
          </p:spPr>
          <p:txBody>
            <a:bodyPr wrap="none" rtlCol="0">
              <a:spAutoFit/>
            </a:bodyPr>
            <a:lstStyle/>
            <a:p>
              <a:r>
                <a:rPr lang="en-US" sz="600" dirty="0">
                  <a:solidFill>
                    <a:prstClr val="black"/>
                  </a:solidFill>
                </a:rPr>
                <a:t>Pc-Cu</a:t>
              </a:r>
              <a:r>
                <a:rPr lang="en-US" sz="600" baseline="30000" dirty="0">
                  <a:solidFill>
                    <a:prstClr val="black"/>
                  </a:solidFill>
                </a:rPr>
                <a:t>2+</a:t>
              </a:r>
              <a:endParaRPr lang="en-US" sz="600" dirty="0">
                <a:solidFill>
                  <a:prstClr val="black"/>
                </a:solidFill>
              </a:endParaRPr>
            </a:p>
          </p:txBody>
        </p:sp>
        <p:sp>
          <p:nvSpPr>
            <p:cNvPr id="105" name="TextBox 104"/>
            <p:cNvSpPr txBox="1"/>
            <p:nvPr/>
          </p:nvSpPr>
          <p:spPr>
            <a:xfrm>
              <a:off x="1763668" y="3771901"/>
              <a:ext cx="388248" cy="184666"/>
            </a:xfrm>
            <a:prstGeom prst="rect">
              <a:avLst/>
            </a:prstGeom>
            <a:noFill/>
          </p:spPr>
          <p:txBody>
            <a:bodyPr wrap="none" rtlCol="0">
              <a:spAutoFit/>
            </a:bodyPr>
            <a:lstStyle/>
            <a:p>
              <a:r>
                <a:rPr lang="en-US" sz="600" dirty="0">
                  <a:solidFill>
                    <a:prstClr val="black"/>
                  </a:solidFill>
                </a:rPr>
                <a:t>Pc-Cu</a:t>
              </a:r>
              <a:r>
                <a:rPr lang="en-US" sz="600" baseline="30000" dirty="0">
                  <a:solidFill>
                    <a:prstClr val="black"/>
                  </a:solidFill>
                </a:rPr>
                <a:t>+</a:t>
              </a:r>
              <a:endParaRPr lang="en-US" sz="600" dirty="0">
                <a:solidFill>
                  <a:prstClr val="black"/>
                </a:solidFill>
              </a:endParaRPr>
            </a:p>
          </p:txBody>
        </p:sp>
        <p:sp>
          <p:nvSpPr>
            <p:cNvPr id="106" name="Arc 105"/>
            <p:cNvSpPr/>
            <p:nvPr/>
          </p:nvSpPr>
          <p:spPr>
            <a:xfrm rot="16200000" flipV="1">
              <a:off x="1727149" y="3860115"/>
              <a:ext cx="185517" cy="177797"/>
            </a:xfrm>
            <a:prstGeom prst="arc">
              <a:avLst>
                <a:gd name="adj1" fmla="val 20410093"/>
                <a:gd name="adj2" fmla="val 11155195"/>
              </a:avLst>
            </a:prstGeom>
            <a:ln w="19050">
              <a:headEnd type="triangle" w="med" len="med"/>
              <a:tailEnd type="non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solidFill>
                  <a:prstClr val="black"/>
                </a:solidFill>
              </a:endParaRPr>
            </a:p>
          </p:txBody>
        </p:sp>
        <p:sp>
          <p:nvSpPr>
            <p:cNvPr id="107" name="Arc 106"/>
            <p:cNvSpPr/>
            <p:nvPr/>
          </p:nvSpPr>
          <p:spPr>
            <a:xfrm rot="5400000" flipV="1">
              <a:off x="2006552" y="3874402"/>
              <a:ext cx="185517" cy="155576"/>
            </a:xfrm>
            <a:prstGeom prst="arc">
              <a:avLst>
                <a:gd name="adj1" fmla="val 20771561"/>
                <a:gd name="adj2" fmla="val 11141340"/>
              </a:avLst>
            </a:prstGeom>
            <a:ln w="19050">
              <a:headEnd type="triangle" w="med" len="med"/>
              <a:tailEnd type="non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solidFill>
                  <a:prstClr val="black"/>
                </a:solidFill>
              </a:endParaRPr>
            </a:p>
          </p:txBody>
        </p:sp>
        <p:grpSp>
          <p:nvGrpSpPr>
            <p:cNvPr id="108" name="Group 443"/>
            <p:cNvGrpSpPr/>
            <p:nvPr/>
          </p:nvGrpSpPr>
          <p:grpSpPr>
            <a:xfrm>
              <a:off x="1115968" y="3375026"/>
              <a:ext cx="276038" cy="184666"/>
              <a:chOff x="1229633" y="4483101"/>
              <a:chExt cx="276038" cy="184666"/>
            </a:xfrm>
          </p:grpSpPr>
          <p:sp>
            <p:nvSpPr>
              <p:cNvPr id="124" name="Oval 123"/>
              <p:cNvSpPr/>
              <p:nvPr/>
            </p:nvSpPr>
            <p:spPr>
              <a:xfrm>
                <a:off x="1301750" y="4511675"/>
                <a:ext cx="133350" cy="1301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5" name="TextBox 124"/>
              <p:cNvSpPr txBox="1"/>
              <p:nvPr/>
            </p:nvSpPr>
            <p:spPr>
              <a:xfrm>
                <a:off x="1229633" y="4483101"/>
                <a:ext cx="276038" cy="184666"/>
              </a:xfrm>
              <a:prstGeom prst="rect">
                <a:avLst/>
              </a:prstGeom>
              <a:noFill/>
            </p:spPr>
            <p:txBody>
              <a:bodyPr wrap="none" rtlCol="0">
                <a:spAutoFit/>
              </a:bodyPr>
              <a:lstStyle/>
              <a:p>
                <a:r>
                  <a:rPr lang="en-US" sz="600" dirty="0">
                    <a:solidFill>
                      <a:prstClr val="black"/>
                    </a:solidFill>
                  </a:rPr>
                  <a:t>PQ</a:t>
                </a:r>
              </a:p>
            </p:txBody>
          </p:sp>
        </p:grpSp>
        <p:grpSp>
          <p:nvGrpSpPr>
            <p:cNvPr id="109" name="Group 444"/>
            <p:cNvGrpSpPr/>
            <p:nvPr/>
          </p:nvGrpSpPr>
          <p:grpSpPr>
            <a:xfrm>
              <a:off x="1093743" y="3578226"/>
              <a:ext cx="362600" cy="184666"/>
              <a:chOff x="1207408" y="4670426"/>
              <a:chExt cx="362600" cy="184666"/>
            </a:xfrm>
          </p:grpSpPr>
          <p:sp>
            <p:nvSpPr>
              <p:cNvPr id="122" name="Oval 121"/>
              <p:cNvSpPr/>
              <p:nvPr/>
            </p:nvSpPr>
            <p:spPr>
              <a:xfrm>
                <a:off x="1298574" y="4702175"/>
                <a:ext cx="161925" cy="1301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3" name="TextBox 122"/>
              <p:cNvSpPr txBox="1"/>
              <p:nvPr/>
            </p:nvSpPr>
            <p:spPr>
              <a:xfrm>
                <a:off x="1207408" y="4670426"/>
                <a:ext cx="362600" cy="184666"/>
              </a:xfrm>
              <a:prstGeom prst="rect">
                <a:avLst/>
              </a:prstGeom>
              <a:noFill/>
            </p:spPr>
            <p:txBody>
              <a:bodyPr wrap="none" rtlCol="0">
                <a:spAutoFit/>
              </a:bodyPr>
              <a:lstStyle/>
              <a:p>
                <a:r>
                  <a:rPr lang="en-US" sz="600" dirty="0">
                    <a:solidFill>
                      <a:prstClr val="black"/>
                    </a:solidFill>
                  </a:rPr>
                  <a:t>PQH</a:t>
                </a:r>
                <a:r>
                  <a:rPr lang="en-US" sz="600" baseline="-25000" dirty="0">
                    <a:solidFill>
                      <a:prstClr val="black"/>
                    </a:solidFill>
                  </a:rPr>
                  <a:t>2</a:t>
                </a:r>
              </a:p>
            </p:txBody>
          </p:sp>
        </p:grpSp>
        <p:sp>
          <p:nvSpPr>
            <p:cNvPr id="110" name="Arc 109"/>
            <p:cNvSpPr/>
            <p:nvPr/>
          </p:nvSpPr>
          <p:spPr>
            <a:xfrm rot="5400000" flipV="1">
              <a:off x="1243651" y="3500440"/>
              <a:ext cx="253996" cy="155573"/>
            </a:xfrm>
            <a:prstGeom prst="arc">
              <a:avLst>
                <a:gd name="adj1" fmla="val 21258958"/>
                <a:gd name="adj2" fmla="val 11958454"/>
              </a:avLst>
            </a:prstGeom>
            <a:ln w="19050">
              <a:headEnd type="non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solidFill>
                  <a:prstClr val="black"/>
                </a:solidFill>
              </a:endParaRPr>
            </a:p>
          </p:txBody>
        </p:sp>
        <p:sp>
          <p:nvSpPr>
            <p:cNvPr id="111" name="Arc 110"/>
            <p:cNvSpPr/>
            <p:nvPr/>
          </p:nvSpPr>
          <p:spPr>
            <a:xfrm rot="16200000" flipV="1">
              <a:off x="1027751" y="3500440"/>
              <a:ext cx="253996" cy="155573"/>
            </a:xfrm>
            <a:prstGeom prst="arc">
              <a:avLst>
                <a:gd name="adj1" fmla="val 21258958"/>
                <a:gd name="adj2" fmla="val 11958454"/>
              </a:avLst>
            </a:prstGeom>
            <a:ln w="19050">
              <a:headEnd type="none"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solidFill>
                  <a:prstClr val="black"/>
                </a:solidFill>
              </a:endParaRPr>
            </a:p>
          </p:txBody>
        </p:sp>
        <p:sp>
          <p:nvSpPr>
            <p:cNvPr id="112" name="TextBox 111"/>
            <p:cNvSpPr txBox="1"/>
            <p:nvPr/>
          </p:nvSpPr>
          <p:spPr>
            <a:xfrm>
              <a:off x="2422795" y="3964305"/>
              <a:ext cx="505267" cy="230832"/>
            </a:xfrm>
            <a:prstGeom prst="rect">
              <a:avLst/>
            </a:prstGeom>
            <a:noFill/>
          </p:spPr>
          <p:txBody>
            <a:bodyPr wrap="none" rtlCol="0">
              <a:spAutoFit/>
            </a:bodyPr>
            <a:lstStyle/>
            <a:p>
              <a:r>
                <a:rPr lang="en-US" sz="900" dirty="0">
                  <a:solidFill>
                    <a:prstClr val="black"/>
                  </a:solidFill>
                </a:rPr>
                <a:t>Lumen</a:t>
              </a:r>
            </a:p>
          </p:txBody>
        </p:sp>
        <p:sp>
          <p:nvSpPr>
            <p:cNvPr id="114" name="TextBox 113"/>
            <p:cNvSpPr txBox="1"/>
            <p:nvPr/>
          </p:nvSpPr>
          <p:spPr>
            <a:xfrm>
              <a:off x="2264045" y="2498725"/>
              <a:ext cx="678391" cy="230832"/>
            </a:xfrm>
            <a:prstGeom prst="rect">
              <a:avLst/>
            </a:prstGeom>
            <a:noFill/>
          </p:spPr>
          <p:txBody>
            <a:bodyPr wrap="none" rtlCol="0">
              <a:spAutoFit/>
            </a:bodyPr>
            <a:lstStyle/>
            <a:p>
              <a:r>
                <a:rPr lang="en-US" sz="900" dirty="0">
                  <a:solidFill>
                    <a:prstClr val="black"/>
                  </a:solidFill>
                </a:rPr>
                <a:t>Cytoplasm</a:t>
              </a:r>
            </a:p>
          </p:txBody>
        </p:sp>
        <p:sp>
          <p:nvSpPr>
            <p:cNvPr id="115" name="TextBox 114"/>
            <p:cNvSpPr txBox="1"/>
            <p:nvPr/>
          </p:nvSpPr>
          <p:spPr>
            <a:xfrm>
              <a:off x="741641" y="3886512"/>
              <a:ext cx="647934" cy="184666"/>
            </a:xfrm>
            <a:prstGeom prst="rect">
              <a:avLst/>
            </a:prstGeom>
            <a:noFill/>
          </p:spPr>
          <p:txBody>
            <a:bodyPr wrap="none" rtlCol="0">
              <a:spAutoFit/>
            </a:bodyPr>
            <a:lstStyle/>
            <a:p>
              <a:r>
                <a:rPr lang="en-US" sz="600" dirty="0">
                  <a:solidFill>
                    <a:prstClr val="black"/>
                  </a:solidFill>
                </a:rPr>
                <a:t>Photosystem II</a:t>
              </a:r>
            </a:p>
          </p:txBody>
        </p:sp>
        <p:sp>
          <p:nvSpPr>
            <p:cNvPr id="116" name="TextBox 115"/>
            <p:cNvSpPr txBox="1"/>
            <p:nvPr/>
          </p:nvSpPr>
          <p:spPr>
            <a:xfrm>
              <a:off x="2111645" y="3875405"/>
              <a:ext cx="628698" cy="184666"/>
            </a:xfrm>
            <a:prstGeom prst="rect">
              <a:avLst/>
            </a:prstGeom>
            <a:noFill/>
          </p:spPr>
          <p:txBody>
            <a:bodyPr wrap="none" rtlCol="0">
              <a:spAutoFit/>
            </a:bodyPr>
            <a:lstStyle/>
            <a:p>
              <a:r>
                <a:rPr lang="en-US" sz="600" dirty="0">
                  <a:solidFill>
                    <a:prstClr val="black"/>
                  </a:solidFill>
                </a:rPr>
                <a:t>Photosystem I</a:t>
              </a:r>
            </a:p>
          </p:txBody>
        </p:sp>
        <p:sp>
          <p:nvSpPr>
            <p:cNvPr id="117" name="TextBox 116"/>
            <p:cNvSpPr txBox="1"/>
            <p:nvPr/>
          </p:nvSpPr>
          <p:spPr>
            <a:xfrm>
              <a:off x="1391916" y="3460115"/>
              <a:ext cx="583813" cy="276999"/>
            </a:xfrm>
            <a:prstGeom prst="rect">
              <a:avLst/>
            </a:prstGeom>
            <a:noFill/>
          </p:spPr>
          <p:txBody>
            <a:bodyPr wrap="none" rtlCol="0">
              <a:spAutoFit/>
            </a:bodyPr>
            <a:lstStyle/>
            <a:p>
              <a:pPr algn="ctr"/>
              <a:r>
                <a:rPr lang="en-US" sz="600" dirty="0">
                  <a:solidFill>
                    <a:prstClr val="black"/>
                  </a:solidFill>
                </a:rPr>
                <a:t>Cytochrome </a:t>
              </a:r>
            </a:p>
            <a:p>
              <a:pPr algn="ctr"/>
              <a:r>
                <a:rPr lang="en-US" sz="600" dirty="0">
                  <a:solidFill>
                    <a:prstClr val="black"/>
                  </a:solidFill>
                </a:rPr>
                <a:t>b</a:t>
              </a:r>
              <a:r>
                <a:rPr lang="en-US" sz="600" baseline="-25000" dirty="0">
                  <a:solidFill>
                    <a:prstClr val="black"/>
                  </a:solidFill>
                </a:rPr>
                <a:t>6</a:t>
              </a:r>
              <a:r>
                <a:rPr lang="en-US" sz="600" dirty="0">
                  <a:solidFill>
                    <a:prstClr val="black"/>
                  </a:solidFill>
                </a:rPr>
                <a:t>f complex</a:t>
              </a:r>
            </a:p>
          </p:txBody>
        </p:sp>
        <p:sp>
          <p:nvSpPr>
            <p:cNvPr id="118" name="Freeform 117"/>
            <p:cNvSpPr/>
            <p:nvPr/>
          </p:nvSpPr>
          <p:spPr>
            <a:xfrm rot="1883497">
              <a:off x="495641" y="3018228"/>
              <a:ext cx="413124" cy="224346"/>
            </a:xfrm>
            <a:custGeom>
              <a:avLst/>
              <a:gdLst>
                <a:gd name="connsiteX0" fmla="*/ 12700 w 403225"/>
                <a:gd name="connsiteY0" fmla="*/ 0 h 323850"/>
                <a:gd name="connsiteX1" fmla="*/ 17462 w 403225"/>
                <a:gd name="connsiteY1" fmla="*/ 147638 h 323850"/>
                <a:gd name="connsiteX2" fmla="*/ 117475 w 403225"/>
                <a:gd name="connsiteY2" fmla="*/ 85725 h 323850"/>
                <a:gd name="connsiteX3" fmla="*/ 122237 w 403225"/>
                <a:gd name="connsiteY3" fmla="*/ 200025 h 323850"/>
                <a:gd name="connsiteX4" fmla="*/ 217487 w 403225"/>
                <a:gd name="connsiteY4" fmla="*/ 161925 h 323850"/>
                <a:gd name="connsiteX5" fmla="*/ 227012 w 403225"/>
                <a:gd name="connsiteY5" fmla="*/ 242888 h 323850"/>
                <a:gd name="connsiteX6" fmla="*/ 284162 w 403225"/>
                <a:gd name="connsiteY6" fmla="*/ 228600 h 323850"/>
                <a:gd name="connsiteX7" fmla="*/ 293687 w 403225"/>
                <a:gd name="connsiteY7" fmla="*/ 271463 h 323850"/>
                <a:gd name="connsiteX8" fmla="*/ 350837 w 403225"/>
                <a:gd name="connsiteY8" fmla="*/ 276225 h 323850"/>
                <a:gd name="connsiteX9" fmla="*/ 374650 w 403225"/>
                <a:gd name="connsiteY9" fmla="*/ 304800 h 323850"/>
                <a:gd name="connsiteX10" fmla="*/ 403225 w 403225"/>
                <a:gd name="connsiteY10" fmla="*/ 32385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225" h="323850">
                  <a:moveTo>
                    <a:pt x="12700" y="0"/>
                  </a:moveTo>
                  <a:cubicBezTo>
                    <a:pt x="6350" y="66675"/>
                    <a:pt x="0" y="133351"/>
                    <a:pt x="17462" y="147638"/>
                  </a:cubicBezTo>
                  <a:cubicBezTo>
                    <a:pt x="34924" y="161925"/>
                    <a:pt x="100013" y="76994"/>
                    <a:pt x="117475" y="85725"/>
                  </a:cubicBezTo>
                  <a:cubicBezTo>
                    <a:pt x="134937" y="94456"/>
                    <a:pt x="105568" y="187325"/>
                    <a:pt x="122237" y="200025"/>
                  </a:cubicBezTo>
                  <a:cubicBezTo>
                    <a:pt x="138906" y="212725"/>
                    <a:pt x="200025" y="154781"/>
                    <a:pt x="217487" y="161925"/>
                  </a:cubicBezTo>
                  <a:cubicBezTo>
                    <a:pt x="234949" y="169069"/>
                    <a:pt x="215900" y="231776"/>
                    <a:pt x="227012" y="242888"/>
                  </a:cubicBezTo>
                  <a:cubicBezTo>
                    <a:pt x="238124" y="254000"/>
                    <a:pt x="273050" y="223838"/>
                    <a:pt x="284162" y="228600"/>
                  </a:cubicBezTo>
                  <a:cubicBezTo>
                    <a:pt x="295274" y="233362"/>
                    <a:pt x="282575" y="263526"/>
                    <a:pt x="293687" y="271463"/>
                  </a:cubicBezTo>
                  <a:cubicBezTo>
                    <a:pt x="304800" y="279401"/>
                    <a:pt x="337343" y="270669"/>
                    <a:pt x="350837" y="276225"/>
                  </a:cubicBezTo>
                  <a:cubicBezTo>
                    <a:pt x="364331" y="281781"/>
                    <a:pt x="365919" y="296863"/>
                    <a:pt x="374650" y="304800"/>
                  </a:cubicBezTo>
                  <a:cubicBezTo>
                    <a:pt x="383381" y="312737"/>
                    <a:pt x="393303" y="318293"/>
                    <a:pt x="403225" y="323850"/>
                  </a:cubicBezTo>
                </a:path>
              </a:pathLst>
            </a:custGeom>
            <a:ln>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119" name="Freeform 118"/>
            <p:cNvSpPr/>
            <p:nvPr/>
          </p:nvSpPr>
          <p:spPr>
            <a:xfrm>
              <a:off x="662940" y="2790826"/>
              <a:ext cx="1447800" cy="438149"/>
            </a:xfrm>
            <a:custGeom>
              <a:avLst/>
              <a:gdLst>
                <a:gd name="connsiteX0" fmla="*/ 0 w 1404938"/>
                <a:gd name="connsiteY0" fmla="*/ 42862 h 500062"/>
                <a:gd name="connsiteX1" fmla="*/ 142875 w 1404938"/>
                <a:gd name="connsiteY1" fmla="*/ 14287 h 500062"/>
                <a:gd name="connsiteX2" fmla="*/ 185738 w 1404938"/>
                <a:gd name="connsiteY2" fmla="*/ 128587 h 500062"/>
                <a:gd name="connsiteX3" fmla="*/ 304800 w 1404938"/>
                <a:gd name="connsiteY3" fmla="*/ 109537 h 500062"/>
                <a:gd name="connsiteX4" fmla="*/ 361950 w 1404938"/>
                <a:gd name="connsiteY4" fmla="*/ 195262 h 500062"/>
                <a:gd name="connsiteX5" fmla="*/ 481013 w 1404938"/>
                <a:gd name="connsiteY5" fmla="*/ 176212 h 500062"/>
                <a:gd name="connsiteX6" fmla="*/ 538163 w 1404938"/>
                <a:gd name="connsiteY6" fmla="*/ 271462 h 500062"/>
                <a:gd name="connsiteX7" fmla="*/ 681038 w 1404938"/>
                <a:gd name="connsiteY7" fmla="*/ 252412 h 500062"/>
                <a:gd name="connsiteX8" fmla="*/ 752475 w 1404938"/>
                <a:gd name="connsiteY8" fmla="*/ 342900 h 500062"/>
                <a:gd name="connsiteX9" fmla="*/ 885825 w 1404938"/>
                <a:gd name="connsiteY9" fmla="*/ 304800 h 500062"/>
                <a:gd name="connsiteX10" fmla="*/ 962025 w 1404938"/>
                <a:gd name="connsiteY10" fmla="*/ 409575 h 500062"/>
                <a:gd name="connsiteX11" fmla="*/ 1100138 w 1404938"/>
                <a:gd name="connsiteY11" fmla="*/ 395287 h 500062"/>
                <a:gd name="connsiteX12" fmla="*/ 1185863 w 1404938"/>
                <a:gd name="connsiteY12" fmla="*/ 466725 h 500062"/>
                <a:gd name="connsiteX13" fmla="*/ 1319213 w 1404938"/>
                <a:gd name="connsiteY13" fmla="*/ 457200 h 500062"/>
                <a:gd name="connsiteX14" fmla="*/ 1390650 w 1404938"/>
                <a:gd name="connsiteY14" fmla="*/ 490537 h 500062"/>
                <a:gd name="connsiteX15" fmla="*/ 1404938 w 1404938"/>
                <a:gd name="connsiteY15" fmla="*/ 500062 h 500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04938" h="500062">
                  <a:moveTo>
                    <a:pt x="0" y="42862"/>
                  </a:moveTo>
                  <a:cubicBezTo>
                    <a:pt x="55959" y="21431"/>
                    <a:pt x="111919" y="0"/>
                    <a:pt x="142875" y="14287"/>
                  </a:cubicBezTo>
                  <a:cubicBezTo>
                    <a:pt x="173831" y="28575"/>
                    <a:pt x="158751" y="112712"/>
                    <a:pt x="185738" y="128587"/>
                  </a:cubicBezTo>
                  <a:cubicBezTo>
                    <a:pt x="212726" y="144462"/>
                    <a:pt x="275431" y="98425"/>
                    <a:pt x="304800" y="109537"/>
                  </a:cubicBezTo>
                  <a:cubicBezTo>
                    <a:pt x="334169" y="120649"/>
                    <a:pt x="332581" y="184150"/>
                    <a:pt x="361950" y="195262"/>
                  </a:cubicBezTo>
                  <a:cubicBezTo>
                    <a:pt x="391319" y="206374"/>
                    <a:pt x="451644" y="163512"/>
                    <a:pt x="481013" y="176212"/>
                  </a:cubicBezTo>
                  <a:cubicBezTo>
                    <a:pt x="510382" y="188912"/>
                    <a:pt x="504826" y="258762"/>
                    <a:pt x="538163" y="271462"/>
                  </a:cubicBezTo>
                  <a:cubicBezTo>
                    <a:pt x="571501" y="284162"/>
                    <a:pt x="645319" y="240506"/>
                    <a:pt x="681038" y="252412"/>
                  </a:cubicBezTo>
                  <a:cubicBezTo>
                    <a:pt x="716757" y="264318"/>
                    <a:pt x="718344" y="334169"/>
                    <a:pt x="752475" y="342900"/>
                  </a:cubicBezTo>
                  <a:cubicBezTo>
                    <a:pt x="786606" y="351631"/>
                    <a:pt x="850900" y="293688"/>
                    <a:pt x="885825" y="304800"/>
                  </a:cubicBezTo>
                  <a:cubicBezTo>
                    <a:pt x="920750" y="315913"/>
                    <a:pt x="926306" y="394494"/>
                    <a:pt x="962025" y="409575"/>
                  </a:cubicBezTo>
                  <a:cubicBezTo>
                    <a:pt x="997744" y="424656"/>
                    <a:pt x="1062832" y="385762"/>
                    <a:pt x="1100138" y="395287"/>
                  </a:cubicBezTo>
                  <a:cubicBezTo>
                    <a:pt x="1137444" y="404812"/>
                    <a:pt x="1149350" y="456406"/>
                    <a:pt x="1185863" y="466725"/>
                  </a:cubicBezTo>
                  <a:cubicBezTo>
                    <a:pt x="1222376" y="477044"/>
                    <a:pt x="1285082" y="453231"/>
                    <a:pt x="1319213" y="457200"/>
                  </a:cubicBezTo>
                  <a:cubicBezTo>
                    <a:pt x="1353344" y="461169"/>
                    <a:pt x="1376363" y="483393"/>
                    <a:pt x="1390650" y="490537"/>
                  </a:cubicBezTo>
                  <a:cubicBezTo>
                    <a:pt x="1404937" y="497681"/>
                    <a:pt x="1404937" y="498871"/>
                    <a:pt x="1404938" y="500062"/>
                  </a:cubicBezTo>
                </a:path>
              </a:pathLst>
            </a:custGeom>
            <a:ln>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120" name="TextBox 119"/>
            <p:cNvSpPr txBox="1"/>
            <p:nvPr/>
          </p:nvSpPr>
          <p:spPr>
            <a:xfrm>
              <a:off x="1358264" y="2905128"/>
              <a:ext cx="260008" cy="184666"/>
            </a:xfrm>
            <a:prstGeom prst="rect">
              <a:avLst/>
            </a:prstGeom>
            <a:noFill/>
          </p:spPr>
          <p:txBody>
            <a:bodyPr wrap="none" rtlCol="0">
              <a:spAutoFit/>
            </a:bodyPr>
            <a:lstStyle/>
            <a:p>
              <a:r>
                <a:rPr lang="en-US" sz="600" dirty="0">
                  <a:solidFill>
                    <a:prstClr val="black"/>
                  </a:solidFill>
                </a:rPr>
                <a:t>h</a:t>
              </a:r>
              <a:r>
                <a:rPr lang="el-GR" sz="600" dirty="0">
                  <a:solidFill>
                    <a:prstClr val="black"/>
                  </a:solidFill>
                </a:rPr>
                <a:t>ν</a:t>
              </a:r>
              <a:endParaRPr lang="en-US" sz="600" dirty="0">
                <a:solidFill>
                  <a:prstClr val="black"/>
                </a:solidFill>
              </a:endParaRPr>
            </a:p>
          </p:txBody>
        </p:sp>
        <p:sp>
          <p:nvSpPr>
            <p:cNvPr id="121" name="TextBox 120"/>
            <p:cNvSpPr txBox="1"/>
            <p:nvPr/>
          </p:nvSpPr>
          <p:spPr>
            <a:xfrm>
              <a:off x="596262" y="2976566"/>
              <a:ext cx="260008" cy="184666"/>
            </a:xfrm>
            <a:prstGeom prst="rect">
              <a:avLst/>
            </a:prstGeom>
            <a:noFill/>
          </p:spPr>
          <p:txBody>
            <a:bodyPr wrap="none" rtlCol="0">
              <a:spAutoFit/>
            </a:bodyPr>
            <a:lstStyle/>
            <a:p>
              <a:r>
                <a:rPr lang="en-US" sz="600" dirty="0">
                  <a:solidFill>
                    <a:prstClr val="black"/>
                  </a:solidFill>
                </a:rPr>
                <a:t>h</a:t>
              </a:r>
              <a:r>
                <a:rPr lang="el-GR" sz="600" dirty="0">
                  <a:solidFill>
                    <a:prstClr val="black"/>
                  </a:solidFill>
                </a:rPr>
                <a:t>ν</a:t>
              </a:r>
              <a:endParaRPr lang="en-US" sz="600" dirty="0">
                <a:solidFill>
                  <a:prstClr val="black"/>
                </a:solidFill>
              </a:endParaRPr>
            </a:p>
          </p:txBody>
        </p:sp>
      </p:grpSp>
      <p:sp>
        <p:nvSpPr>
          <p:cNvPr id="141" name="TextBox 140"/>
          <p:cNvSpPr txBox="1"/>
          <p:nvPr/>
        </p:nvSpPr>
        <p:spPr>
          <a:xfrm>
            <a:off x="5715001" y="3276600"/>
            <a:ext cx="928139" cy="369332"/>
          </a:xfrm>
          <a:prstGeom prst="rect">
            <a:avLst/>
          </a:prstGeom>
          <a:noFill/>
        </p:spPr>
        <p:txBody>
          <a:bodyPr wrap="none" rtlCol="0">
            <a:spAutoFit/>
          </a:bodyPr>
          <a:lstStyle/>
          <a:p>
            <a:r>
              <a:rPr lang="en-US" dirty="0">
                <a:solidFill>
                  <a:prstClr val="black"/>
                </a:solidFill>
              </a:rPr>
              <a:t>Glucose</a:t>
            </a:r>
          </a:p>
        </p:txBody>
      </p:sp>
      <p:sp>
        <p:nvSpPr>
          <p:cNvPr id="11" name="TextBox 10"/>
          <p:cNvSpPr txBox="1"/>
          <p:nvPr/>
        </p:nvSpPr>
        <p:spPr>
          <a:xfrm>
            <a:off x="8382000" y="4572000"/>
            <a:ext cx="1009956" cy="369332"/>
          </a:xfrm>
          <a:prstGeom prst="rect">
            <a:avLst/>
          </a:prstGeom>
          <a:solidFill>
            <a:schemeClr val="accent2">
              <a:lumMod val="20000"/>
              <a:lumOff val="80000"/>
            </a:schemeClr>
          </a:solidFill>
          <a:effectLst>
            <a:softEdge rad="63500"/>
          </a:effectLst>
        </p:spPr>
        <p:txBody>
          <a:bodyPr wrap="none" rtlCol="0">
            <a:spAutoFit/>
          </a:bodyPr>
          <a:lstStyle/>
          <a:p>
            <a:r>
              <a:rPr lang="en-US" dirty="0">
                <a:solidFill>
                  <a:prstClr val="black"/>
                </a:solidFill>
              </a:rPr>
              <a:t>Pyruvate</a:t>
            </a:r>
          </a:p>
        </p:txBody>
      </p:sp>
      <p:sp>
        <p:nvSpPr>
          <p:cNvPr id="12" name="TextBox 11"/>
          <p:cNvSpPr txBox="1"/>
          <p:nvPr/>
        </p:nvSpPr>
        <p:spPr>
          <a:xfrm>
            <a:off x="3276601" y="3276600"/>
            <a:ext cx="1031051" cy="369332"/>
          </a:xfrm>
          <a:prstGeom prst="rect">
            <a:avLst/>
          </a:prstGeom>
          <a:solidFill>
            <a:srgbClr val="FFC000"/>
          </a:solidFill>
        </p:spPr>
        <p:txBody>
          <a:bodyPr wrap="none" rtlCol="0">
            <a:spAutoFit/>
          </a:bodyPr>
          <a:lstStyle/>
          <a:p>
            <a:r>
              <a:rPr lang="en-US" dirty="0">
                <a:solidFill>
                  <a:prstClr val="black"/>
                </a:solidFill>
              </a:rPr>
              <a:t>Cellulose</a:t>
            </a:r>
          </a:p>
        </p:txBody>
      </p:sp>
      <p:sp>
        <p:nvSpPr>
          <p:cNvPr id="5" name="Right Arrow 4"/>
          <p:cNvSpPr/>
          <p:nvPr/>
        </p:nvSpPr>
        <p:spPr>
          <a:xfrm>
            <a:off x="5257800" y="1371600"/>
            <a:ext cx="1219200" cy="762000"/>
          </a:xfrm>
          <a:prstGeom prst="rightArrow">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cxnSp>
        <p:nvCxnSpPr>
          <p:cNvPr id="15" name="Straight Arrow Connector 14"/>
          <p:cNvCxnSpPr/>
          <p:nvPr/>
        </p:nvCxnSpPr>
        <p:spPr>
          <a:xfrm flipH="1">
            <a:off x="4552950" y="3467100"/>
            <a:ext cx="1066800" cy="0"/>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flipH="1">
            <a:off x="6705600" y="3505200"/>
            <a:ext cx="1828800" cy="0"/>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8839200" y="3657600"/>
            <a:ext cx="0" cy="9144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7010400" y="4800600"/>
            <a:ext cx="1143000" cy="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nvCxnSpPr>
        <p:spPr>
          <a:xfrm flipH="1">
            <a:off x="4273550" y="4762500"/>
            <a:ext cx="1390650" cy="6858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895600" y="5562600"/>
            <a:ext cx="1083566" cy="369332"/>
          </a:xfrm>
          <a:prstGeom prst="rect">
            <a:avLst/>
          </a:prstGeom>
          <a:solidFill>
            <a:schemeClr val="accent3">
              <a:lumMod val="40000"/>
              <a:lumOff val="60000"/>
            </a:schemeClr>
          </a:solidFill>
          <a:ln>
            <a:solidFill>
              <a:srgbClr val="FF0000"/>
            </a:solidFill>
          </a:ln>
        </p:spPr>
        <p:txBody>
          <a:bodyPr wrap="none" rtlCol="0">
            <a:spAutoFit/>
          </a:bodyPr>
          <a:lstStyle/>
          <a:p>
            <a:r>
              <a:rPr lang="en-US" dirty="0">
                <a:solidFill>
                  <a:prstClr val="black"/>
                </a:solidFill>
              </a:rPr>
              <a:t>Fatty acid</a:t>
            </a:r>
          </a:p>
        </p:txBody>
      </p:sp>
      <p:cxnSp>
        <p:nvCxnSpPr>
          <p:cNvPr id="26" name="Straight Arrow Connector 25"/>
          <p:cNvCxnSpPr/>
          <p:nvPr/>
        </p:nvCxnSpPr>
        <p:spPr>
          <a:xfrm>
            <a:off x="6183086" y="4953000"/>
            <a:ext cx="0" cy="6096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4191000" y="5638800"/>
            <a:ext cx="1676400" cy="369332"/>
          </a:xfrm>
          <a:prstGeom prst="rect">
            <a:avLst/>
          </a:prstGeom>
          <a:noFill/>
        </p:spPr>
        <p:txBody>
          <a:bodyPr wrap="square" rtlCol="0">
            <a:spAutoFit/>
          </a:bodyPr>
          <a:lstStyle/>
          <a:p>
            <a:pPr algn="ctr"/>
            <a:r>
              <a:rPr lang="en-US" dirty="0">
                <a:solidFill>
                  <a:prstClr val="black"/>
                </a:solidFill>
              </a:rPr>
              <a:t>Amino acids</a:t>
            </a:r>
          </a:p>
        </p:txBody>
      </p:sp>
      <p:sp>
        <p:nvSpPr>
          <p:cNvPr id="2" name="Slide Number Placeholder 1"/>
          <p:cNvSpPr>
            <a:spLocks noGrp="1"/>
          </p:cNvSpPr>
          <p:nvPr>
            <p:ph type="sldNum" sz="quarter" idx="12"/>
          </p:nvPr>
        </p:nvSpPr>
        <p:spPr/>
        <p:txBody>
          <a:bodyPr/>
          <a:lstStyle/>
          <a:p>
            <a:fld id="{A7FC67A1-6832-4C20-BB86-75EF343ECF1F}" type="slidenum">
              <a:rPr lang="en-US" smtClean="0">
                <a:solidFill>
                  <a:prstClr val="black">
                    <a:tint val="75000"/>
                  </a:prstClr>
                </a:solidFill>
              </a:rPr>
              <a:pPr/>
              <a:t>20</a:t>
            </a:fld>
            <a:endParaRPr lang="en-US">
              <a:solidFill>
                <a:prstClr val="black">
                  <a:tint val="75000"/>
                </a:prstClr>
              </a:solidFill>
            </a:endParaRPr>
          </a:p>
        </p:txBody>
      </p:sp>
      <p:sp>
        <p:nvSpPr>
          <p:cNvPr id="3" name="TextBox 2"/>
          <p:cNvSpPr txBox="1"/>
          <p:nvPr/>
        </p:nvSpPr>
        <p:spPr>
          <a:xfrm>
            <a:off x="5772150" y="5619750"/>
            <a:ext cx="884858" cy="369332"/>
          </a:xfrm>
          <a:prstGeom prst="rect">
            <a:avLst/>
          </a:prstGeom>
          <a:solidFill>
            <a:schemeClr val="accent3">
              <a:lumMod val="60000"/>
              <a:lumOff val="40000"/>
            </a:schemeClr>
          </a:solidFill>
          <a:ln>
            <a:solidFill>
              <a:srgbClr val="FF0000"/>
            </a:solidFill>
          </a:ln>
        </p:spPr>
        <p:txBody>
          <a:bodyPr wrap="none" rtlCol="0">
            <a:spAutoFit/>
          </a:bodyPr>
          <a:lstStyle/>
          <a:p>
            <a:r>
              <a:rPr lang="en-US" dirty="0">
                <a:solidFill>
                  <a:prstClr val="black"/>
                </a:solidFill>
              </a:rPr>
              <a:t>Alcohol</a:t>
            </a:r>
          </a:p>
        </p:txBody>
      </p:sp>
      <p:cxnSp>
        <p:nvCxnSpPr>
          <p:cNvPr id="14" name="Straight Arrow Connector 13"/>
          <p:cNvCxnSpPr/>
          <p:nvPr/>
        </p:nvCxnSpPr>
        <p:spPr>
          <a:xfrm flipH="1">
            <a:off x="5257800" y="4953000"/>
            <a:ext cx="609600" cy="6096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a:xfrm>
            <a:off x="6877050" y="3886200"/>
            <a:ext cx="2000250" cy="1847850"/>
            <a:chOff x="5353050" y="3886200"/>
            <a:chExt cx="2000250" cy="1847850"/>
          </a:xfrm>
        </p:grpSpPr>
        <p:sp>
          <p:nvSpPr>
            <p:cNvPr id="8" name="5-Point Star 7"/>
            <p:cNvSpPr/>
            <p:nvPr/>
          </p:nvSpPr>
          <p:spPr>
            <a:xfrm>
              <a:off x="5353050" y="3886200"/>
              <a:ext cx="933450" cy="762000"/>
            </a:xfrm>
            <a:prstGeom prst="star5">
              <a:avLst/>
            </a:prstGeom>
            <a:solidFill>
              <a:srgbClr val="FFFF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8" name="5-Point Star 97"/>
            <p:cNvSpPr/>
            <p:nvPr/>
          </p:nvSpPr>
          <p:spPr>
            <a:xfrm>
              <a:off x="6419850" y="4972050"/>
              <a:ext cx="933450" cy="762000"/>
            </a:xfrm>
            <a:prstGeom prst="star5">
              <a:avLst/>
            </a:prstGeom>
            <a:solidFill>
              <a:srgbClr val="FFFF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7" name="TextBox 16"/>
          <p:cNvSpPr txBox="1"/>
          <p:nvPr/>
        </p:nvSpPr>
        <p:spPr>
          <a:xfrm>
            <a:off x="7086600" y="4114800"/>
            <a:ext cx="536878" cy="369332"/>
          </a:xfrm>
          <a:prstGeom prst="rect">
            <a:avLst/>
          </a:prstGeom>
          <a:noFill/>
        </p:spPr>
        <p:txBody>
          <a:bodyPr wrap="none" rtlCol="0">
            <a:spAutoFit/>
          </a:bodyPr>
          <a:lstStyle/>
          <a:p>
            <a:r>
              <a:rPr lang="en-US" dirty="0">
                <a:solidFill>
                  <a:srgbClr val="FF0000"/>
                </a:solidFill>
              </a:rPr>
              <a:t>CO</a:t>
            </a:r>
            <a:r>
              <a:rPr lang="en-US" baseline="-25000" dirty="0">
                <a:solidFill>
                  <a:srgbClr val="FF0000"/>
                </a:solidFill>
              </a:rPr>
              <a:t>2</a:t>
            </a:r>
          </a:p>
        </p:txBody>
      </p:sp>
      <p:sp>
        <p:nvSpPr>
          <p:cNvPr id="19" name="Arc 18"/>
          <p:cNvSpPr/>
          <p:nvPr/>
        </p:nvSpPr>
        <p:spPr>
          <a:xfrm>
            <a:off x="7315200" y="4038600"/>
            <a:ext cx="1219200" cy="762000"/>
          </a:xfrm>
          <a:prstGeom prst="arc">
            <a:avLst>
              <a:gd name="adj1" fmla="val 5288848"/>
              <a:gd name="adj2" fmla="val 10634415"/>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34" name="TextBox 33"/>
          <p:cNvSpPr txBox="1"/>
          <p:nvPr/>
        </p:nvSpPr>
        <p:spPr>
          <a:xfrm>
            <a:off x="5410200" y="1981201"/>
            <a:ext cx="530530" cy="646331"/>
          </a:xfrm>
          <a:prstGeom prst="rect">
            <a:avLst/>
          </a:prstGeom>
          <a:noFill/>
        </p:spPr>
        <p:txBody>
          <a:bodyPr wrap="none" rtlCol="0">
            <a:spAutoFit/>
          </a:bodyPr>
          <a:lstStyle/>
          <a:p>
            <a:pPr algn="ctr"/>
            <a:r>
              <a:rPr lang="en-US" dirty="0">
                <a:solidFill>
                  <a:prstClr val="black"/>
                </a:solidFill>
              </a:rPr>
              <a:t>ATP</a:t>
            </a:r>
          </a:p>
          <a:p>
            <a:pPr algn="ctr"/>
            <a:r>
              <a:rPr lang="en-US" dirty="0">
                <a:solidFill>
                  <a:prstClr val="black"/>
                </a:solidFill>
              </a:rPr>
              <a:t>e</a:t>
            </a:r>
            <a:r>
              <a:rPr lang="en-US" baseline="30000" dirty="0">
                <a:solidFill>
                  <a:prstClr val="black"/>
                </a:solidFill>
              </a:rPr>
              <a:t>-</a:t>
            </a:r>
          </a:p>
        </p:txBody>
      </p:sp>
      <p:sp>
        <p:nvSpPr>
          <p:cNvPr id="91" name="TextBox 90"/>
          <p:cNvSpPr txBox="1"/>
          <p:nvPr/>
        </p:nvSpPr>
        <p:spPr>
          <a:xfrm>
            <a:off x="9220200" y="3886201"/>
            <a:ext cx="530530" cy="646331"/>
          </a:xfrm>
          <a:prstGeom prst="rect">
            <a:avLst/>
          </a:prstGeom>
          <a:noFill/>
        </p:spPr>
        <p:txBody>
          <a:bodyPr wrap="none" rtlCol="0">
            <a:spAutoFit/>
          </a:bodyPr>
          <a:lstStyle/>
          <a:p>
            <a:pPr algn="ctr"/>
            <a:r>
              <a:rPr lang="en-US" dirty="0">
                <a:solidFill>
                  <a:prstClr val="black"/>
                </a:solidFill>
              </a:rPr>
              <a:t>ATP</a:t>
            </a:r>
          </a:p>
          <a:p>
            <a:pPr algn="ctr"/>
            <a:r>
              <a:rPr lang="en-US" dirty="0">
                <a:solidFill>
                  <a:prstClr val="black"/>
                </a:solidFill>
              </a:rPr>
              <a:t>e</a:t>
            </a:r>
            <a:r>
              <a:rPr lang="en-US" baseline="30000" dirty="0">
                <a:solidFill>
                  <a:prstClr val="black"/>
                </a:solidFill>
              </a:rPr>
              <a:t>-</a:t>
            </a:r>
          </a:p>
        </p:txBody>
      </p:sp>
      <p:sp>
        <p:nvSpPr>
          <p:cNvPr id="35" name="Arc 34"/>
          <p:cNvSpPr/>
          <p:nvPr/>
        </p:nvSpPr>
        <p:spPr>
          <a:xfrm>
            <a:off x="8839200" y="3581400"/>
            <a:ext cx="762000" cy="609600"/>
          </a:xfrm>
          <a:prstGeom prst="arc">
            <a:avLst>
              <a:gd name="adj1" fmla="val 5754360"/>
              <a:gd name="adj2" fmla="val 10562615"/>
            </a:avLst>
          </a:prstGeom>
          <a:ln>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2" name="TextBox 41"/>
          <p:cNvSpPr txBox="1"/>
          <p:nvPr/>
        </p:nvSpPr>
        <p:spPr>
          <a:xfrm>
            <a:off x="6477000" y="2286000"/>
            <a:ext cx="2743200" cy="369332"/>
          </a:xfrm>
          <a:prstGeom prst="rect">
            <a:avLst/>
          </a:prstGeom>
          <a:solidFill>
            <a:schemeClr val="accent3">
              <a:lumMod val="40000"/>
              <a:lumOff val="60000"/>
            </a:schemeClr>
          </a:solidFill>
        </p:spPr>
        <p:txBody>
          <a:bodyPr wrap="square" rtlCol="0">
            <a:spAutoFit/>
          </a:bodyPr>
          <a:lstStyle/>
          <a:p>
            <a:r>
              <a:rPr lang="en-US" dirty="0">
                <a:solidFill>
                  <a:prstClr val="black"/>
                </a:solidFill>
              </a:rPr>
              <a:t>Calvin cycle (CBB pathway)</a:t>
            </a:r>
          </a:p>
        </p:txBody>
      </p:sp>
      <p:sp>
        <p:nvSpPr>
          <p:cNvPr id="43" name="Bent Arrow 42"/>
          <p:cNvSpPr/>
          <p:nvPr/>
        </p:nvSpPr>
        <p:spPr>
          <a:xfrm rot="5400000">
            <a:off x="7315200" y="2819400"/>
            <a:ext cx="1066800" cy="2286000"/>
          </a:xfrm>
          <a:prstGeom prst="bentArrow">
            <a:avLst>
              <a:gd name="adj1" fmla="val 11905"/>
              <a:gd name="adj2" fmla="val 12500"/>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44" name="TextBox 43"/>
          <p:cNvSpPr txBox="1"/>
          <p:nvPr/>
        </p:nvSpPr>
        <p:spPr>
          <a:xfrm>
            <a:off x="6629401" y="3657600"/>
            <a:ext cx="2565189" cy="369332"/>
          </a:xfrm>
          <a:prstGeom prst="rect">
            <a:avLst/>
          </a:prstGeom>
          <a:solidFill>
            <a:schemeClr val="accent3">
              <a:lumMod val="40000"/>
              <a:lumOff val="60000"/>
            </a:schemeClr>
          </a:solidFill>
        </p:spPr>
        <p:txBody>
          <a:bodyPr wrap="none" rtlCol="0">
            <a:spAutoFit/>
          </a:bodyPr>
          <a:lstStyle/>
          <a:p>
            <a:r>
              <a:rPr lang="en-US" dirty="0">
                <a:solidFill>
                  <a:prstClr val="black"/>
                </a:solidFill>
              </a:rPr>
              <a:t>Glycolysis (EMP pathway)</a:t>
            </a:r>
          </a:p>
        </p:txBody>
      </p:sp>
      <p:sp>
        <p:nvSpPr>
          <p:cNvPr id="97" name="TextBox 96"/>
          <p:cNvSpPr txBox="1"/>
          <p:nvPr/>
        </p:nvSpPr>
        <p:spPr>
          <a:xfrm>
            <a:off x="2895601" y="2438400"/>
            <a:ext cx="1558119" cy="369332"/>
          </a:xfrm>
          <a:prstGeom prst="rect">
            <a:avLst/>
          </a:prstGeom>
          <a:solidFill>
            <a:schemeClr val="accent3">
              <a:lumMod val="40000"/>
              <a:lumOff val="60000"/>
            </a:schemeClr>
          </a:solidFill>
        </p:spPr>
        <p:txBody>
          <a:bodyPr wrap="none" rtlCol="0">
            <a:spAutoFit/>
          </a:bodyPr>
          <a:lstStyle/>
          <a:p>
            <a:r>
              <a:rPr lang="en-US" dirty="0">
                <a:solidFill>
                  <a:prstClr val="black"/>
                </a:solidFill>
              </a:rPr>
              <a:t>Light reactions</a:t>
            </a:r>
          </a:p>
        </p:txBody>
      </p:sp>
      <p:cxnSp>
        <p:nvCxnSpPr>
          <p:cNvPr id="10" name="Straight Arrow Connector 9"/>
          <p:cNvCxnSpPr/>
          <p:nvPr/>
        </p:nvCxnSpPr>
        <p:spPr>
          <a:xfrm flipH="1">
            <a:off x="4673600" y="4756666"/>
            <a:ext cx="965200" cy="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3" name="Straight Arrow Connector 82"/>
          <p:cNvCxnSpPr/>
          <p:nvPr/>
        </p:nvCxnSpPr>
        <p:spPr>
          <a:xfrm>
            <a:off x="8934450" y="4953000"/>
            <a:ext cx="0" cy="6096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4" name="TextBox 83"/>
          <p:cNvSpPr txBox="1"/>
          <p:nvPr/>
        </p:nvSpPr>
        <p:spPr>
          <a:xfrm>
            <a:off x="9258300" y="5657850"/>
            <a:ext cx="679994" cy="369332"/>
          </a:xfrm>
          <a:prstGeom prst="rect">
            <a:avLst/>
          </a:prstGeom>
          <a:noFill/>
          <a:ln>
            <a:solidFill>
              <a:srgbClr val="FF0000"/>
            </a:solidFill>
          </a:ln>
        </p:spPr>
        <p:txBody>
          <a:bodyPr wrap="none" rtlCol="0">
            <a:spAutoFit/>
          </a:bodyPr>
          <a:lstStyle/>
          <a:p>
            <a:r>
              <a:rPr lang="en-US" dirty="0">
                <a:solidFill>
                  <a:prstClr val="black"/>
                </a:solidFill>
              </a:rPr>
              <a:t>Acids</a:t>
            </a:r>
          </a:p>
        </p:txBody>
      </p:sp>
      <p:sp>
        <p:nvSpPr>
          <p:cNvPr id="86" name="TextBox 85"/>
          <p:cNvSpPr txBox="1"/>
          <p:nvPr/>
        </p:nvSpPr>
        <p:spPr>
          <a:xfrm>
            <a:off x="8343900" y="5676900"/>
            <a:ext cx="884858" cy="369332"/>
          </a:xfrm>
          <a:prstGeom prst="rect">
            <a:avLst/>
          </a:prstGeom>
          <a:solidFill>
            <a:schemeClr val="accent3">
              <a:lumMod val="40000"/>
              <a:lumOff val="60000"/>
            </a:schemeClr>
          </a:solidFill>
          <a:ln>
            <a:solidFill>
              <a:srgbClr val="FF0000"/>
            </a:solidFill>
          </a:ln>
        </p:spPr>
        <p:txBody>
          <a:bodyPr wrap="none" rtlCol="0">
            <a:spAutoFit/>
          </a:bodyPr>
          <a:lstStyle/>
          <a:p>
            <a:r>
              <a:rPr lang="en-US" dirty="0">
                <a:solidFill>
                  <a:prstClr val="black"/>
                </a:solidFill>
              </a:rPr>
              <a:t>Alcohol</a:t>
            </a:r>
          </a:p>
        </p:txBody>
      </p:sp>
      <p:sp>
        <p:nvSpPr>
          <p:cNvPr id="92" name="TextBox 91"/>
          <p:cNvSpPr txBox="1"/>
          <p:nvPr/>
        </p:nvSpPr>
        <p:spPr>
          <a:xfrm>
            <a:off x="5832022" y="6087836"/>
            <a:ext cx="679994" cy="369332"/>
          </a:xfrm>
          <a:prstGeom prst="rect">
            <a:avLst/>
          </a:prstGeom>
          <a:noFill/>
          <a:ln>
            <a:solidFill>
              <a:srgbClr val="FF0000"/>
            </a:solidFill>
          </a:ln>
        </p:spPr>
        <p:txBody>
          <a:bodyPr wrap="none" rtlCol="0">
            <a:spAutoFit/>
          </a:bodyPr>
          <a:lstStyle/>
          <a:p>
            <a:r>
              <a:rPr lang="en-US" dirty="0">
                <a:solidFill>
                  <a:prstClr val="black"/>
                </a:solidFill>
              </a:rPr>
              <a:t>Acids</a:t>
            </a:r>
          </a:p>
        </p:txBody>
      </p:sp>
      <p:sp>
        <p:nvSpPr>
          <p:cNvPr id="94" name="TextBox 93"/>
          <p:cNvSpPr txBox="1"/>
          <p:nvPr/>
        </p:nvSpPr>
        <p:spPr>
          <a:xfrm>
            <a:off x="6667501" y="6038850"/>
            <a:ext cx="1276503" cy="369332"/>
          </a:xfrm>
          <a:prstGeom prst="rect">
            <a:avLst/>
          </a:prstGeom>
          <a:noFill/>
          <a:ln>
            <a:solidFill>
              <a:srgbClr val="FF0000"/>
            </a:solidFill>
          </a:ln>
        </p:spPr>
        <p:txBody>
          <a:bodyPr wrap="none" rtlCol="0">
            <a:spAutoFit/>
          </a:bodyPr>
          <a:lstStyle/>
          <a:p>
            <a:r>
              <a:rPr lang="en-US" dirty="0" err="1">
                <a:solidFill>
                  <a:prstClr val="black"/>
                </a:solidFill>
              </a:rPr>
              <a:t>Isoprenoids</a:t>
            </a:r>
            <a:endParaRPr lang="en-US" dirty="0">
              <a:solidFill>
                <a:prstClr val="black"/>
              </a:solidFill>
            </a:endParaRPr>
          </a:p>
        </p:txBody>
      </p:sp>
      <p:sp>
        <p:nvSpPr>
          <p:cNvPr id="93" name="TextBox 92"/>
          <p:cNvSpPr txBox="1"/>
          <p:nvPr/>
        </p:nvSpPr>
        <p:spPr>
          <a:xfrm>
            <a:off x="8172450" y="5238750"/>
            <a:ext cx="536878" cy="369332"/>
          </a:xfrm>
          <a:prstGeom prst="rect">
            <a:avLst/>
          </a:prstGeom>
          <a:noFill/>
        </p:spPr>
        <p:txBody>
          <a:bodyPr wrap="none" rtlCol="0">
            <a:spAutoFit/>
          </a:bodyPr>
          <a:lstStyle/>
          <a:p>
            <a:r>
              <a:rPr lang="en-US" dirty="0">
                <a:solidFill>
                  <a:srgbClr val="FF0000"/>
                </a:solidFill>
              </a:rPr>
              <a:t>CO</a:t>
            </a:r>
            <a:r>
              <a:rPr lang="en-US" baseline="-25000" dirty="0">
                <a:solidFill>
                  <a:srgbClr val="FF0000"/>
                </a:solidFill>
              </a:rPr>
              <a:t>2</a:t>
            </a:r>
          </a:p>
        </p:txBody>
      </p:sp>
      <p:sp>
        <p:nvSpPr>
          <p:cNvPr id="4" name="Arc 3"/>
          <p:cNvSpPr/>
          <p:nvPr/>
        </p:nvSpPr>
        <p:spPr>
          <a:xfrm>
            <a:off x="8191500" y="4343400"/>
            <a:ext cx="742950" cy="1085850"/>
          </a:xfrm>
          <a:prstGeom prst="arc">
            <a:avLst>
              <a:gd name="adj1" fmla="val 942518"/>
              <a:gd name="adj2" fmla="val 4611959"/>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95" name="TextBox 94"/>
          <p:cNvSpPr txBox="1"/>
          <p:nvPr/>
        </p:nvSpPr>
        <p:spPr>
          <a:xfrm>
            <a:off x="3143250" y="6000750"/>
            <a:ext cx="631904" cy="369332"/>
          </a:xfrm>
          <a:prstGeom prst="rect">
            <a:avLst/>
          </a:prstGeom>
          <a:solidFill>
            <a:schemeClr val="accent3">
              <a:lumMod val="40000"/>
              <a:lumOff val="60000"/>
            </a:schemeClr>
          </a:solidFill>
          <a:ln>
            <a:solidFill>
              <a:srgbClr val="FF0000"/>
            </a:solidFill>
          </a:ln>
        </p:spPr>
        <p:txBody>
          <a:bodyPr wrap="none" rtlCol="0">
            <a:spAutoFit/>
          </a:bodyPr>
          <a:lstStyle/>
          <a:p>
            <a:r>
              <a:rPr lang="en-US" dirty="0">
                <a:solidFill>
                  <a:prstClr val="black"/>
                </a:solidFill>
              </a:rPr>
              <a:t>Lipid</a:t>
            </a:r>
          </a:p>
        </p:txBody>
      </p:sp>
      <p:sp>
        <p:nvSpPr>
          <p:cNvPr id="100" name="TextBox 99"/>
          <p:cNvSpPr txBox="1"/>
          <p:nvPr/>
        </p:nvSpPr>
        <p:spPr>
          <a:xfrm>
            <a:off x="5130801" y="136071"/>
            <a:ext cx="2198935" cy="461665"/>
          </a:xfrm>
          <a:prstGeom prst="rect">
            <a:avLst/>
          </a:prstGeom>
          <a:solidFill>
            <a:srgbClr val="003300"/>
          </a:solidFill>
        </p:spPr>
        <p:txBody>
          <a:bodyPr wrap="none" rtlCol="0">
            <a:spAutoFit/>
          </a:bodyPr>
          <a:lstStyle/>
          <a:p>
            <a:r>
              <a:rPr lang="en-US" sz="2400" dirty="0">
                <a:solidFill>
                  <a:srgbClr val="FFFF00"/>
                </a:solidFill>
              </a:rPr>
              <a:t>Pathways to Life</a:t>
            </a:r>
          </a:p>
        </p:txBody>
      </p:sp>
      <p:sp>
        <p:nvSpPr>
          <p:cNvPr id="16" name="Oval 15"/>
          <p:cNvSpPr/>
          <p:nvPr/>
        </p:nvSpPr>
        <p:spPr>
          <a:xfrm>
            <a:off x="3048000" y="4140200"/>
            <a:ext cx="1629833" cy="1257300"/>
          </a:xfrm>
          <a:prstGeom prst="ellipse">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TCA Cycle</a:t>
            </a:r>
          </a:p>
        </p:txBody>
      </p:sp>
    </p:spTree>
    <p:extLst>
      <p:ext uri="{BB962C8B-B14F-4D97-AF65-F5344CB8AC3E}">
        <p14:creationId xmlns:p14="http://schemas.microsoft.com/office/powerpoint/2010/main" val="2199850321"/>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7632700" y="1828800"/>
            <a:ext cx="2870200" cy="4508500"/>
          </a:xfrm>
          <a:prstGeom prst="rect">
            <a:avLst/>
          </a:prstGeom>
          <a:solidFill>
            <a:schemeClr val="accent5">
              <a:lumMod val="40000"/>
              <a:lumOff val="60000"/>
            </a:schemeClr>
          </a:solidFill>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Slide Number Placeholder 1"/>
          <p:cNvSpPr>
            <a:spLocks noGrp="1"/>
          </p:cNvSpPr>
          <p:nvPr>
            <p:ph type="sldNum" sz="quarter" idx="12"/>
          </p:nvPr>
        </p:nvSpPr>
        <p:spPr/>
        <p:txBody>
          <a:bodyPr/>
          <a:lstStyle/>
          <a:p>
            <a:fld id="{A7FC67A1-6832-4C20-BB86-75EF343ECF1F}" type="slidenum">
              <a:rPr lang="en-US" smtClean="0">
                <a:solidFill>
                  <a:prstClr val="black">
                    <a:tint val="75000"/>
                  </a:prstClr>
                </a:solidFill>
              </a:rPr>
              <a:pPr/>
              <a:t>21</a:t>
            </a:fld>
            <a:endParaRPr lang="en-US">
              <a:solidFill>
                <a:prstClr val="black">
                  <a:tint val="75000"/>
                </a:prstClr>
              </a:solidFill>
            </a:endParaRPr>
          </a:p>
        </p:txBody>
      </p:sp>
      <p:sp>
        <p:nvSpPr>
          <p:cNvPr id="3" name="Rectangle 2"/>
          <p:cNvSpPr/>
          <p:nvPr/>
        </p:nvSpPr>
        <p:spPr>
          <a:xfrm>
            <a:off x="1929423" y="1399660"/>
            <a:ext cx="5379614" cy="584775"/>
          </a:xfrm>
          <a:prstGeom prst="rect">
            <a:avLst/>
          </a:prstGeom>
          <a:ln>
            <a:solidFill>
              <a:schemeClr val="accent3">
                <a:lumMod val="75000"/>
              </a:schemeClr>
            </a:solidFill>
          </a:ln>
        </p:spPr>
        <p:txBody>
          <a:bodyPr wrap="none">
            <a:spAutoFit/>
          </a:bodyPr>
          <a:lstStyle/>
          <a:p>
            <a:r>
              <a:rPr lang="en-US" sz="3200" dirty="0">
                <a:solidFill>
                  <a:prstClr val="black"/>
                </a:solidFill>
              </a:rPr>
              <a:t>C</a:t>
            </a:r>
            <a:r>
              <a:rPr lang="en-US" sz="3200" baseline="-25000" dirty="0">
                <a:solidFill>
                  <a:prstClr val="black"/>
                </a:solidFill>
              </a:rPr>
              <a:t>6</a:t>
            </a:r>
            <a:r>
              <a:rPr lang="en-US" sz="3200" dirty="0">
                <a:solidFill>
                  <a:prstClr val="black"/>
                </a:solidFill>
              </a:rPr>
              <a:t>H</a:t>
            </a:r>
            <a:r>
              <a:rPr lang="en-US" sz="3200" baseline="-25000" dirty="0">
                <a:solidFill>
                  <a:prstClr val="black"/>
                </a:solidFill>
              </a:rPr>
              <a:t>12</a:t>
            </a:r>
            <a:r>
              <a:rPr lang="en-US" sz="3200" dirty="0">
                <a:solidFill>
                  <a:prstClr val="black"/>
                </a:solidFill>
              </a:rPr>
              <a:t>O</a:t>
            </a:r>
            <a:r>
              <a:rPr lang="en-US" sz="3200" baseline="-25000" dirty="0">
                <a:solidFill>
                  <a:prstClr val="black"/>
                </a:solidFill>
              </a:rPr>
              <a:t>6</a:t>
            </a:r>
            <a:r>
              <a:rPr lang="en-US" sz="3200" dirty="0">
                <a:solidFill>
                  <a:prstClr val="black"/>
                </a:solidFill>
              </a:rPr>
              <a:t>     </a:t>
            </a:r>
            <a:r>
              <a:rPr lang="en-US" sz="3200" dirty="0">
                <a:solidFill>
                  <a:prstClr val="black"/>
                </a:solidFill>
                <a:sym typeface="Wingdings" pitchFamily="2" charset="2"/>
              </a:rPr>
              <a:t>   </a:t>
            </a:r>
            <a:r>
              <a:rPr lang="en-US" sz="3200" dirty="0">
                <a:solidFill>
                  <a:srgbClr val="FF0000"/>
                </a:solidFill>
                <a:sym typeface="Wingdings" pitchFamily="2" charset="2"/>
              </a:rPr>
              <a:t>2C</a:t>
            </a:r>
            <a:r>
              <a:rPr lang="en-US" sz="3200" baseline="-25000" dirty="0">
                <a:solidFill>
                  <a:srgbClr val="FF0000"/>
                </a:solidFill>
                <a:sym typeface="Wingdings" pitchFamily="2" charset="2"/>
              </a:rPr>
              <a:t>2</a:t>
            </a:r>
            <a:r>
              <a:rPr lang="en-US" sz="3200" dirty="0">
                <a:solidFill>
                  <a:srgbClr val="FF0000"/>
                </a:solidFill>
                <a:sym typeface="Wingdings" pitchFamily="2" charset="2"/>
              </a:rPr>
              <a:t>H</a:t>
            </a:r>
            <a:r>
              <a:rPr lang="en-US" sz="3200" baseline="-25000" dirty="0">
                <a:solidFill>
                  <a:srgbClr val="FF0000"/>
                </a:solidFill>
                <a:sym typeface="Wingdings" pitchFamily="2" charset="2"/>
              </a:rPr>
              <a:t>6</a:t>
            </a:r>
            <a:r>
              <a:rPr lang="en-US" sz="3200" dirty="0">
                <a:solidFill>
                  <a:srgbClr val="FF0000"/>
                </a:solidFill>
                <a:sym typeface="Wingdings" pitchFamily="2" charset="2"/>
              </a:rPr>
              <a:t>O</a:t>
            </a:r>
            <a:r>
              <a:rPr lang="en-US" sz="3200" dirty="0">
                <a:solidFill>
                  <a:prstClr val="black"/>
                </a:solidFill>
                <a:sym typeface="Wingdings" pitchFamily="2" charset="2"/>
              </a:rPr>
              <a:t>  +  2 CO</a:t>
            </a:r>
            <a:r>
              <a:rPr lang="en-US" sz="3200" baseline="-25000" dirty="0">
                <a:solidFill>
                  <a:prstClr val="black"/>
                </a:solidFill>
                <a:sym typeface="Wingdings" pitchFamily="2" charset="2"/>
              </a:rPr>
              <a:t>2</a:t>
            </a:r>
            <a:endParaRPr lang="en-US" sz="3200" dirty="0">
              <a:solidFill>
                <a:prstClr val="black"/>
              </a:solidFill>
            </a:endParaRPr>
          </a:p>
        </p:txBody>
      </p:sp>
      <p:sp>
        <p:nvSpPr>
          <p:cNvPr id="4" name="Rectangle 3"/>
          <p:cNvSpPr/>
          <p:nvPr/>
        </p:nvSpPr>
        <p:spPr>
          <a:xfrm>
            <a:off x="1922781" y="4798180"/>
            <a:ext cx="5972341" cy="584775"/>
          </a:xfrm>
          <a:prstGeom prst="rect">
            <a:avLst/>
          </a:prstGeom>
          <a:ln>
            <a:solidFill>
              <a:schemeClr val="accent3">
                <a:lumMod val="75000"/>
              </a:schemeClr>
            </a:solidFill>
          </a:ln>
        </p:spPr>
        <p:txBody>
          <a:bodyPr wrap="none">
            <a:spAutoFit/>
          </a:bodyPr>
          <a:lstStyle/>
          <a:p>
            <a:r>
              <a:rPr lang="en-US" sz="3200" dirty="0">
                <a:solidFill>
                  <a:prstClr val="black"/>
                </a:solidFill>
              </a:rPr>
              <a:t>2 C</a:t>
            </a:r>
            <a:r>
              <a:rPr lang="en-US" sz="3200" baseline="-25000" dirty="0">
                <a:solidFill>
                  <a:prstClr val="black"/>
                </a:solidFill>
              </a:rPr>
              <a:t>6</a:t>
            </a:r>
            <a:r>
              <a:rPr lang="en-US" sz="3200" dirty="0">
                <a:solidFill>
                  <a:prstClr val="black"/>
                </a:solidFill>
              </a:rPr>
              <a:t>H</a:t>
            </a:r>
            <a:r>
              <a:rPr lang="en-US" sz="3200" baseline="-25000" dirty="0">
                <a:solidFill>
                  <a:prstClr val="black"/>
                </a:solidFill>
              </a:rPr>
              <a:t>12</a:t>
            </a:r>
            <a:r>
              <a:rPr lang="en-US" sz="3200" dirty="0">
                <a:solidFill>
                  <a:prstClr val="black"/>
                </a:solidFill>
              </a:rPr>
              <a:t>O</a:t>
            </a:r>
            <a:r>
              <a:rPr lang="en-US" sz="3200" baseline="-25000" dirty="0">
                <a:solidFill>
                  <a:prstClr val="black"/>
                </a:solidFill>
              </a:rPr>
              <a:t>6</a:t>
            </a:r>
            <a:r>
              <a:rPr lang="en-US" sz="3200" dirty="0">
                <a:solidFill>
                  <a:prstClr val="black"/>
                </a:solidFill>
              </a:rPr>
              <a:t>  </a:t>
            </a:r>
            <a:r>
              <a:rPr lang="en-US" sz="3200" dirty="0">
                <a:solidFill>
                  <a:prstClr val="black"/>
                </a:solidFill>
                <a:sym typeface="Wingdings" pitchFamily="2" charset="2"/>
              </a:rPr>
              <a:t>   </a:t>
            </a:r>
            <a:r>
              <a:rPr lang="en-US" sz="3200" dirty="0">
                <a:solidFill>
                  <a:srgbClr val="FF0000"/>
                </a:solidFill>
                <a:sym typeface="Wingdings" pitchFamily="2" charset="2"/>
              </a:rPr>
              <a:t>C</a:t>
            </a:r>
            <a:r>
              <a:rPr lang="en-US" sz="3200" baseline="-25000" dirty="0">
                <a:solidFill>
                  <a:srgbClr val="FF0000"/>
                </a:solidFill>
                <a:sym typeface="Wingdings" pitchFamily="2" charset="2"/>
              </a:rPr>
              <a:t>7</a:t>
            </a:r>
            <a:r>
              <a:rPr lang="en-US" sz="3200" dirty="0">
                <a:solidFill>
                  <a:srgbClr val="FF0000"/>
                </a:solidFill>
                <a:sym typeface="Wingdings" pitchFamily="2" charset="2"/>
              </a:rPr>
              <a:t>H</a:t>
            </a:r>
            <a:r>
              <a:rPr lang="en-US" sz="3200" baseline="-25000" dirty="0">
                <a:solidFill>
                  <a:srgbClr val="FF0000"/>
                </a:solidFill>
                <a:sym typeface="Wingdings" pitchFamily="2" charset="2"/>
              </a:rPr>
              <a:t>16</a:t>
            </a:r>
            <a:r>
              <a:rPr lang="en-US" sz="3200" dirty="0">
                <a:solidFill>
                  <a:srgbClr val="FF0000"/>
                </a:solidFill>
                <a:sym typeface="Wingdings" pitchFamily="2" charset="2"/>
              </a:rPr>
              <a:t>  </a:t>
            </a:r>
            <a:r>
              <a:rPr lang="en-US" sz="3200" dirty="0">
                <a:solidFill>
                  <a:prstClr val="black"/>
                </a:solidFill>
                <a:sym typeface="Wingdings" pitchFamily="2" charset="2"/>
              </a:rPr>
              <a:t>+  4CO</a:t>
            </a:r>
            <a:r>
              <a:rPr lang="en-US" sz="3200" baseline="-25000" dirty="0">
                <a:solidFill>
                  <a:prstClr val="black"/>
                </a:solidFill>
                <a:sym typeface="Wingdings" pitchFamily="2" charset="2"/>
              </a:rPr>
              <a:t>2  </a:t>
            </a:r>
            <a:r>
              <a:rPr lang="en-US" sz="3200" dirty="0">
                <a:solidFill>
                  <a:prstClr val="black"/>
                </a:solidFill>
                <a:sym typeface="Wingdings" pitchFamily="2" charset="2"/>
              </a:rPr>
              <a:t>+  CO</a:t>
            </a:r>
            <a:endParaRPr lang="en-US" sz="3200" dirty="0">
              <a:solidFill>
                <a:prstClr val="black"/>
              </a:solidFill>
            </a:endParaRPr>
          </a:p>
        </p:txBody>
      </p:sp>
      <p:sp>
        <p:nvSpPr>
          <p:cNvPr id="5" name="TextBox 4"/>
          <p:cNvSpPr txBox="1"/>
          <p:nvPr/>
        </p:nvSpPr>
        <p:spPr>
          <a:xfrm>
            <a:off x="2844800" y="304801"/>
            <a:ext cx="6742230" cy="646331"/>
          </a:xfrm>
          <a:prstGeom prst="rect">
            <a:avLst/>
          </a:prstGeom>
          <a:solidFill>
            <a:srgbClr val="17240E"/>
          </a:solidFill>
        </p:spPr>
        <p:txBody>
          <a:bodyPr wrap="none" rtlCol="0">
            <a:spAutoFit/>
          </a:bodyPr>
          <a:lstStyle/>
          <a:p>
            <a:r>
              <a:rPr lang="en-US" sz="3600" dirty="0">
                <a:solidFill>
                  <a:srgbClr val="FFFF00"/>
                </a:solidFill>
              </a:rPr>
              <a:t>Theoretical Energy and Mass Yields</a:t>
            </a:r>
          </a:p>
        </p:txBody>
      </p:sp>
      <p:sp>
        <p:nvSpPr>
          <p:cNvPr id="6" name="TextBox 5"/>
          <p:cNvSpPr txBox="1"/>
          <p:nvPr/>
        </p:nvSpPr>
        <p:spPr>
          <a:xfrm>
            <a:off x="2171700" y="2184400"/>
            <a:ext cx="8339142" cy="523220"/>
          </a:xfrm>
          <a:prstGeom prst="rect">
            <a:avLst/>
          </a:prstGeom>
          <a:noFill/>
        </p:spPr>
        <p:txBody>
          <a:bodyPr wrap="none" rtlCol="0">
            <a:spAutoFit/>
          </a:bodyPr>
          <a:lstStyle/>
          <a:p>
            <a:r>
              <a:rPr lang="en-US" sz="2800" dirty="0">
                <a:solidFill>
                  <a:prstClr val="black"/>
                </a:solidFill>
              </a:rPr>
              <a:t>2540            </a:t>
            </a:r>
            <a:r>
              <a:rPr lang="en-US" sz="2800" dirty="0">
                <a:solidFill>
                  <a:prstClr val="black"/>
                </a:solidFill>
                <a:sym typeface="Wingdings" panose="05000000000000000000" pitchFamily="2" charset="2"/>
              </a:rPr>
              <a:t>2 x 1235 kJ/</a:t>
            </a:r>
            <a:r>
              <a:rPr lang="en-US" sz="2800" dirty="0" err="1">
                <a:solidFill>
                  <a:prstClr val="black"/>
                </a:solidFill>
                <a:sym typeface="Wingdings" panose="05000000000000000000" pitchFamily="2" charset="2"/>
              </a:rPr>
              <a:t>mol</a:t>
            </a:r>
            <a:r>
              <a:rPr lang="en-US" sz="2800" dirty="0">
                <a:solidFill>
                  <a:prstClr val="black"/>
                </a:solidFill>
                <a:sym typeface="Wingdings" panose="05000000000000000000" pitchFamily="2" charset="2"/>
              </a:rPr>
              <a:t>                    97.24%         51% </a:t>
            </a:r>
            <a:endParaRPr lang="en-US" sz="2800" dirty="0">
              <a:solidFill>
                <a:prstClr val="black"/>
              </a:solidFill>
            </a:endParaRPr>
          </a:p>
        </p:txBody>
      </p:sp>
      <p:sp>
        <p:nvSpPr>
          <p:cNvPr id="7" name="Rectangle 6"/>
          <p:cNvSpPr/>
          <p:nvPr/>
        </p:nvSpPr>
        <p:spPr>
          <a:xfrm>
            <a:off x="1937044" y="2982080"/>
            <a:ext cx="5519075" cy="584775"/>
          </a:xfrm>
          <a:prstGeom prst="rect">
            <a:avLst/>
          </a:prstGeom>
          <a:ln>
            <a:solidFill>
              <a:schemeClr val="accent3">
                <a:lumMod val="75000"/>
              </a:schemeClr>
            </a:solidFill>
          </a:ln>
        </p:spPr>
        <p:txBody>
          <a:bodyPr wrap="none">
            <a:spAutoFit/>
          </a:bodyPr>
          <a:lstStyle/>
          <a:p>
            <a:r>
              <a:rPr lang="en-US" sz="3200" dirty="0">
                <a:solidFill>
                  <a:prstClr val="black"/>
                </a:solidFill>
              </a:rPr>
              <a:t>C</a:t>
            </a:r>
            <a:r>
              <a:rPr lang="en-US" sz="3200" baseline="-25000" dirty="0">
                <a:solidFill>
                  <a:prstClr val="black"/>
                </a:solidFill>
              </a:rPr>
              <a:t>6</a:t>
            </a:r>
            <a:r>
              <a:rPr lang="en-US" sz="3200" dirty="0">
                <a:solidFill>
                  <a:prstClr val="black"/>
                </a:solidFill>
              </a:rPr>
              <a:t>H</a:t>
            </a:r>
            <a:r>
              <a:rPr lang="en-US" sz="3200" baseline="-25000" dirty="0">
                <a:solidFill>
                  <a:prstClr val="black"/>
                </a:solidFill>
              </a:rPr>
              <a:t>12</a:t>
            </a:r>
            <a:r>
              <a:rPr lang="en-US" sz="3200" dirty="0">
                <a:solidFill>
                  <a:prstClr val="black"/>
                </a:solidFill>
              </a:rPr>
              <a:t>O</a:t>
            </a:r>
            <a:r>
              <a:rPr lang="en-US" sz="3200" baseline="-25000" dirty="0">
                <a:solidFill>
                  <a:prstClr val="black"/>
                </a:solidFill>
              </a:rPr>
              <a:t>6</a:t>
            </a:r>
            <a:r>
              <a:rPr lang="en-US" sz="3200" dirty="0">
                <a:solidFill>
                  <a:prstClr val="black"/>
                </a:solidFill>
              </a:rPr>
              <a:t>     </a:t>
            </a:r>
            <a:r>
              <a:rPr lang="en-US" sz="3200" dirty="0">
                <a:solidFill>
                  <a:prstClr val="black"/>
                </a:solidFill>
                <a:sym typeface="Wingdings" pitchFamily="2" charset="2"/>
              </a:rPr>
              <a:t>   </a:t>
            </a:r>
            <a:r>
              <a:rPr lang="en-US" sz="3200" dirty="0">
                <a:solidFill>
                  <a:srgbClr val="FF0000"/>
                </a:solidFill>
                <a:sym typeface="Wingdings" pitchFamily="2" charset="2"/>
              </a:rPr>
              <a:t>C</a:t>
            </a:r>
            <a:r>
              <a:rPr lang="en-US" sz="3200" baseline="-25000" dirty="0">
                <a:solidFill>
                  <a:srgbClr val="FF0000"/>
                </a:solidFill>
                <a:sym typeface="Wingdings" pitchFamily="2" charset="2"/>
              </a:rPr>
              <a:t>4</a:t>
            </a:r>
            <a:r>
              <a:rPr lang="en-US" sz="3200" dirty="0">
                <a:solidFill>
                  <a:srgbClr val="FF0000"/>
                </a:solidFill>
                <a:sym typeface="Wingdings" pitchFamily="2" charset="2"/>
              </a:rPr>
              <a:t>H</a:t>
            </a:r>
            <a:r>
              <a:rPr lang="en-US" sz="3200" baseline="-25000" dirty="0">
                <a:solidFill>
                  <a:srgbClr val="FF0000"/>
                </a:solidFill>
                <a:sym typeface="Wingdings" pitchFamily="2" charset="2"/>
              </a:rPr>
              <a:t>10</a:t>
            </a:r>
            <a:r>
              <a:rPr lang="en-US" sz="3200" dirty="0">
                <a:solidFill>
                  <a:srgbClr val="FF0000"/>
                </a:solidFill>
                <a:sym typeface="Wingdings" pitchFamily="2" charset="2"/>
              </a:rPr>
              <a:t>O</a:t>
            </a:r>
            <a:r>
              <a:rPr lang="en-US" sz="3200" dirty="0">
                <a:solidFill>
                  <a:prstClr val="black"/>
                </a:solidFill>
                <a:sym typeface="Wingdings" pitchFamily="2" charset="2"/>
              </a:rPr>
              <a:t>  +  2 CO</a:t>
            </a:r>
            <a:r>
              <a:rPr lang="en-US" sz="3200" baseline="-25000" dirty="0">
                <a:solidFill>
                  <a:prstClr val="black"/>
                </a:solidFill>
                <a:sym typeface="Wingdings" pitchFamily="2" charset="2"/>
              </a:rPr>
              <a:t>2</a:t>
            </a:r>
            <a:endParaRPr lang="en-US" sz="3200" dirty="0">
              <a:solidFill>
                <a:prstClr val="black"/>
              </a:solidFill>
            </a:endParaRPr>
          </a:p>
        </p:txBody>
      </p:sp>
      <p:sp>
        <p:nvSpPr>
          <p:cNvPr id="8" name="TextBox 7"/>
          <p:cNvSpPr txBox="1"/>
          <p:nvPr/>
        </p:nvSpPr>
        <p:spPr>
          <a:xfrm>
            <a:off x="2299918" y="5562600"/>
            <a:ext cx="8368083" cy="523220"/>
          </a:xfrm>
          <a:prstGeom prst="rect">
            <a:avLst/>
          </a:prstGeom>
          <a:noFill/>
        </p:spPr>
        <p:txBody>
          <a:bodyPr wrap="square" rtlCol="0">
            <a:spAutoFit/>
          </a:bodyPr>
          <a:lstStyle/>
          <a:p>
            <a:r>
              <a:rPr lang="en-US" sz="2800" dirty="0">
                <a:solidFill>
                  <a:prstClr val="black"/>
                </a:solidFill>
              </a:rPr>
              <a:t>2x 2540           4543</a:t>
            </a:r>
            <a:r>
              <a:rPr lang="en-US" sz="2800" dirty="0">
                <a:solidFill>
                  <a:prstClr val="black"/>
                </a:solidFill>
                <a:sym typeface="Wingdings" panose="05000000000000000000" pitchFamily="2" charset="2"/>
              </a:rPr>
              <a:t>  kJ/</a:t>
            </a:r>
            <a:r>
              <a:rPr lang="en-US" sz="2800" dirty="0" err="1">
                <a:solidFill>
                  <a:prstClr val="black"/>
                </a:solidFill>
                <a:sym typeface="Wingdings" panose="05000000000000000000" pitchFamily="2" charset="2"/>
              </a:rPr>
              <a:t>mol</a:t>
            </a:r>
            <a:r>
              <a:rPr lang="en-US" sz="2800" dirty="0">
                <a:solidFill>
                  <a:prstClr val="black"/>
                </a:solidFill>
                <a:sym typeface="Wingdings" panose="05000000000000000000" pitchFamily="2" charset="2"/>
              </a:rPr>
              <a:t>                      89.4%         27%        </a:t>
            </a:r>
            <a:endParaRPr lang="en-US" sz="2800" dirty="0">
              <a:solidFill>
                <a:prstClr val="black"/>
              </a:solidFill>
            </a:endParaRPr>
          </a:p>
        </p:txBody>
      </p:sp>
      <p:sp>
        <p:nvSpPr>
          <p:cNvPr id="9" name="TextBox 8"/>
          <p:cNvSpPr txBox="1"/>
          <p:nvPr/>
        </p:nvSpPr>
        <p:spPr>
          <a:xfrm>
            <a:off x="2223717" y="3733800"/>
            <a:ext cx="8226932" cy="523220"/>
          </a:xfrm>
          <a:prstGeom prst="rect">
            <a:avLst/>
          </a:prstGeom>
          <a:noFill/>
        </p:spPr>
        <p:txBody>
          <a:bodyPr wrap="none" rtlCol="0">
            <a:spAutoFit/>
          </a:bodyPr>
          <a:lstStyle/>
          <a:p>
            <a:r>
              <a:rPr lang="en-US" sz="2800" dirty="0">
                <a:solidFill>
                  <a:prstClr val="black"/>
                </a:solidFill>
              </a:rPr>
              <a:t>2540              </a:t>
            </a:r>
            <a:r>
              <a:rPr lang="en-US" sz="2800" dirty="0">
                <a:solidFill>
                  <a:prstClr val="black"/>
                </a:solidFill>
                <a:sym typeface="Wingdings" panose="05000000000000000000" pitchFamily="2" charset="2"/>
              </a:rPr>
              <a:t>2455  kJ/</a:t>
            </a:r>
            <a:r>
              <a:rPr lang="en-US" sz="2800" dirty="0" err="1">
                <a:solidFill>
                  <a:prstClr val="black"/>
                </a:solidFill>
                <a:sym typeface="Wingdings" panose="05000000000000000000" pitchFamily="2" charset="2"/>
              </a:rPr>
              <a:t>mol</a:t>
            </a:r>
            <a:r>
              <a:rPr lang="en-US" sz="2800" dirty="0">
                <a:solidFill>
                  <a:prstClr val="black"/>
                </a:solidFill>
                <a:sym typeface="Wingdings" panose="05000000000000000000" pitchFamily="2" charset="2"/>
              </a:rPr>
              <a:t>                        96.6%          41%</a:t>
            </a:r>
            <a:endParaRPr lang="en-US" sz="2800" dirty="0">
              <a:solidFill>
                <a:prstClr val="black"/>
              </a:solidFill>
            </a:endParaRPr>
          </a:p>
        </p:txBody>
      </p:sp>
      <p:sp>
        <p:nvSpPr>
          <p:cNvPr id="10" name="TextBox 9"/>
          <p:cNvSpPr txBox="1"/>
          <p:nvPr/>
        </p:nvSpPr>
        <p:spPr>
          <a:xfrm>
            <a:off x="9347201" y="1638301"/>
            <a:ext cx="1106393" cy="461665"/>
          </a:xfrm>
          <a:prstGeom prst="rect">
            <a:avLst/>
          </a:prstGeom>
          <a:noFill/>
        </p:spPr>
        <p:txBody>
          <a:bodyPr wrap="none" rtlCol="0">
            <a:spAutoFit/>
          </a:bodyPr>
          <a:lstStyle/>
          <a:p>
            <a:r>
              <a:rPr lang="en-US" sz="2400" dirty="0">
                <a:solidFill>
                  <a:prstClr val="black"/>
                </a:solidFill>
              </a:rPr>
              <a:t>mass %</a:t>
            </a:r>
          </a:p>
        </p:txBody>
      </p:sp>
      <p:sp>
        <p:nvSpPr>
          <p:cNvPr id="11" name="TextBox 10"/>
          <p:cNvSpPr txBox="1"/>
          <p:nvPr/>
        </p:nvSpPr>
        <p:spPr>
          <a:xfrm>
            <a:off x="7810500" y="1663701"/>
            <a:ext cx="1329788" cy="461665"/>
          </a:xfrm>
          <a:prstGeom prst="rect">
            <a:avLst/>
          </a:prstGeom>
          <a:noFill/>
        </p:spPr>
        <p:txBody>
          <a:bodyPr wrap="none" rtlCol="0">
            <a:spAutoFit/>
          </a:bodyPr>
          <a:lstStyle/>
          <a:p>
            <a:r>
              <a:rPr lang="en-US" sz="2400" dirty="0">
                <a:solidFill>
                  <a:prstClr val="black"/>
                </a:solidFill>
              </a:rPr>
              <a:t>energy %</a:t>
            </a:r>
          </a:p>
        </p:txBody>
      </p:sp>
    </p:spTree>
    <p:extLst>
      <p:ext uri="{BB962C8B-B14F-4D97-AF65-F5344CB8AC3E}">
        <p14:creationId xmlns:p14="http://schemas.microsoft.com/office/powerpoint/2010/main" val="15985898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ounded Rectangle 44"/>
          <p:cNvSpPr/>
          <p:nvPr/>
        </p:nvSpPr>
        <p:spPr>
          <a:xfrm>
            <a:off x="5519086" y="2705101"/>
            <a:ext cx="2158064" cy="2724149"/>
          </a:xfrm>
          <a:prstGeom prst="roundRect">
            <a:avLst/>
          </a:prstGeom>
          <a:solidFill>
            <a:schemeClr val="accent5">
              <a:lumMod val="40000"/>
              <a:lumOff val="6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6866" name="Rectangle 4"/>
          <p:cNvSpPr>
            <a:spLocks noGrp="1" noChangeArrowheads="1"/>
          </p:cNvSpPr>
          <p:nvPr>
            <p:ph type="title"/>
          </p:nvPr>
        </p:nvSpPr>
        <p:spPr>
          <a:xfrm>
            <a:off x="1828800" y="1"/>
            <a:ext cx="8229600" cy="898525"/>
          </a:xfrm>
          <a:solidFill>
            <a:srgbClr val="17240E"/>
          </a:solidFill>
        </p:spPr>
        <p:txBody>
          <a:bodyPr>
            <a:noAutofit/>
          </a:bodyPr>
          <a:lstStyle/>
          <a:p>
            <a:pPr algn="ctr"/>
            <a:r>
              <a:rPr lang="en-US" altLang="ja-JP" sz="2800" dirty="0">
                <a:solidFill>
                  <a:srgbClr val="FFFF00"/>
                </a:solidFill>
                <a:ea typeface="MS PGothic" pitchFamily="34" charset="-128"/>
              </a:rPr>
              <a:t>Oxidative Glycolysis</a:t>
            </a:r>
            <a:br>
              <a:rPr lang="en-US" altLang="ja-JP" sz="2800" dirty="0">
                <a:solidFill>
                  <a:srgbClr val="FFFF00"/>
                </a:solidFill>
                <a:ea typeface="MS PGothic" pitchFamily="34" charset="-128"/>
              </a:rPr>
            </a:br>
            <a:r>
              <a:rPr lang="en-US" sz="2800" dirty="0" err="1">
                <a:solidFill>
                  <a:srgbClr val="FFFF00"/>
                </a:solidFill>
              </a:rPr>
              <a:t>Embden</a:t>
            </a:r>
            <a:r>
              <a:rPr lang="en-US" sz="2800" dirty="0">
                <a:solidFill>
                  <a:srgbClr val="FFFF00"/>
                </a:solidFill>
              </a:rPr>
              <a:t>-Meyerhof-</a:t>
            </a:r>
            <a:r>
              <a:rPr lang="en-US" sz="2800" dirty="0" err="1">
                <a:solidFill>
                  <a:srgbClr val="FFFF00"/>
                </a:solidFill>
              </a:rPr>
              <a:t>Parnas</a:t>
            </a:r>
            <a:r>
              <a:rPr lang="en-US" sz="2800" dirty="0">
                <a:solidFill>
                  <a:srgbClr val="FFFF00"/>
                </a:solidFill>
              </a:rPr>
              <a:t> (EMP) pathway</a:t>
            </a:r>
            <a:endParaRPr lang="en-US" altLang="ja-JP" sz="2800" dirty="0">
              <a:solidFill>
                <a:srgbClr val="FFFF00"/>
              </a:solidFill>
              <a:ea typeface="MS PGothic" pitchFamily="34" charset="-128"/>
            </a:endParaRPr>
          </a:p>
        </p:txBody>
      </p:sp>
      <p:sp>
        <p:nvSpPr>
          <p:cNvPr id="36867" name="Text Box 5"/>
          <p:cNvSpPr txBox="1">
            <a:spLocks noChangeArrowheads="1"/>
          </p:cNvSpPr>
          <p:nvPr/>
        </p:nvSpPr>
        <p:spPr bwMode="auto">
          <a:xfrm>
            <a:off x="6032500" y="3377528"/>
            <a:ext cx="1283160" cy="400110"/>
          </a:xfrm>
          <a:prstGeom prst="rect">
            <a:avLst/>
          </a:prstGeom>
          <a:solidFill>
            <a:srgbClr val="92FCC4"/>
          </a:solidFill>
          <a:ln w="9525">
            <a:noFill/>
            <a:miter lim="800000"/>
            <a:headEnd/>
            <a:tailEnd/>
          </a:ln>
        </p:spPr>
        <p:txBody>
          <a:bodyPr wrap="square">
            <a:spAutoFit/>
          </a:bodyPr>
          <a:lstStyle>
            <a:lvl1pPr eaLnBrk="0" hangingPunct="0">
              <a:defRPr>
                <a:solidFill>
                  <a:srgbClr val="000000"/>
                </a:solidFill>
                <a:latin typeface="Arial" pitchFamily="34" charset="0"/>
                <a:ea typeface="ヒラギノ角ゴ ProN W3"/>
                <a:cs typeface="ヒラギノ角ゴ ProN W3"/>
                <a:sym typeface="Arial" pitchFamily="34" charset="0"/>
              </a:defRPr>
            </a:lvl1pPr>
            <a:lvl2pPr marL="742950" indent="-285750" eaLnBrk="0" hangingPunct="0">
              <a:defRPr>
                <a:solidFill>
                  <a:srgbClr val="000000"/>
                </a:solidFill>
                <a:latin typeface="Arial" pitchFamily="34" charset="0"/>
                <a:ea typeface="ヒラギノ角ゴ ProN W3"/>
                <a:cs typeface="ヒラギノ角ゴ ProN W3"/>
                <a:sym typeface="Arial" pitchFamily="34" charset="0"/>
              </a:defRPr>
            </a:lvl2pPr>
            <a:lvl3pPr marL="1143000" indent="-228600" eaLnBrk="0" hangingPunct="0">
              <a:defRPr>
                <a:solidFill>
                  <a:srgbClr val="000000"/>
                </a:solidFill>
                <a:latin typeface="Arial" pitchFamily="34" charset="0"/>
                <a:ea typeface="ヒラギノ角ゴ ProN W3"/>
                <a:cs typeface="ヒラギノ角ゴ ProN W3"/>
                <a:sym typeface="Arial" pitchFamily="34" charset="0"/>
              </a:defRPr>
            </a:lvl3pPr>
            <a:lvl4pPr marL="1600200" indent="-228600" eaLnBrk="0" hangingPunct="0">
              <a:defRPr>
                <a:solidFill>
                  <a:srgbClr val="000000"/>
                </a:solidFill>
                <a:latin typeface="Arial" pitchFamily="34" charset="0"/>
                <a:ea typeface="ヒラギノ角ゴ ProN W3"/>
                <a:cs typeface="ヒラギノ角ゴ ProN W3"/>
                <a:sym typeface="Arial" pitchFamily="34" charset="0"/>
              </a:defRPr>
            </a:lvl4pPr>
            <a:lvl5pPr marL="2057400" indent="-228600" eaLnBrk="0" hangingPunct="0">
              <a:defRPr>
                <a:solidFill>
                  <a:srgbClr val="000000"/>
                </a:solidFill>
                <a:latin typeface="Arial" pitchFamily="34" charset="0"/>
                <a:ea typeface="ヒラギノ角ゴ ProN W3"/>
                <a:cs typeface="ヒラギノ角ゴ ProN W3"/>
                <a:sym typeface="Arial" pitchFamily="34" charset="0"/>
              </a:defRPr>
            </a:lvl5pPr>
            <a:lvl6pPr marL="2514600" indent="-228600" eaLnBrk="0" fontAlgn="base" hangingPunct="0">
              <a:spcBef>
                <a:spcPct val="0"/>
              </a:spcBef>
              <a:spcAft>
                <a:spcPct val="0"/>
              </a:spcAft>
              <a:defRPr>
                <a:solidFill>
                  <a:srgbClr val="000000"/>
                </a:solidFill>
                <a:latin typeface="Arial" pitchFamily="34" charset="0"/>
                <a:ea typeface="ヒラギノ角ゴ ProN W3"/>
                <a:cs typeface="ヒラギノ角ゴ ProN W3"/>
                <a:sym typeface="Arial" pitchFamily="34" charset="0"/>
              </a:defRPr>
            </a:lvl6pPr>
            <a:lvl7pPr marL="2971800" indent="-228600" eaLnBrk="0" fontAlgn="base" hangingPunct="0">
              <a:spcBef>
                <a:spcPct val="0"/>
              </a:spcBef>
              <a:spcAft>
                <a:spcPct val="0"/>
              </a:spcAft>
              <a:defRPr>
                <a:solidFill>
                  <a:srgbClr val="000000"/>
                </a:solidFill>
                <a:latin typeface="Arial" pitchFamily="34" charset="0"/>
                <a:ea typeface="ヒラギノ角ゴ ProN W3"/>
                <a:cs typeface="ヒラギノ角ゴ ProN W3"/>
                <a:sym typeface="Arial" pitchFamily="34" charset="0"/>
              </a:defRPr>
            </a:lvl7pPr>
            <a:lvl8pPr marL="3429000" indent="-228600" eaLnBrk="0" fontAlgn="base" hangingPunct="0">
              <a:spcBef>
                <a:spcPct val="0"/>
              </a:spcBef>
              <a:spcAft>
                <a:spcPct val="0"/>
              </a:spcAft>
              <a:defRPr>
                <a:solidFill>
                  <a:srgbClr val="000000"/>
                </a:solidFill>
                <a:latin typeface="Arial" pitchFamily="34" charset="0"/>
                <a:ea typeface="ヒラギノ角ゴ ProN W3"/>
                <a:cs typeface="ヒラギノ角ゴ ProN W3"/>
                <a:sym typeface="Arial" pitchFamily="34" charset="0"/>
              </a:defRPr>
            </a:lvl8pPr>
            <a:lvl9pPr marL="3886200" indent="-228600" eaLnBrk="0" fontAlgn="base" hangingPunct="0">
              <a:spcBef>
                <a:spcPct val="0"/>
              </a:spcBef>
              <a:spcAft>
                <a:spcPct val="0"/>
              </a:spcAft>
              <a:defRPr>
                <a:solidFill>
                  <a:srgbClr val="000000"/>
                </a:solidFill>
                <a:latin typeface="Arial" pitchFamily="34" charset="0"/>
                <a:ea typeface="ヒラギノ角ゴ ProN W3"/>
                <a:cs typeface="ヒラギノ角ゴ ProN W3"/>
                <a:sym typeface="Arial" pitchFamily="34" charset="0"/>
              </a:defRPr>
            </a:lvl9pPr>
          </a:lstStyle>
          <a:p>
            <a:pPr eaLnBrk="1" hangingPunct="1"/>
            <a:r>
              <a:rPr lang="en-US" altLang="ja-JP" sz="2000" dirty="0">
                <a:solidFill>
                  <a:prstClr val="black"/>
                </a:solidFill>
                <a:ea typeface="MS PGothic" pitchFamily="34" charset="-128"/>
              </a:rPr>
              <a:t>Pyruvate</a:t>
            </a:r>
          </a:p>
        </p:txBody>
      </p:sp>
      <p:grpSp>
        <p:nvGrpSpPr>
          <p:cNvPr id="4" name="Group 3"/>
          <p:cNvGrpSpPr/>
          <p:nvPr/>
        </p:nvGrpSpPr>
        <p:grpSpPr>
          <a:xfrm>
            <a:off x="5789033" y="2760882"/>
            <a:ext cx="2310719" cy="2253110"/>
            <a:chOff x="1567522" y="2247917"/>
            <a:chExt cx="2310719" cy="2253110"/>
          </a:xfrm>
        </p:grpSpPr>
        <p:sp>
          <p:nvSpPr>
            <p:cNvPr id="55" name="Arc 54"/>
            <p:cNvSpPr/>
            <p:nvPr/>
          </p:nvSpPr>
          <p:spPr bwMode="auto">
            <a:xfrm>
              <a:off x="1567522" y="2873846"/>
              <a:ext cx="933450" cy="781050"/>
            </a:xfrm>
            <a:prstGeom prst="arc">
              <a:avLst>
                <a:gd name="adj1" fmla="val 21560234"/>
                <a:gd name="adj2" fmla="val 3386606"/>
              </a:avLst>
            </a:prstGeom>
            <a:ln w="63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prstClr val="black"/>
                </a:solidFill>
                <a:sym typeface="Arial" charset="0"/>
              </a:endParaRPr>
            </a:p>
          </p:txBody>
        </p:sp>
        <p:grpSp>
          <p:nvGrpSpPr>
            <p:cNvPr id="2" name="Group 1"/>
            <p:cNvGrpSpPr/>
            <p:nvPr/>
          </p:nvGrpSpPr>
          <p:grpSpPr>
            <a:xfrm>
              <a:off x="1728993" y="2247917"/>
              <a:ext cx="2149248" cy="2253110"/>
              <a:chOff x="2534557" y="1594757"/>
              <a:chExt cx="2149248" cy="2253110"/>
            </a:xfrm>
          </p:grpSpPr>
          <p:graphicFrame>
            <p:nvGraphicFramePr>
              <p:cNvPr id="36888" name="Object 2"/>
              <p:cNvGraphicFramePr>
                <a:graphicFrameLocks noChangeAspect="1"/>
              </p:cNvGraphicFramePr>
              <p:nvPr>
                <p:extLst/>
              </p:nvPr>
            </p:nvGraphicFramePr>
            <p:xfrm>
              <a:off x="2905962" y="3235723"/>
              <a:ext cx="1107592" cy="612144"/>
            </p:xfrm>
            <a:graphic>
              <a:graphicData uri="http://schemas.openxmlformats.org/presentationml/2006/ole">
                <mc:AlternateContent xmlns:mc="http://schemas.openxmlformats.org/markup-compatibility/2006">
                  <mc:Choice xmlns:v="urn:schemas-microsoft-com:vml" Requires="v">
                    <p:oleObj spid="_x0000_s1113" name="CS ChemDraw Drawing" r:id="rId3" imgW="614680" imgH="375920" progId="ChemDraw.Document.6.0">
                      <p:embed/>
                    </p:oleObj>
                  </mc:Choice>
                  <mc:Fallback>
                    <p:oleObj name="CS ChemDraw Drawing" r:id="rId3" imgW="614680" imgH="375920" progId="ChemDraw.Document.6.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05962" y="3235723"/>
                            <a:ext cx="1107592" cy="612144"/>
                          </a:xfrm>
                          <a:prstGeom prst="rect">
                            <a:avLst/>
                          </a:prstGeom>
                          <a:noFill/>
                          <a:ln>
                            <a:noFill/>
                          </a:ln>
                        </p:spPr>
                      </p:pic>
                    </p:oleObj>
                  </mc:Fallback>
                </mc:AlternateContent>
              </a:graphicData>
            </a:graphic>
          </p:graphicFrame>
          <p:sp>
            <p:nvSpPr>
              <p:cNvPr id="36889" name="Line 8"/>
              <p:cNvSpPr>
                <a:spLocks noChangeShapeType="1"/>
              </p:cNvSpPr>
              <p:nvPr/>
            </p:nvSpPr>
            <p:spPr bwMode="auto">
              <a:xfrm flipH="1">
                <a:off x="3309257" y="2590800"/>
                <a:ext cx="0" cy="505202"/>
              </a:xfrm>
              <a:prstGeom prst="line">
                <a:avLst/>
              </a:prstGeom>
              <a:noFill/>
              <a:ln w="63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53" name="Arc 52"/>
              <p:cNvSpPr/>
              <p:nvPr/>
            </p:nvSpPr>
            <p:spPr bwMode="auto">
              <a:xfrm>
                <a:off x="3309257" y="2271712"/>
                <a:ext cx="1110342" cy="732745"/>
              </a:xfrm>
              <a:prstGeom prst="arc">
                <a:avLst>
                  <a:gd name="adj1" fmla="val 8274839"/>
                  <a:gd name="adj2" fmla="val 10606688"/>
                </a:avLst>
              </a:prstGeom>
              <a:ln w="63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prstClr val="black"/>
                  </a:solidFill>
                  <a:sym typeface="Arial" charset="0"/>
                </a:endParaRPr>
              </a:p>
            </p:txBody>
          </p:sp>
          <p:sp>
            <p:nvSpPr>
              <p:cNvPr id="36894" name="TextBox 7"/>
              <p:cNvSpPr txBox="1">
                <a:spLocks noChangeArrowheads="1"/>
              </p:cNvSpPr>
              <p:nvPr/>
            </p:nvSpPr>
            <p:spPr bwMode="auto">
              <a:xfrm>
                <a:off x="2534557" y="2819400"/>
                <a:ext cx="5277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00"/>
                    </a:solidFill>
                    <a:latin typeface="Arial" pitchFamily="34" charset="0"/>
                    <a:ea typeface="ヒラギノ角ゴ ProN W3"/>
                    <a:cs typeface="ヒラギノ角ゴ ProN W3"/>
                    <a:sym typeface="Arial" pitchFamily="34" charset="0"/>
                  </a:defRPr>
                </a:lvl1pPr>
                <a:lvl2pPr marL="742950" indent="-285750" eaLnBrk="0" hangingPunct="0">
                  <a:defRPr>
                    <a:solidFill>
                      <a:srgbClr val="000000"/>
                    </a:solidFill>
                    <a:latin typeface="Arial" pitchFamily="34" charset="0"/>
                    <a:ea typeface="ヒラギノ角ゴ ProN W3"/>
                    <a:cs typeface="ヒラギノ角ゴ ProN W3"/>
                    <a:sym typeface="Arial" pitchFamily="34" charset="0"/>
                  </a:defRPr>
                </a:lvl2pPr>
                <a:lvl3pPr marL="1143000" indent="-228600" eaLnBrk="0" hangingPunct="0">
                  <a:defRPr>
                    <a:solidFill>
                      <a:srgbClr val="000000"/>
                    </a:solidFill>
                    <a:latin typeface="Arial" pitchFamily="34" charset="0"/>
                    <a:ea typeface="ヒラギノ角ゴ ProN W3"/>
                    <a:cs typeface="ヒラギノ角ゴ ProN W3"/>
                    <a:sym typeface="Arial" pitchFamily="34" charset="0"/>
                  </a:defRPr>
                </a:lvl3pPr>
                <a:lvl4pPr marL="1600200" indent="-228600" eaLnBrk="0" hangingPunct="0">
                  <a:defRPr>
                    <a:solidFill>
                      <a:srgbClr val="000000"/>
                    </a:solidFill>
                    <a:latin typeface="Arial" pitchFamily="34" charset="0"/>
                    <a:ea typeface="ヒラギノ角ゴ ProN W3"/>
                    <a:cs typeface="ヒラギノ角ゴ ProN W3"/>
                    <a:sym typeface="Arial" pitchFamily="34" charset="0"/>
                  </a:defRPr>
                </a:lvl4pPr>
                <a:lvl5pPr marL="2057400" indent="-228600" eaLnBrk="0" hangingPunct="0">
                  <a:defRPr>
                    <a:solidFill>
                      <a:srgbClr val="000000"/>
                    </a:solidFill>
                    <a:latin typeface="Arial" pitchFamily="34" charset="0"/>
                    <a:ea typeface="ヒラギノ角ゴ ProN W3"/>
                    <a:cs typeface="ヒラギノ角ゴ ProN W3"/>
                    <a:sym typeface="Arial" pitchFamily="34" charset="0"/>
                  </a:defRPr>
                </a:lvl5pPr>
                <a:lvl6pPr marL="2514600" indent="-228600" eaLnBrk="0" fontAlgn="base" hangingPunct="0">
                  <a:spcBef>
                    <a:spcPct val="0"/>
                  </a:spcBef>
                  <a:spcAft>
                    <a:spcPct val="0"/>
                  </a:spcAft>
                  <a:defRPr>
                    <a:solidFill>
                      <a:srgbClr val="000000"/>
                    </a:solidFill>
                    <a:latin typeface="Arial" pitchFamily="34" charset="0"/>
                    <a:ea typeface="ヒラギノ角ゴ ProN W3"/>
                    <a:cs typeface="ヒラギノ角ゴ ProN W3"/>
                    <a:sym typeface="Arial" pitchFamily="34" charset="0"/>
                  </a:defRPr>
                </a:lvl6pPr>
                <a:lvl7pPr marL="2971800" indent="-228600" eaLnBrk="0" fontAlgn="base" hangingPunct="0">
                  <a:spcBef>
                    <a:spcPct val="0"/>
                  </a:spcBef>
                  <a:spcAft>
                    <a:spcPct val="0"/>
                  </a:spcAft>
                  <a:defRPr>
                    <a:solidFill>
                      <a:srgbClr val="000000"/>
                    </a:solidFill>
                    <a:latin typeface="Arial" pitchFamily="34" charset="0"/>
                    <a:ea typeface="ヒラギノ角ゴ ProN W3"/>
                    <a:cs typeface="ヒラギノ角ゴ ProN W3"/>
                    <a:sym typeface="Arial" pitchFamily="34" charset="0"/>
                  </a:defRPr>
                </a:lvl7pPr>
                <a:lvl8pPr marL="3429000" indent="-228600" eaLnBrk="0" fontAlgn="base" hangingPunct="0">
                  <a:spcBef>
                    <a:spcPct val="0"/>
                  </a:spcBef>
                  <a:spcAft>
                    <a:spcPct val="0"/>
                  </a:spcAft>
                  <a:defRPr>
                    <a:solidFill>
                      <a:srgbClr val="000000"/>
                    </a:solidFill>
                    <a:latin typeface="Arial" pitchFamily="34" charset="0"/>
                    <a:ea typeface="ヒラギノ角ゴ ProN W3"/>
                    <a:cs typeface="ヒラギノ角ゴ ProN W3"/>
                    <a:sym typeface="Arial" pitchFamily="34" charset="0"/>
                  </a:defRPr>
                </a:lvl8pPr>
                <a:lvl9pPr marL="3886200" indent="-228600" eaLnBrk="0" fontAlgn="base" hangingPunct="0">
                  <a:spcBef>
                    <a:spcPct val="0"/>
                  </a:spcBef>
                  <a:spcAft>
                    <a:spcPct val="0"/>
                  </a:spcAft>
                  <a:defRPr>
                    <a:solidFill>
                      <a:srgbClr val="000000"/>
                    </a:solidFill>
                    <a:latin typeface="Arial" pitchFamily="34" charset="0"/>
                    <a:ea typeface="ヒラギノ角ゴ ProN W3"/>
                    <a:cs typeface="ヒラギノ角ゴ ProN W3"/>
                    <a:sym typeface="Arial" pitchFamily="34" charset="0"/>
                  </a:defRPr>
                </a:lvl9pPr>
              </a:lstStyle>
              <a:p>
                <a:pPr eaLnBrk="1" hangingPunct="1"/>
                <a:r>
                  <a:rPr lang="en-US" sz="2000" dirty="0"/>
                  <a:t>2e</a:t>
                </a:r>
                <a:r>
                  <a:rPr lang="en-US" sz="2000" baseline="30000" dirty="0"/>
                  <a:t>-</a:t>
                </a:r>
              </a:p>
            </p:txBody>
          </p:sp>
          <p:pic>
            <p:nvPicPr>
              <p:cNvPr id="36897" name="Picture 4" descr="http://upload.wikimedia.org/wikipedia/commons/thumb/3/3f/Pyruvic-acid-2D-skeletal.png/120px-Pyruvic-acid-2D-skeletal.pn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18064" y="1594757"/>
                <a:ext cx="747193" cy="6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8" name="TextBox 6"/>
              <p:cNvSpPr txBox="1">
                <a:spLocks noChangeArrowheads="1"/>
              </p:cNvSpPr>
              <p:nvPr/>
            </p:nvSpPr>
            <p:spPr bwMode="auto">
              <a:xfrm>
                <a:off x="3597955" y="2865664"/>
                <a:ext cx="10858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000000"/>
                    </a:solidFill>
                    <a:latin typeface="Arial" pitchFamily="34" charset="0"/>
                    <a:ea typeface="ヒラギノ角ゴ ProN W3"/>
                    <a:cs typeface="ヒラギノ角ゴ ProN W3"/>
                    <a:sym typeface="Arial" pitchFamily="34" charset="0"/>
                  </a:defRPr>
                </a:lvl1pPr>
                <a:lvl2pPr marL="742950" indent="-285750" eaLnBrk="0" hangingPunct="0">
                  <a:defRPr>
                    <a:solidFill>
                      <a:srgbClr val="000000"/>
                    </a:solidFill>
                    <a:latin typeface="Arial" pitchFamily="34" charset="0"/>
                    <a:ea typeface="ヒラギノ角ゴ ProN W3"/>
                    <a:cs typeface="ヒラギノ角ゴ ProN W3"/>
                    <a:sym typeface="Arial" pitchFamily="34" charset="0"/>
                  </a:defRPr>
                </a:lvl2pPr>
                <a:lvl3pPr marL="1143000" indent="-228600" eaLnBrk="0" hangingPunct="0">
                  <a:defRPr>
                    <a:solidFill>
                      <a:srgbClr val="000000"/>
                    </a:solidFill>
                    <a:latin typeface="Arial" pitchFamily="34" charset="0"/>
                    <a:ea typeface="ヒラギノ角ゴ ProN W3"/>
                    <a:cs typeface="ヒラギノ角ゴ ProN W3"/>
                    <a:sym typeface="Arial" pitchFamily="34" charset="0"/>
                  </a:defRPr>
                </a:lvl3pPr>
                <a:lvl4pPr marL="1600200" indent="-228600" eaLnBrk="0" hangingPunct="0">
                  <a:defRPr>
                    <a:solidFill>
                      <a:srgbClr val="000000"/>
                    </a:solidFill>
                    <a:latin typeface="Arial" pitchFamily="34" charset="0"/>
                    <a:ea typeface="ヒラギノ角ゴ ProN W3"/>
                    <a:cs typeface="ヒラギノ角ゴ ProN W3"/>
                    <a:sym typeface="Arial" pitchFamily="34" charset="0"/>
                  </a:defRPr>
                </a:lvl4pPr>
                <a:lvl5pPr marL="2057400" indent="-228600" eaLnBrk="0" hangingPunct="0">
                  <a:defRPr>
                    <a:solidFill>
                      <a:srgbClr val="000000"/>
                    </a:solidFill>
                    <a:latin typeface="Arial" pitchFamily="34" charset="0"/>
                    <a:ea typeface="ヒラギノ角ゴ ProN W3"/>
                    <a:cs typeface="ヒラギノ角ゴ ProN W3"/>
                    <a:sym typeface="Arial" pitchFamily="34" charset="0"/>
                  </a:defRPr>
                </a:lvl5pPr>
                <a:lvl6pPr marL="2514600" indent="-228600" eaLnBrk="0" fontAlgn="base" hangingPunct="0">
                  <a:spcBef>
                    <a:spcPct val="0"/>
                  </a:spcBef>
                  <a:spcAft>
                    <a:spcPct val="0"/>
                  </a:spcAft>
                  <a:defRPr>
                    <a:solidFill>
                      <a:srgbClr val="000000"/>
                    </a:solidFill>
                    <a:latin typeface="Arial" pitchFamily="34" charset="0"/>
                    <a:ea typeface="ヒラギノ角ゴ ProN W3"/>
                    <a:cs typeface="ヒラギノ角ゴ ProN W3"/>
                    <a:sym typeface="Arial" pitchFamily="34" charset="0"/>
                  </a:defRPr>
                </a:lvl6pPr>
                <a:lvl7pPr marL="2971800" indent="-228600" eaLnBrk="0" fontAlgn="base" hangingPunct="0">
                  <a:spcBef>
                    <a:spcPct val="0"/>
                  </a:spcBef>
                  <a:spcAft>
                    <a:spcPct val="0"/>
                  </a:spcAft>
                  <a:defRPr>
                    <a:solidFill>
                      <a:srgbClr val="000000"/>
                    </a:solidFill>
                    <a:latin typeface="Arial" pitchFamily="34" charset="0"/>
                    <a:ea typeface="ヒラギノ角ゴ ProN W3"/>
                    <a:cs typeface="ヒラギノ角ゴ ProN W3"/>
                    <a:sym typeface="Arial" pitchFamily="34" charset="0"/>
                  </a:defRPr>
                </a:lvl7pPr>
                <a:lvl8pPr marL="3429000" indent="-228600" eaLnBrk="0" fontAlgn="base" hangingPunct="0">
                  <a:spcBef>
                    <a:spcPct val="0"/>
                  </a:spcBef>
                  <a:spcAft>
                    <a:spcPct val="0"/>
                  </a:spcAft>
                  <a:defRPr>
                    <a:solidFill>
                      <a:srgbClr val="000000"/>
                    </a:solidFill>
                    <a:latin typeface="Arial" pitchFamily="34" charset="0"/>
                    <a:ea typeface="ヒラギノ角ゴ ProN W3"/>
                    <a:cs typeface="ヒラギノ角ゴ ProN W3"/>
                    <a:sym typeface="Arial" pitchFamily="34" charset="0"/>
                  </a:defRPr>
                </a:lvl8pPr>
                <a:lvl9pPr marL="3886200" indent="-228600" eaLnBrk="0" fontAlgn="base" hangingPunct="0">
                  <a:spcBef>
                    <a:spcPct val="0"/>
                  </a:spcBef>
                  <a:spcAft>
                    <a:spcPct val="0"/>
                  </a:spcAft>
                  <a:defRPr>
                    <a:solidFill>
                      <a:srgbClr val="000000"/>
                    </a:solidFill>
                    <a:latin typeface="Arial" pitchFamily="34" charset="0"/>
                    <a:ea typeface="ヒラギノ角ゴ ProN W3"/>
                    <a:cs typeface="ヒラギノ角ゴ ProN W3"/>
                    <a:sym typeface="Arial" pitchFamily="34" charset="0"/>
                  </a:defRPr>
                </a:lvl9pPr>
              </a:lstStyle>
              <a:p>
                <a:pPr eaLnBrk="1" hangingPunct="1"/>
                <a:r>
                  <a:rPr lang="en-US" sz="2000" b="1" dirty="0">
                    <a:solidFill>
                      <a:srgbClr val="FF0000"/>
                    </a:solidFill>
                  </a:rPr>
                  <a:t>CO</a:t>
                </a:r>
                <a:r>
                  <a:rPr lang="en-US" sz="2000" b="1" baseline="-25000" dirty="0">
                    <a:solidFill>
                      <a:srgbClr val="FF0000"/>
                    </a:solidFill>
                  </a:rPr>
                  <a:t>2</a:t>
                </a:r>
              </a:p>
            </p:txBody>
          </p:sp>
        </p:grpSp>
      </p:grpSp>
      <p:sp>
        <p:nvSpPr>
          <p:cNvPr id="3" name="TextBox 2"/>
          <p:cNvSpPr txBox="1"/>
          <p:nvPr/>
        </p:nvSpPr>
        <p:spPr>
          <a:xfrm>
            <a:off x="3154708" y="1107071"/>
            <a:ext cx="1125629" cy="400110"/>
          </a:xfrm>
          <a:prstGeom prst="rect">
            <a:avLst/>
          </a:prstGeom>
          <a:noFill/>
        </p:spPr>
        <p:txBody>
          <a:bodyPr wrap="none" rtlCol="0">
            <a:spAutoFit/>
          </a:bodyPr>
          <a:lstStyle/>
          <a:p>
            <a:r>
              <a:rPr lang="en-US" sz="2000" dirty="0">
                <a:solidFill>
                  <a:prstClr val="black"/>
                </a:solidFill>
                <a:latin typeface="Arial" panose="020B0604020202020204" pitchFamily="34" charset="0"/>
                <a:cs typeface="Arial" panose="020B0604020202020204" pitchFamily="34" charset="0"/>
              </a:rPr>
              <a:t>Glucose</a:t>
            </a:r>
          </a:p>
        </p:txBody>
      </p:sp>
      <p:sp>
        <p:nvSpPr>
          <p:cNvPr id="43" name="TextBox 42"/>
          <p:cNvSpPr txBox="1"/>
          <p:nvPr/>
        </p:nvSpPr>
        <p:spPr>
          <a:xfrm>
            <a:off x="7720723" y="4933944"/>
            <a:ext cx="503664" cy="461665"/>
          </a:xfrm>
          <a:prstGeom prst="rect">
            <a:avLst/>
          </a:prstGeom>
          <a:noFill/>
        </p:spPr>
        <p:txBody>
          <a:bodyPr wrap="none" rtlCol="0">
            <a:spAutoFit/>
          </a:bodyPr>
          <a:lstStyle/>
          <a:p>
            <a:r>
              <a:rPr lang="en-US" sz="2400" dirty="0">
                <a:solidFill>
                  <a:prstClr val="black"/>
                </a:solidFill>
              </a:rPr>
              <a:t>C2</a:t>
            </a:r>
          </a:p>
        </p:txBody>
      </p:sp>
      <p:sp>
        <p:nvSpPr>
          <p:cNvPr id="46" name="Text Box 5"/>
          <p:cNvSpPr txBox="1">
            <a:spLocks noChangeArrowheads="1"/>
          </p:cNvSpPr>
          <p:nvPr/>
        </p:nvSpPr>
        <p:spPr bwMode="auto">
          <a:xfrm>
            <a:off x="5803900" y="5009480"/>
            <a:ext cx="1651000" cy="400110"/>
          </a:xfrm>
          <a:prstGeom prst="rect">
            <a:avLst/>
          </a:prstGeom>
          <a:solidFill>
            <a:srgbClr val="92FCC4"/>
          </a:solidFill>
          <a:ln w="9525">
            <a:noFill/>
            <a:miter lim="800000"/>
            <a:headEnd/>
            <a:tailEnd/>
          </a:ln>
        </p:spPr>
        <p:txBody>
          <a:bodyPr wrap="square">
            <a:spAutoFit/>
          </a:bodyPr>
          <a:lstStyle>
            <a:lvl1pPr eaLnBrk="0" hangingPunct="0">
              <a:defRPr>
                <a:solidFill>
                  <a:srgbClr val="000000"/>
                </a:solidFill>
                <a:latin typeface="Arial" pitchFamily="34" charset="0"/>
                <a:ea typeface="ヒラギノ角ゴ ProN W3"/>
                <a:cs typeface="ヒラギノ角ゴ ProN W3"/>
                <a:sym typeface="Arial" pitchFamily="34" charset="0"/>
              </a:defRPr>
            </a:lvl1pPr>
            <a:lvl2pPr marL="742950" indent="-285750" eaLnBrk="0" hangingPunct="0">
              <a:defRPr>
                <a:solidFill>
                  <a:srgbClr val="000000"/>
                </a:solidFill>
                <a:latin typeface="Arial" pitchFamily="34" charset="0"/>
                <a:ea typeface="ヒラギノ角ゴ ProN W3"/>
                <a:cs typeface="ヒラギノ角ゴ ProN W3"/>
                <a:sym typeface="Arial" pitchFamily="34" charset="0"/>
              </a:defRPr>
            </a:lvl2pPr>
            <a:lvl3pPr marL="1143000" indent="-228600" eaLnBrk="0" hangingPunct="0">
              <a:defRPr>
                <a:solidFill>
                  <a:srgbClr val="000000"/>
                </a:solidFill>
                <a:latin typeface="Arial" pitchFamily="34" charset="0"/>
                <a:ea typeface="ヒラギノ角ゴ ProN W3"/>
                <a:cs typeface="ヒラギノ角ゴ ProN W3"/>
                <a:sym typeface="Arial" pitchFamily="34" charset="0"/>
              </a:defRPr>
            </a:lvl3pPr>
            <a:lvl4pPr marL="1600200" indent="-228600" eaLnBrk="0" hangingPunct="0">
              <a:defRPr>
                <a:solidFill>
                  <a:srgbClr val="000000"/>
                </a:solidFill>
                <a:latin typeface="Arial" pitchFamily="34" charset="0"/>
                <a:ea typeface="ヒラギノ角ゴ ProN W3"/>
                <a:cs typeface="ヒラギノ角ゴ ProN W3"/>
                <a:sym typeface="Arial" pitchFamily="34" charset="0"/>
              </a:defRPr>
            </a:lvl4pPr>
            <a:lvl5pPr marL="2057400" indent="-228600" eaLnBrk="0" hangingPunct="0">
              <a:defRPr>
                <a:solidFill>
                  <a:srgbClr val="000000"/>
                </a:solidFill>
                <a:latin typeface="Arial" pitchFamily="34" charset="0"/>
                <a:ea typeface="ヒラギノ角ゴ ProN W3"/>
                <a:cs typeface="ヒラギノ角ゴ ProN W3"/>
                <a:sym typeface="Arial" pitchFamily="34" charset="0"/>
              </a:defRPr>
            </a:lvl5pPr>
            <a:lvl6pPr marL="2514600" indent="-228600" eaLnBrk="0" fontAlgn="base" hangingPunct="0">
              <a:spcBef>
                <a:spcPct val="0"/>
              </a:spcBef>
              <a:spcAft>
                <a:spcPct val="0"/>
              </a:spcAft>
              <a:defRPr>
                <a:solidFill>
                  <a:srgbClr val="000000"/>
                </a:solidFill>
                <a:latin typeface="Arial" pitchFamily="34" charset="0"/>
                <a:ea typeface="ヒラギノ角ゴ ProN W3"/>
                <a:cs typeface="ヒラギノ角ゴ ProN W3"/>
                <a:sym typeface="Arial" pitchFamily="34" charset="0"/>
              </a:defRPr>
            </a:lvl6pPr>
            <a:lvl7pPr marL="2971800" indent="-228600" eaLnBrk="0" fontAlgn="base" hangingPunct="0">
              <a:spcBef>
                <a:spcPct val="0"/>
              </a:spcBef>
              <a:spcAft>
                <a:spcPct val="0"/>
              </a:spcAft>
              <a:defRPr>
                <a:solidFill>
                  <a:srgbClr val="000000"/>
                </a:solidFill>
                <a:latin typeface="Arial" pitchFamily="34" charset="0"/>
                <a:ea typeface="ヒラギノ角ゴ ProN W3"/>
                <a:cs typeface="ヒラギノ角ゴ ProN W3"/>
                <a:sym typeface="Arial" pitchFamily="34" charset="0"/>
              </a:defRPr>
            </a:lvl7pPr>
            <a:lvl8pPr marL="3429000" indent="-228600" eaLnBrk="0" fontAlgn="base" hangingPunct="0">
              <a:spcBef>
                <a:spcPct val="0"/>
              </a:spcBef>
              <a:spcAft>
                <a:spcPct val="0"/>
              </a:spcAft>
              <a:defRPr>
                <a:solidFill>
                  <a:srgbClr val="000000"/>
                </a:solidFill>
                <a:latin typeface="Arial" pitchFamily="34" charset="0"/>
                <a:ea typeface="ヒラギノ角ゴ ProN W3"/>
                <a:cs typeface="ヒラギノ角ゴ ProN W3"/>
                <a:sym typeface="Arial" pitchFamily="34" charset="0"/>
              </a:defRPr>
            </a:lvl8pPr>
            <a:lvl9pPr marL="3886200" indent="-228600" eaLnBrk="0" fontAlgn="base" hangingPunct="0">
              <a:spcBef>
                <a:spcPct val="0"/>
              </a:spcBef>
              <a:spcAft>
                <a:spcPct val="0"/>
              </a:spcAft>
              <a:defRPr>
                <a:solidFill>
                  <a:srgbClr val="000000"/>
                </a:solidFill>
                <a:latin typeface="Arial" pitchFamily="34" charset="0"/>
                <a:ea typeface="ヒラギノ角ゴ ProN W3"/>
                <a:cs typeface="ヒラギノ角ゴ ProN W3"/>
                <a:sym typeface="Arial" pitchFamily="34" charset="0"/>
              </a:defRPr>
            </a:lvl9pPr>
          </a:lstStyle>
          <a:p>
            <a:pPr eaLnBrk="1" hangingPunct="1"/>
            <a:r>
              <a:rPr lang="en-US" altLang="ja-JP" sz="2000" dirty="0">
                <a:solidFill>
                  <a:prstClr val="black"/>
                </a:solidFill>
                <a:ea typeface="MS PGothic" pitchFamily="34" charset="-128"/>
              </a:rPr>
              <a:t>Acetyl-CoA</a:t>
            </a:r>
          </a:p>
        </p:txBody>
      </p:sp>
      <p:sp>
        <p:nvSpPr>
          <p:cNvPr id="9" name="TextBox 8"/>
          <p:cNvSpPr txBox="1"/>
          <p:nvPr/>
        </p:nvSpPr>
        <p:spPr>
          <a:xfrm>
            <a:off x="8088116" y="3831766"/>
            <a:ext cx="2576346" cy="461665"/>
          </a:xfrm>
          <a:prstGeom prst="rect">
            <a:avLst/>
          </a:prstGeom>
          <a:solidFill>
            <a:srgbClr val="FFFF8F"/>
          </a:solidFill>
        </p:spPr>
        <p:txBody>
          <a:bodyPr wrap="none" rtlCol="0">
            <a:spAutoFit/>
          </a:bodyPr>
          <a:lstStyle/>
          <a:p>
            <a:r>
              <a:rPr lang="en-US" sz="2400" dirty="0">
                <a:solidFill>
                  <a:prstClr val="black"/>
                </a:solidFill>
              </a:rPr>
              <a:t>Carbon yield = 66%</a:t>
            </a:r>
          </a:p>
        </p:txBody>
      </p:sp>
      <p:sp>
        <p:nvSpPr>
          <p:cNvPr id="10" name="TextBox 9"/>
          <p:cNvSpPr txBox="1"/>
          <p:nvPr/>
        </p:nvSpPr>
        <p:spPr>
          <a:xfrm>
            <a:off x="2416657" y="4203837"/>
            <a:ext cx="1500732" cy="830997"/>
          </a:xfrm>
          <a:prstGeom prst="rect">
            <a:avLst/>
          </a:prstGeom>
          <a:solidFill>
            <a:srgbClr val="FFFF8F"/>
          </a:solidFill>
        </p:spPr>
        <p:txBody>
          <a:bodyPr wrap="none" rtlCol="0">
            <a:spAutoFit/>
          </a:bodyPr>
          <a:lstStyle/>
          <a:p>
            <a:r>
              <a:rPr lang="en-US" sz="2400" dirty="0">
                <a:solidFill>
                  <a:prstClr val="black"/>
                </a:solidFill>
              </a:rPr>
              <a:t>Mass yield</a:t>
            </a:r>
          </a:p>
          <a:p>
            <a:r>
              <a:rPr lang="en-US" sz="2400" dirty="0">
                <a:solidFill>
                  <a:prstClr val="black"/>
                </a:solidFill>
              </a:rPr>
              <a:t> = 50%</a:t>
            </a:r>
          </a:p>
        </p:txBody>
      </p:sp>
      <p:sp>
        <p:nvSpPr>
          <p:cNvPr id="6" name="TextBox 5"/>
          <p:cNvSpPr txBox="1"/>
          <p:nvPr/>
        </p:nvSpPr>
        <p:spPr>
          <a:xfrm>
            <a:off x="4996573" y="1095096"/>
            <a:ext cx="655949" cy="400110"/>
          </a:xfrm>
          <a:prstGeom prst="rect">
            <a:avLst/>
          </a:prstGeom>
          <a:noFill/>
        </p:spPr>
        <p:txBody>
          <a:bodyPr wrap="none" rtlCol="0">
            <a:spAutoFit/>
          </a:bodyPr>
          <a:lstStyle/>
          <a:p>
            <a:r>
              <a:rPr lang="en-US" sz="2000" dirty="0">
                <a:solidFill>
                  <a:prstClr val="black"/>
                </a:solidFill>
                <a:latin typeface="Arial" panose="020B0604020202020204" pitchFamily="34" charset="0"/>
                <a:cs typeface="Arial" panose="020B0604020202020204" pitchFamily="34" charset="0"/>
              </a:rPr>
              <a:t>F6P</a:t>
            </a:r>
          </a:p>
        </p:txBody>
      </p:sp>
      <p:cxnSp>
        <p:nvCxnSpPr>
          <p:cNvPr id="20" name="Straight Arrow Connector 19"/>
          <p:cNvCxnSpPr/>
          <p:nvPr/>
        </p:nvCxnSpPr>
        <p:spPr>
          <a:xfrm flipH="1">
            <a:off x="6200532" y="1441568"/>
            <a:ext cx="0" cy="301228"/>
          </a:xfrm>
          <a:prstGeom prst="straightConnector1">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6507873" y="1791056"/>
            <a:ext cx="697627" cy="400110"/>
          </a:xfrm>
          <a:prstGeom prst="rect">
            <a:avLst/>
          </a:prstGeom>
          <a:noFill/>
        </p:spPr>
        <p:txBody>
          <a:bodyPr wrap="none" rtlCol="0">
            <a:spAutoFit/>
          </a:bodyPr>
          <a:lstStyle/>
          <a:p>
            <a:r>
              <a:rPr lang="en-US" sz="2000" dirty="0">
                <a:solidFill>
                  <a:prstClr val="black"/>
                </a:solidFill>
                <a:latin typeface="Arial" panose="020B0604020202020204" pitchFamily="34" charset="0"/>
                <a:cs typeface="Arial" panose="020B0604020202020204" pitchFamily="34" charset="0"/>
              </a:rPr>
              <a:t>G3P</a:t>
            </a:r>
          </a:p>
        </p:txBody>
      </p:sp>
      <p:cxnSp>
        <p:nvCxnSpPr>
          <p:cNvPr id="25" name="Straight Arrow Connector 24"/>
          <p:cNvCxnSpPr/>
          <p:nvPr/>
        </p:nvCxnSpPr>
        <p:spPr>
          <a:xfrm>
            <a:off x="4432692" y="1247496"/>
            <a:ext cx="396240" cy="0"/>
          </a:xfrm>
          <a:prstGeom prst="straightConnector1">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5933832" y="1095096"/>
            <a:ext cx="699230" cy="400110"/>
          </a:xfrm>
          <a:prstGeom prst="rect">
            <a:avLst/>
          </a:prstGeom>
          <a:noFill/>
        </p:spPr>
        <p:txBody>
          <a:bodyPr wrap="none" rtlCol="0">
            <a:spAutoFit/>
          </a:bodyPr>
          <a:lstStyle/>
          <a:p>
            <a:r>
              <a:rPr lang="en-US" sz="2000" dirty="0">
                <a:solidFill>
                  <a:prstClr val="black"/>
                </a:solidFill>
                <a:latin typeface="Arial" panose="020B0604020202020204" pitchFamily="34" charset="0"/>
                <a:cs typeface="Arial" panose="020B0604020202020204" pitchFamily="34" charset="0"/>
              </a:rPr>
              <a:t>FDP</a:t>
            </a:r>
          </a:p>
        </p:txBody>
      </p:sp>
      <p:sp>
        <p:nvSpPr>
          <p:cNvPr id="28" name="TextBox 27"/>
          <p:cNvSpPr txBox="1"/>
          <p:nvPr/>
        </p:nvSpPr>
        <p:spPr>
          <a:xfrm>
            <a:off x="4953393" y="1821536"/>
            <a:ext cx="899605" cy="400110"/>
          </a:xfrm>
          <a:prstGeom prst="rect">
            <a:avLst/>
          </a:prstGeom>
          <a:noFill/>
        </p:spPr>
        <p:txBody>
          <a:bodyPr wrap="none" rtlCol="0">
            <a:spAutoFit/>
          </a:bodyPr>
          <a:lstStyle/>
          <a:p>
            <a:r>
              <a:rPr lang="en-US" sz="2000" dirty="0">
                <a:solidFill>
                  <a:prstClr val="black"/>
                </a:solidFill>
                <a:latin typeface="Arial" panose="020B0604020202020204" pitchFamily="34" charset="0"/>
                <a:cs typeface="Arial" panose="020B0604020202020204" pitchFamily="34" charset="0"/>
              </a:rPr>
              <a:t>DHAP</a:t>
            </a:r>
          </a:p>
        </p:txBody>
      </p:sp>
      <p:cxnSp>
        <p:nvCxnSpPr>
          <p:cNvPr id="31" name="Straight Connector 30"/>
          <p:cNvCxnSpPr/>
          <p:nvPr/>
        </p:nvCxnSpPr>
        <p:spPr>
          <a:xfrm flipH="1">
            <a:off x="5895732" y="1719936"/>
            <a:ext cx="297180" cy="160020"/>
          </a:xfrm>
          <a:prstGeom prst="line">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6200532" y="1727556"/>
            <a:ext cx="297180" cy="160020"/>
          </a:xfrm>
          <a:prstGeom prst="line">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5941452" y="2039976"/>
            <a:ext cx="365760" cy="0"/>
          </a:xfrm>
          <a:prstGeom prst="straightConnector1">
            <a:avLst/>
          </a:prstGeom>
          <a:ln>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4576384" y="1397719"/>
            <a:ext cx="396240" cy="0"/>
          </a:xfrm>
          <a:prstGeom prst="straightConnector1">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5556098" y="1321519"/>
            <a:ext cx="396240" cy="0"/>
          </a:xfrm>
          <a:prstGeom prst="straightConnector1">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a:off x="6678415" y="2141758"/>
            <a:ext cx="10886" cy="653143"/>
          </a:xfrm>
          <a:prstGeom prst="straightConnector1">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0" name="Arc 39"/>
          <p:cNvSpPr/>
          <p:nvPr/>
        </p:nvSpPr>
        <p:spPr>
          <a:xfrm>
            <a:off x="6746451" y="1877779"/>
            <a:ext cx="685800" cy="685800"/>
          </a:xfrm>
          <a:prstGeom prst="arc">
            <a:avLst>
              <a:gd name="adj1" fmla="val 5909341"/>
              <a:gd name="adj2" fmla="val 10461574"/>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66" name="TextBox 65"/>
          <p:cNvSpPr txBox="1"/>
          <p:nvPr/>
        </p:nvSpPr>
        <p:spPr>
          <a:xfrm>
            <a:off x="7764266" y="2852051"/>
            <a:ext cx="503664" cy="461665"/>
          </a:xfrm>
          <a:prstGeom prst="rect">
            <a:avLst/>
          </a:prstGeom>
          <a:noFill/>
        </p:spPr>
        <p:txBody>
          <a:bodyPr wrap="none" rtlCol="0">
            <a:spAutoFit/>
          </a:bodyPr>
          <a:lstStyle/>
          <a:p>
            <a:r>
              <a:rPr lang="en-US" sz="2400" dirty="0">
                <a:solidFill>
                  <a:prstClr val="black"/>
                </a:solidFill>
              </a:rPr>
              <a:t>C3</a:t>
            </a:r>
          </a:p>
        </p:txBody>
      </p:sp>
      <p:sp>
        <p:nvSpPr>
          <p:cNvPr id="44" name="Down Arrow 43"/>
          <p:cNvSpPr/>
          <p:nvPr/>
        </p:nvSpPr>
        <p:spPr>
          <a:xfrm>
            <a:off x="7810501" y="3350072"/>
            <a:ext cx="209550" cy="1526728"/>
          </a:xfrm>
          <a:prstGeom prst="down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Down Arrow 51"/>
          <p:cNvSpPr/>
          <p:nvPr/>
        </p:nvSpPr>
        <p:spPr>
          <a:xfrm>
            <a:off x="3918888" y="1491344"/>
            <a:ext cx="206799" cy="4735279"/>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TextBox 53"/>
          <p:cNvSpPr txBox="1"/>
          <p:nvPr/>
        </p:nvSpPr>
        <p:spPr>
          <a:xfrm>
            <a:off x="3513940" y="6221961"/>
            <a:ext cx="1493519" cy="400110"/>
          </a:xfrm>
          <a:prstGeom prst="rect">
            <a:avLst/>
          </a:prstGeom>
          <a:noFill/>
        </p:spPr>
        <p:txBody>
          <a:bodyPr wrap="square" rtlCol="0">
            <a:spAutoFit/>
          </a:bodyPr>
          <a:lstStyle/>
          <a:p>
            <a:r>
              <a:rPr lang="en-US" sz="2000" dirty="0">
                <a:solidFill>
                  <a:prstClr val="black"/>
                </a:solidFill>
                <a:latin typeface="Arial" panose="020B0604020202020204" pitchFamily="34" charset="0"/>
                <a:cs typeface="Arial" panose="020B0604020202020204" pitchFamily="34" charset="0"/>
              </a:rPr>
              <a:t>Ethanol</a:t>
            </a:r>
          </a:p>
        </p:txBody>
      </p:sp>
      <p:sp>
        <p:nvSpPr>
          <p:cNvPr id="74" name="TextBox 7"/>
          <p:cNvSpPr txBox="1">
            <a:spLocks noChangeArrowheads="1"/>
          </p:cNvSpPr>
          <p:nvPr/>
        </p:nvSpPr>
        <p:spPr bwMode="auto">
          <a:xfrm>
            <a:off x="7096426" y="2364814"/>
            <a:ext cx="4924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rgbClr val="000000"/>
                </a:solidFill>
                <a:latin typeface="Arial" pitchFamily="34" charset="0"/>
                <a:ea typeface="ヒラギノ角ゴ ProN W3"/>
                <a:cs typeface="ヒラギノ角ゴ ProN W3"/>
                <a:sym typeface="Arial" pitchFamily="34" charset="0"/>
              </a:defRPr>
            </a:lvl1pPr>
            <a:lvl2pPr marL="742950" indent="-285750" eaLnBrk="0" hangingPunct="0">
              <a:defRPr>
                <a:solidFill>
                  <a:srgbClr val="000000"/>
                </a:solidFill>
                <a:latin typeface="Arial" pitchFamily="34" charset="0"/>
                <a:ea typeface="ヒラギノ角ゴ ProN W3"/>
                <a:cs typeface="ヒラギノ角ゴ ProN W3"/>
                <a:sym typeface="Arial" pitchFamily="34" charset="0"/>
              </a:defRPr>
            </a:lvl2pPr>
            <a:lvl3pPr marL="1143000" indent="-228600" eaLnBrk="0" hangingPunct="0">
              <a:defRPr>
                <a:solidFill>
                  <a:srgbClr val="000000"/>
                </a:solidFill>
                <a:latin typeface="Arial" pitchFamily="34" charset="0"/>
                <a:ea typeface="ヒラギノ角ゴ ProN W3"/>
                <a:cs typeface="ヒラギノ角ゴ ProN W3"/>
                <a:sym typeface="Arial" pitchFamily="34" charset="0"/>
              </a:defRPr>
            </a:lvl3pPr>
            <a:lvl4pPr marL="1600200" indent="-228600" eaLnBrk="0" hangingPunct="0">
              <a:defRPr>
                <a:solidFill>
                  <a:srgbClr val="000000"/>
                </a:solidFill>
                <a:latin typeface="Arial" pitchFamily="34" charset="0"/>
                <a:ea typeface="ヒラギノ角ゴ ProN W3"/>
                <a:cs typeface="ヒラギノ角ゴ ProN W3"/>
                <a:sym typeface="Arial" pitchFamily="34" charset="0"/>
              </a:defRPr>
            </a:lvl4pPr>
            <a:lvl5pPr marL="2057400" indent="-228600" eaLnBrk="0" hangingPunct="0">
              <a:defRPr>
                <a:solidFill>
                  <a:srgbClr val="000000"/>
                </a:solidFill>
                <a:latin typeface="Arial" pitchFamily="34" charset="0"/>
                <a:ea typeface="ヒラギノ角ゴ ProN W3"/>
                <a:cs typeface="ヒラギノ角ゴ ProN W3"/>
                <a:sym typeface="Arial" pitchFamily="34" charset="0"/>
              </a:defRPr>
            </a:lvl5pPr>
            <a:lvl6pPr marL="2514600" indent="-228600" eaLnBrk="0" fontAlgn="base" hangingPunct="0">
              <a:spcBef>
                <a:spcPct val="0"/>
              </a:spcBef>
              <a:spcAft>
                <a:spcPct val="0"/>
              </a:spcAft>
              <a:defRPr>
                <a:solidFill>
                  <a:srgbClr val="000000"/>
                </a:solidFill>
                <a:latin typeface="Arial" pitchFamily="34" charset="0"/>
                <a:ea typeface="ヒラギノ角ゴ ProN W3"/>
                <a:cs typeface="ヒラギノ角ゴ ProN W3"/>
                <a:sym typeface="Arial" pitchFamily="34" charset="0"/>
              </a:defRPr>
            </a:lvl6pPr>
            <a:lvl7pPr marL="2971800" indent="-228600" eaLnBrk="0" fontAlgn="base" hangingPunct="0">
              <a:spcBef>
                <a:spcPct val="0"/>
              </a:spcBef>
              <a:spcAft>
                <a:spcPct val="0"/>
              </a:spcAft>
              <a:defRPr>
                <a:solidFill>
                  <a:srgbClr val="000000"/>
                </a:solidFill>
                <a:latin typeface="Arial" pitchFamily="34" charset="0"/>
                <a:ea typeface="ヒラギノ角ゴ ProN W3"/>
                <a:cs typeface="ヒラギノ角ゴ ProN W3"/>
                <a:sym typeface="Arial" pitchFamily="34" charset="0"/>
              </a:defRPr>
            </a:lvl7pPr>
            <a:lvl8pPr marL="3429000" indent="-228600" eaLnBrk="0" fontAlgn="base" hangingPunct="0">
              <a:spcBef>
                <a:spcPct val="0"/>
              </a:spcBef>
              <a:spcAft>
                <a:spcPct val="0"/>
              </a:spcAft>
              <a:defRPr>
                <a:solidFill>
                  <a:srgbClr val="000000"/>
                </a:solidFill>
                <a:latin typeface="Arial" pitchFamily="34" charset="0"/>
                <a:ea typeface="ヒラギノ角ゴ ProN W3"/>
                <a:cs typeface="ヒラギノ角ゴ ProN W3"/>
                <a:sym typeface="Arial" pitchFamily="34" charset="0"/>
              </a:defRPr>
            </a:lvl8pPr>
            <a:lvl9pPr marL="3886200" indent="-228600" eaLnBrk="0" fontAlgn="base" hangingPunct="0">
              <a:spcBef>
                <a:spcPct val="0"/>
              </a:spcBef>
              <a:spcAft>
                <a:spcPct val="0"/>
              </a:spcAft>
              <a:defRPr>
                <a:solidFill>
                  <a:srgbClr val="000000"/>
                </a:solidFill>
                <a:latin typeface="Arial" pitchFamily="34" charset="0"/>
                <a:ea typeface="ヒラギノ角ゴ ProN W3"/>
                <a:cs typeface="ヒラギノ角ゴ ProN W3"/>
                <a:sym typeface="Arial" pitchFamily="34" charset="0"/>
              </a:defRPr>
            </a:lvl9pPr>
          </a:lstStyle>
          <a:p>
            <a:pPr eaLnBrk="1" hangingPunct="1"/>
            <a:r>
              <a:rPr lang="en-US" dirty="0">
                <a:solidFill>
                  <a:srgbClr val="FF0000"/>
                </a:solidFill>
              </a:rPr>
              <a:t>2e</a:t>
            </a:r>
            <a:r>
              <a:rPr lang="en-US" baseline="30000" dirty="0">
                <a:solidFill>
                  <a:srgbClr val="FF0000"/>
                </a:solidFill>
              </a:rPr>
              <a:t>-</a:t>
            </a:r>
          </a:p>
        </p:txBody>
      </p:sp>
      <p:sp>
        <p:nvSpPr>
          <p:cNvPr id="58" name="TextBox 57"/>
          <p:cNvSpPr txBox="1"/>
          <p:nvPr/>
        </p:nvSpPr>
        <p:spPr>
          <a:xfrm>
            <a:off x="7826830" y="2354036"/>
            <a:ext cx="2081019" cy="400110"/>
          </a:xfrm>
          <a:prstGeom prst="rect">
            <a:avLst/>
          </a:prstGeom>
          <a:noFill/>
        </p:spPr>
        <p:txBody>
          <a:bodyPr wrap="none" rtlCol="0">
            <a:spAutoFit/>
          </a:bodyPr>
          <a:lstStyle/>
          <a:p>
            <a:r>
              <a:rPr lang="en-US" sz="2000" dirty="0">
                <a:solidFill>
                  <a:prstClr val="black"/>
                </a:solidFill>
                <a:latin typeface="Arial" panose="020B0604020202020204" pitchFamily="34" charset="0"/>
                <a:cs typeface="Arial" panose="020B0604020202020204" pitchFamily="34" charset="0"/>
              </a:rPr>
              <a:t>Partial oxidation </a:t>
            </a:r>
          </a:p>
        </p:txBody>
      </p:sp>
      <p:cxnSp>
        <p:nvCxnSpPr>
          <p:cNvPr id="62" name="Straight Arrow Connector 61"/>
          <p:cNvCxnSpPr/>
          <p:nvPr/>
        </p:nvCxnSpPr>
        <p:spPr>
          <a:xfrm flipH="1">
            <a:off x="4381500" y="5391150"/>
            <a:ext cx="1447800" cy="8064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H="1">
            <a:off x="6032500" y="5486400"/>
            <a:ext cx="254000" cy="6985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5270501" y="6210300"/>
            <a:ext cx="1055097" cy="400110"/>
          </a:xfrm>
          <a:prstGeom prst="rect">
            <a:avLst/>
          </a:prstGeom>
          <a:noFill/>
        </p:spPr>
        <p:txBody>
          <a:bodyPr wrap="none" rtlCol="0">
            <a:spAutoFit/>
          </a:bodyPr>
          <a:lstStyle/>
          <a:p>
            <a:r>
              <a:rPr lang="en-US" sz="2000" dirty="0" err="1">
                <a:solidFill>
                  <a:prstClr val="black"/>
                </a:solidFill>
                <a:latin typeface="Arial" panose="020B0604020202020204" pitchFamily="34" charset="0"/>
                <a:cs typeface="Arial" panose="020B0604020202020204" pitchFamily="34" charset="0"/>
              </a:rPr>
              <a:t>Butanol</a:t>
            </a:r>
            <a:endParaRPr lang="en-US" sz="2000" dirty="0">
              <a:solidFill>
                <a:prstClr val="black"/>
              </a:solidFill>
              <a:latin typeface="Arial" panose="020B0604020202020204" pitchFamily="34" charset="0"/>
              <a:cs typeface="Arial" panose="020B0604020202020204" pitchFamily="34" charset="0"/>
            </a:endParaRPr>
          </a:p>
        </p:txBody>
      </p:sp>
      <p:cxnSp>
        <p:nvCxnSpPr>
          <p:cNvPr id="69" name="Straight Arrow Connector 68"/>
          <p:cNvCxnSpPr/>
          <p:nvPr/>
        </p:nvCxnSpPr>
        <p:spPr>
          <a:xfrm>
            <a:off x="6953250" y="5391150"/>
            <a:ext cx="234950" cy="7556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6731001" y="6210300"/>
            <a:ext cx="856325" cy="400110"/>
          </a:xfrm>
          <a:prstGeom prst="rect">
            <a:avLst/>
          </a:prstGeom>
          <a:noFill/>
        </p:spPr>
        <p:txBody>
          <a:bodyPr wrap="none" rtlCol="0">
            <a:spAutoFit/>
          </a:bodyPr>
          <a:lstStyle/>
          <a:p>
            <a:r>
              <a:rPr lang="en-US" sz="2000" dirty="0">
                <a:solidFill>
                  <a:prstClr val="black"/>
                </a:solidFill>
                <a:latin typeface="Arial" panose="020B0604020202020204" pitchFamily="34" charset="0"/>
                <a:cs typeface="Arial" panose="020B0604020202020204" pitchFamily="34" charset="0"/>
              </a:rPr>
              <a:t>Lipids</a:t>
            </a:r>
          </a:p>
        </p:txBody>
      </p:sp>
      <p:cxnSp>
        <p:nvCxnSpPr>
          <p:cNvPr id="73" name="Straight Arrow Connector 72"/>
          <p:cNvCxnSpPr/>
          <p:nvPr/>
        </p:nvCxnSpPr>
        <p:spPr>
          <a:xfrm>
            <a:off x="7429500" y="5429250"/>
            <a:ext cx="990600" cy="8064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flipH="1">
            <a:off x="8059417" y="6234668"/>
            <a:ext cx="1719583" cy="400110"/>
          </a:xfrm>
          <a:prstGeom prst="rect">
            <a:avLst/>
          </a:prstGeom>
          <a:noFill/>
        </p:spPr>
        <p:txBody>
          <a:bodyPr wrap="square" rtlCol="0">
            <a:spAutoFit/>
          </a:bodyPr>
          <a:lstStyle/>
          <a:p>
            <a:r>
              <a:rPr lang="en-US" sz="2000" dirty="0" err="1">
                <a:solidFill>
                  <a:prstClr val="black"/>
                </a:solidFill>
                <a:latin typeface="Arial" panose="020B0604020202020204" pitchFamily="34" charset="0"/>
                <a:cs typeface="Arial" panose="020B0604020202020204" pitchFamily="34" charset="0"/>
              </a:rPr>
              <a:t>Isoprenoids</a:t>
            </a:r>
            <a:endParaRPr lang="en-US" sz="2000" dirty="0">
              <a:solidFill>
                <a:prstClr val="black"/>
              </a:solidFill>
              <a:latin typeface="Arial" panose="020B0604020202020204" pitchFamily="34" charset="0"/>
              <a:cs typeface="Arial" panose="020B0604020202020204" pitchFamily="34" charset="0"/>
            </a:endParaRPr>
          </a:p>
        </p:txBody>
      </p:sp>
      <p:sp>
        <p:nvSpPr>
          <p:cNvPr id="78" name="TextBox 77"/>
          <p:cNvSpPr txBox="1"/>
          <p:nvPr/>
        </p:nvSpPr>
        <p:spPr>
          <a:xfrm>
            <a:off x="1955801" y="1199243"/>
            <a:ext cx="912429" cy="369332"/>
          </a:xfrm>
          <a:prstGeom prst="rect">
            <a:avLst/>
          </a:prstGeom>
          <a:noFill/>
        </p:spPr>
        <p:txBody>
          <a:bodyPr wrap="none" rtlCol="0">
            <a:spAutoFit/>
          </a:bodyPr>
          <a:lstStyle/>
          <a:p>
            <a:r>
              <a:rPr lang="en-US" dirty="0">
                <a:solidFill>
                  <a:srgbClr val="FF0000"/>
                </a:solidFill>
              </a:rPr>
              <a:t>$0.4/Kg</a:t>
            </a:r>
          </a:p>
        </p:txBody>
      </p:sp>
      <p:sp>
        <p:nvSpPr>
          <p:cNvPr id="92" name="TextBox 91"/>
          <p:cNvSpPr txBox="1"/>
          <p:nvPr/>
        </p:nvSpPr>
        <p:spPr>
          <a:xfrm>
            <a:off x="2152651" y="6167664"/>
            <a:ext cx="912429" cy="369332"/>
          </a:xfrm>
          <a:prstGeom prst="rect">
            <a:avLst/>
          </a:prstGeom>
          <a:noFill/>
        </p:spPr>
        <p:txBody>
          <a:bodyPr wrap="none" rtlCol="0">
            <a:spAutoFit/>
          </a:bodyPr>
          <a:lstStyle/>
          <a:p>
            <a:r>
              <a:rPr lang="en-US" dirty="0">
                <a:solidFill>
                  <a:srgbClr val="FF0000"/>
                </a:solidFill>
              </a:rPr>
              <a:t>$0.8/Kg</a:t>
            </a:r>
          </a:p>
        </p:txBody>
      </p:sp>
    </p:spTree>
    <p:extLst>
      <p:ext uri="{BB962C8B-B14F-4D97-AF65-F5344CB8AC3E}">
        <p14:creationId xmlns:p14="http://schemas.microsoft.com/office/powerpoint/2010/main" val="417370789"/>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Non-oxidative glycolysis</a:t>
            </a:r>
            <a:endParaRPr lang="en-US" dirty="0"/>
          </a:p>
        </p:txBody>
      </p:sp>
      <p:pic>
        <p:nvPicPr>
          <p:cNvPr id="15362" name="Picture 2" descr="Image result for glucos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1696" y="2189436"/>
            <a:ext cx="2019300" cy="1571626"/>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Image result for glucose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5623" y="2131007"/>
            <a:ext cx="949656" cy="1630055"/>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Image result for acetic acid 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18609" y="2304946"/>
            <a:ext cx="1423792" cy="102403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063888" y="4140540"/>
            <a:ext cx="1973617" cy="769441"/>
          </a:xfrm>
          <a:prstGeom prst="rect">
            <a:avLst/>
          </a:prstGeom>
          <a:noFill/>
        </p:spPr>
        <p:txBody>
          <a:bodyPr wrap="none" rtlCol="0">
            <a:spAutoFit/>
          </a:bodyPr>
          <a:lstStyle/>
          <a:p>
            <a:r>
              <a:rPr lang="en-US" sz="4400" dirty="0" smtClean="0"/>
              <a:t>C</a:t>
            </a:r>
            <a:r>
              <a:rPr lang="en-US" sz="4400" baseline="-25000" dirty="0" smtClean="0"/>
              <a:t>6</a:t>
            </a:r>
            <a:r>
              <a:rPr lang="en-US" sz="4400" dirty="0" smtClean="0"/>
              <a:t>H</a:t>
            </a:r>
            <a:r>
              <a:rPr lang="en-US" sz="4400" baseline="-25000" dirty="0" smtClean="0"/>
              <a:t>12</a:t>
            </a:r>
            <a:r>
              <a:rPr lang="en-US" sz="4400" dirty="0" smtClean="0"/>
              <a:t>O</a:t>
            </a:r>
            <a:r>
              <a:rPr lang="en-US" sz="4400" baseline="-25000" dirty="0" smtClean="0"/>
              <a:t>6</a:t>
            </a:r>
            <a:endParaRPr lang="en-US" sz="4400" baseline="-25000" dirty="0"/>
          </a:p>
        </p:txBody>
      </p:sp>
      <p:sp>
        <p:nvSpPr>
          <p:cNvPr id="7" name="TextBox 6"/>
          <p:cNvSpPr txBox="1"/>
          <p:nvPr/>
        </p:nvSpPr>
        <p:spPr>
          <a:xfrm>
            <a:off x="7995562" y="4204150"/>
            <a:ext cx="1782860" cy="769441"/>
          </a:xfrm>
          <a:prstGeom prst="rect">
            <a:avLst/>
          </a:prstGeom>
          <a:noFill/>
        </p:spPr>
        <p:txBody>
          <a:bodyPr wrap="none" rtlCol="0">
            <a:spAutoFit/>
          </a:bodyPr>
          <a:lstStyle/>
          <a:p>
            <a:r>
              <a:rPr lang="en-US" sz="4400" dirty="0" smtClean="0"/>
              <a:t>C</a:t>
            </a:r>
            <a:r>
              <a:rPr lang="en-US" sz="4400" baseline="-25000" dirty="0" smtClean="0"/>
              <a:t>2</a:t>
            </a:r>
            <a:r>
              <a:rPr lang="en-US" sz="4400" dirty="0" smtClean="0"/>
              <a:t>H</a:t>
            </a:r>
            <a:r>
              <a:rPr lang="en-US" sz="4400" baseline="-25000" dirty="0" smtClean="0"/>
              <a:t>4</a:t>
            </a:r>
            <a:r>
              <a:rPr lang="en-US" sz="4400" dirty="0" smtClean="0"/>
              <a:t>O</a:t>
            </a:r>
            <a:r>
              <a:rPr lang="en-US" sz="4400" baseline="-25000" dirty="0"/>
              <a:t>2</a:t>
            </a:r>
          </a:p>
        </p:txBody>
      </p:sp>
      <p:sp>
        <p:nvSpPr>
          <p:cNvPr id="4" name="Right Arrow 3"/>
          <p:cNvSpPr/>
          <p:nvPr/>
        </p:nvSpPr>
        <p:spPr>
          <a:xfrm>
            <a:off x="4772116" y="2841997"/>
            <a:ext cx="1765190" cy="2703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7223392" y="4263650"/>
            <a:ext cx="418704" cy="646331"/>
          </a:xfrm>
          <a:prstGeom prst="rect">
            <a:avLst/>
          </a:prstGeom>
          <a:noFill/>
        </p:spPr>
        <p:txBody>
          <a:bodyPr wrap="none" rtlCol="0">
            <a:spAutoFit/>
          </a:bodyPr>
          <a:lstStyle/>
          <a:p>
            <a:r>
              <a:rPr lang="en-US" sz="3600" dirty="0" smtClean="0"/>
              <a:t>3</a:t>
            </a:r>
            <a:endParaRPr lang="en-US" sz="3600" dirty="0"/>
          </a:p>
        </p:txBody>
      </p:sp>
      <p:pic>
        <p:nvPicPr>
          <p:cNvPr id="11" name="Picture 6" descr="Image result for acetic acid 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86992" y="2304945"/>
            <a:ext cx="1423792" cy="102403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Image result for acetic acid 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41904" y="2298455"/>
            <a:ext cx="1423792" cy="102403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443756" y="2189436"/>
            <a:ext cx="421910" cy="707886"/>
          </a:xfrm>
          <a:prstGeom prst="rect">
            <a:avLst/>
          </a:prstGeom>
          <a:noFill/>
        </p:spPr>
        <p:txBody>
          <a:bodyPr wrap="none" rtlCol="0">
            <a:spAutoFit/>
          </a:bodyPr>
          <a:lstStyle/>
          <a:p>
            <a:r>
              <a:rPr lang="en-US" sz="4000" dirty="0" smtClean="0"/>
              <a:t>?</a:t>
            </a:r>
            <a:endParaRPr lang="en-US" sz="4000" dirty="0"/>
          </a:p>
        </p:txBody>
      </p:sp>
    </p:spTree>
    <p:extLst>
      <p:ext uri="{BB962C8B-B14F-4D97-AF65-F5344CB8AC3E}">
        <p14:creationId xmlns:p14="http://schemas.microsoft.com/office/powerpoint/2010/main" val="13724486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59558" y="1354721"/>
            <a:ext cx="1125629" cy="400110"/>
          </a:xfrm>
          <a:prstGeom prst="rect">
            <a:avLst/>
          </a:prstGeom>
          <a:noFill/>
        </p:spPr>
        <p:txBody>
          <a:bodyPr wrap="none" rtlCol="0">
            <a:spAutoFit/>
          </a:bodyPr>
          <a:lstStyle/>
          <a:p>
            <a:r>
              <a:rPr lang="en-US" sz="2000" dirty="0">
                <a:solidFill>
                  <a:prstClr val="black"/>
                </a:solidFill>
                <a:latin typeface="Arial" panose="020B0604020202020204" pitchFamily="34" charset="0"/>
                <a:cs typeface="Arial" panose="020B0604020202020204" pitchFamily="34" charset="0"/>
              </a:rPr>
              <a:t>Glucose</a:t>
            </a:r>
          </a:p>
        </p:txBody>
      </p:sp>
      <p:sp>
        <p:nvSpPr>
          <p:cNvPr id="9" name="TextBox 8"/>
          <p:cNvSpPr txBox="1"/>
          <p:nvPr/>
        </p:nvSpPr>
        <p:spPr>
          <a:xfrm>
            <a:off x="6976866" y="5425616"/>
            <a:ext cx="2731838" cy="461665"/>
          </a:xfrm>
          <a:prstGeom prst="rect">
            <a:avLst/>
          </a:prstGeom>
          <a:noFill/>
        </p:spPr>
        <p:txBody>
          <a:bodyPr wrap="none" rtlCol="0">
            <a:spAutoFit/>
          </a:bodyPr>
          <a:lstStyle/>
          <a:p>
            <a:r>
              <a:rPr lang="en-US" sz="2400" dirty="0">
                <a:solidFill>
                  <a:prstClr val="black"/>
                </a:solidFill>
              </a:rPr>
              <a:t>Carbon yield = 100%</a:t>
            </a:r>
          </a:p>
        </p:txBody>
      </p:sp>
      <p:sp>
        <p:nvSpPr>
          <p:cNvPr id="6" name="TextBox 5"/>
          <p:cNvSpPr txBox="1"/>
          <p:nvPr/>
        </p:nvSpPr>
        <p:spPr>
          <a:xfrm>
            <a:off x="5441073" y="1323696"/>
            <a:ext cx="655949" cy="400110"/>
          </a:xfrm>
          <a:prstGeom prst="rect">
            <a:avLst/>
          </a:prstGeom>
          <a:noFill/>
        </p:spPr>
        <p:txBody>
          <a:bodyPr wrap="none" rtlCol="0">
            <a:spAutoFit/>
          </a:bodyPr>
          <a:lstStyle/>
          <a:p>
            <a:r>
              <a:rPr lang="en-US" sz="2000" dirty="0">
                <a:solidFill>
                  <a:prstClr val="black"/>
                </a:solidFill>
                <a:latin typeface="Arial" panose="020B0604020202020204" pitchFamily="34" charset="0"/>
                <a:cs typeface="Arial" panose="020B0604020202020204" pitchFamily="34" charset="0"/>
              </a:rPr>
              <a:t>F6P</a:t>
            </a:r>
          </a:p>
        </p:txBody>
      </p:sp>
      <p:cxnSp>
        <p:nvCxnSpPr>
          <p:cNvPr id="20" name="Straight Arrow Connector 19"/>
          <p:cNvCxnSpPr/>
          <p:nvPr/>
        </p:nvCxnSpPr>
        <p:spPr>
          <a:xfrm flipH="1">
            <a:off x="5781432" y="1695568"/>
            <a:ext cx="0" cy="301228"/>
          </a:xfrm>
          <a:prstGeom prst="straightConnector1">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5039934" y="1480269"/>
            <a:ext cx="396240" cy="0"/>
          </a:xfrm>
          <a:prstGeom prst="straightConnector1">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7" name="Rectangle 4"/>
          <p:cNvSpPr txBox="1">
            <a:spLocks noChangeArrowheads="1"/>
          </p:cNvSpPr>
          <p:nvPr/>
        </p:nvSpPr>
        <p:spPr>
          <a:xfrm>
            <a:off x="1981200" y="177801"/>
            <a:ext cx="8229600" cy="898525"/>
          </a:xfrm>
          <a:prstGeom prst="rect">
            <a:avLst/>
          </a:prstGeom>
          <a:solidFill>
            <a:srgbClr val="17240E"/>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ja-JP" sz="2800" dirty="0">
                <a:solidFill>
                  <a:srgbClr val="FFFF00"/>
                </a:solidFill>
              </a:rPr>
              <a:t>Non-oxidative Glycolysis  </a:t>
            </a:r>
            <a:r>
              <a:rPr lang="en-US" sz="2800" dirty="0">
                <a:solidFill>
                  <a:srgbClr val="FFFF00"/>
                </a:solidFill>
              </a:rPr>
              <a:t>(NOG)</a:t>
            </a:r>
            <a:endParaRPr lang="en-US" altLang="ja-JP" sz="2800" dirty="0">
              <a:solidFill>
                <a:srgbClr val="FFFF00"/>
              </a:solidFill>
            </a:endParaRPr>
          </a:p>
        </p:txBody>
      </p:sp>
      <p:grpSp>
        <p:nvGrpSpPr>
          <p:cNvPr id="59" name="Group 58"/>
          <p:cNvGrpSpPr/>
          <p:nvPr/>
        </p:nvGrpSpPr>
        <p:grpSpPr>
          <a:xfrm>
            <a:off x="4770380" y="2121894"/>
            <a:ext cx="5897621" cy="3029898"/>
            <a:chOff x="3081278" y="3315694"/>
            <a:chExt cx="5897621" cy="2919907"/>
          </a:xfrm>
        </p:grpSpPr>
        <p:sp>
          <p:nvSpPr>
            <p:cNvPr id="62" name="Rounded Rectangle 61"/>
            <p:cNvSpPr/>
            <p:nvPr/>
          </p:nvSpPr>
          <p:spPr>
            <a:xfrm>
              <a:off x="3082674" y="3315694"/>
              <a:ext cx="5769226" cy="2691615"/>
            </a:xfrm>
            <a:prstGeom prst="roundRect">
              <a:avLst/>
            </a:prstGeom>
            <a:solidFill>
              <a:srgbClr val="FFFF99">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 dirty="0">
                  <a:solidFill>
                    <a:prstClr val="white"/>
                  </a:solidFill>
                  <a:latin typeface="Arial" pitchFamily="34" charset="0"/>
                  <a:cs typeface="Arial" pitchFamily="34" charset="0"/>
                </a:rPr>
                <a:t>111</a:t>
              </a:r>
            </a:p>
          </p:txBody>
        </p:sp>
        <p:cxnSp>
          <p:nvCxnSpPr>
            <p:cNvPr id="63" name="Straight Arrow Connector 62"/>
            <p:cNvCxnSpPr/>
            <p:nvPr/>
          </p:nvCxnSpPr>
          <p:spPr>
            <a:xfrm>
              <a:off x="4170269" y="3825874"/>
              <a:ext cx="0" cy="182880"/>
            </a:xfrm>
            <a:prstGeom prst="straightConnector1">
              <a:avLst/>
            </a:prstGeom>
            <a:ln w="12700">
              <a:solidFill>
                <a:srgbClr val="FF0000"/>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3225800" y="4393633"/>
              <a:ext cx="939799" cy="400572"/>
            </a:xfrm>
            <a:prstGeom prst="rect">
              <a:avLst/>
            </a:prstGeom>
            <a:noFill/>
            <a:ln>
              <a:noFill/>
            </a:ln>
          </p:spPr>
          <p:txBody>
            <a:bodyPr wrap="square" lIns="91896" tIns="45949" rIns="91896" bIns="45949" rtlCol="0">
              <a:spAutoFit/>
            </a:bodyPr>
            <a:lstStyle/>
            <a:p>
              <a:r>
                <a:rPr lang="en-US" sz="2000" dirty="0">
                  <a:solidFill>
                    <a:prstClr val="black"/>
                  </a:solidFill>
                  <a:latin typeface="Arial" pitchFamily="34" charset="0"/>
                  <a:cs typeface="Arial" pitchFamily="34" charset="0"/>
                </a:rPr>
                <a:t>3 </a:t>
              </a:r>
              <a:r>
                <a:rPr lang="en-US" sz="2000" dirty="0" err="1">
                  <a:solidFill>
                    <a:prstClr val="black"/>
                  </a:solidFill>
                  <a:latin typeface="Arial" pitchFamily="34" charset="0"/>
                  <a:cs typeface="Arial" pitchFamily="34" charset="0"/>
                </a:rPr>
                <a:t>AcP</a:t>
              </a:r>
              <a:r>
                <a:rPr lang="en-US" sz="2000" dirty="0">
                  <a:solidFill>
                    <a:prstClr val="black"/>
                  </a:solidFill>
                  <a:latin typeface="Arial" pitchFamily="34" charset="0"/>
                  <a:cs typeface="Arial" pitchFamily="34" charset="0"/>
                </a:rPr>
                <a:t> </a:t>
              </a:r>
            </a:p>
          </p:txBody>
        </p:sp>
        <p:sp>
          <p:nvSpPr>
            <p:cNvPr id="65" name="TextBox 64"/>
            <p:cNvSpPr txBox="1"/>
            <p:nvPr/>
          </p:nvSpPr>
          <p:spPr>
            <a:xfrm>
              <a:off x="3644900" y="3436939"/>
              <a:ext cx="1077516" cy="400572"/>
            </a:xfrm>
            <a:prstGeom prst="rect">
              <a:avLst/>
            </a:prstGeom>
            <a:noFill/>
          </p:spPr>
          <p:txBody>
            <a:bodyPr wrap="square" lIns="91896" tIns="45949" rIns="91896" bIns="45949" rtlCol="0">
              <a:spAutoFit/>
            </a:bodyPr>
            <a:lstStyle/>
            <a:p>
              <a:r>
                <a:rPr lang="en-US" sz="2000" dirty="0">
                  <a:solidFill>
                    <a:prstClr val="black"/>
                  </a:solidFill>
                  <a:latin typeface="Arial" pitchFamily="34" charset="0"/>
                  <a:cs typeface="Arial" pitchFamily="34" charset="0"/>
                </a:rPr>
                <a:t>3 F6P</a:t>
              </a:r>
            </a:p>
          </p:txBody>
        </p:sp>
        <p:sp>
          <p:nvSpPr>
            <p:cNvPr id="67" name="Left Brace 66"/>
            <p:cNvSpPr/>
            <p:nvPr/>
          </p:nvSpPr>
          <p:spPr>
            <a:xfrm rot="16200000" flipH="1" flipV="1">
              <a:off x="4004722" y="3699924"/>
              <a:ext cx="309054" cy="876300"/>
            </a:xfrm>
            <a:prstGeom prst="leftBrace">
              <a:avLst>
                <a:gd name="adj1" fmla="val 35714"/>
                <a:gd name="adj2" fmla="val 50000"/>
              </a:avLst>
            </a:prstGeom>
            <a:ln w="6350">
              <a:solidFill>
                <a:srgbClr val="FF0000"/>
              </a:solidFill>
              <a:headEnd type="stealth" w="sm" len="med"/>
              <a:tailEnd type="stealth" w="sm" len="med"/>
            </a:ln>
          </p:spPr>
          <p:style>
            <a:lnRef idx="1">
              <a:schemeClr val="accent1"/>
            </a:lnRef>
            <a:fillRef idx="0">
              <a:schemeClr val="accent1"/>
            </a:fillRef>
            <a:effectRef idx="0">
              <a:schemeClr val="accent1"/>
            </a:effectRef>
            <a:fontRef idx="minor">
              <a:schemeClr val="tx1"/>
            </a:fontRef>
          </p:style>
          <p:txBody>
            <a:bodyPr lIns="91896" tIns="45949" rIns="91896" bIns="45949" rtlCol="0" anchor="ctr"/>
            <a:lstStyle/>
            <a:p>
              <a:pPr algn="ctr"/>
              <a:endParaRPr lang="en-US" sz="1200" dirty="0">
                <a:solidFill>
                  <a:prstClr val="black"/>
                </a:solidFill>
                <a:latin typeface="Arial" pitchFamily="34" charset="0"/>
                <a:cs typeface="Arial" pitchFamily="34" charset="0"/>
              </a:endParaRPr>
            </a:p>
          </p:txBody>
        </p:sp>
        <p:sp>
          <p:nvSpPr>
            <p:cNvPr id="68" name="TextBox 67"/>
            <p:cNvSpPr txBox="1"/>
            <p:nvPr/>
          </p:nvSpPr>
          <p:spPr>
            <a:xfrm>
              <a:off x="4090623" y="4388765"/>
              <a:ext cx="1192577" cy="400572"/>
            </a:xfrm>
            <a:prstGeom prst="rect">
              <a:avLst/>
            </a:prstGeom>
            <a:noFill/>
          </p:spPr>
          <p:txBody>
            <a:bodyPr wrap="square" lIns="91896" tIns="45949" rIns="91896" bIns="45949" rtlCol="0">
              <a:spAutoFit/>
            </a:bodyPr>
            <a:lstStyle/>
            <a:p>
              <a:r>
                <a:rPr lang="en-US" sz="2000" dirty="0">
                  <a:solidFill>
                    <a:prstClr val="black"/>
                  </a:solidFill>
                  <a:latin typeface="Arial" pitchFamily="34" charset="0"/>
                  <a:cs typeface="Arial" pitchFamily="34" charset="0"/>
                </a:rPr>
                <a:t>3 E4P</a:t>
              </a:r>
            </a:p>
          </p:txBody>
        </p:sp>
        <p:sp>
          <p:nvSpPr>
            <p:cNvPr id="69" name="TextBox 68"/>
            <p:cNvSpPr txBox="1"/>
            <p:nvPr/>
          </p:nvSpPr>
          <p:spPr>
            <a:xfrm>
              <a:off x="7803060" y="4331640"/>
              <a:ext cx="1175839" cy="400572"/>
            </a:xfrm>
            <a:prstGeom prst="rect">
              <a:avLst/>
            </a:prstGeom>
            <a:noFill/>
          </p:spPr>
          <p:txBody>
            <a:bodyPr wrap="square" lIns="91896" tIns="45949" rIns="91896" bIns="45949" rtlCol="0">
              <a:spAutoFit/>
            </a:bodyPr>
            <a:lstStyle/>
            <a:p>
              <a:pPr algn="ctr"/>
              <a:r>
                <a:rPr lang="en-US" sz="2000" dirty="0">
                  <a:solidFill>
                    <a:prstClr val="black"/>
                  </a:solidFill>
                  <a:latin typeface="Arial" pitchFamily="34" charset="0"/>
                  <a:cs typeface="Arial" pitchFamily="34" charset="0"/>
                </a:rPr>
                <a:t>2 F6P</a:t>
              </a:r>
            </a:p>
          </p:txBody>
        </p:sp>
        <p:cxnSp>
          <p:nvCxnSpPr>
            <p:cNvPr id="70" name="Elbow Connector 84"/>
            <p:cNvCxnSpPr>
              <a:stCxn id="69" idx="0"/>
            </p:cNvCxnSpPr>
            <p:nvPr/>
          </p:nvCxnSpPr>
          <p:spPr>
            <a:xfrm rot="16200000" flipV="1">
              <a:off x="6133292" y="2073952"/>
              <a:ext cx="770614" cy="3744762"/>
            </a:xfrm>
            <a:prstGeom prst="bentConnector2">
              <a:avLst/>
            </a:prstGeom>
            <a:ln w="6350">
              <a:solidFill>
                <a:schemeClr val="tx1"/>
              </a:solidFill>
              <a:prstDash val="lgDash"/>
              <a:tailEnd type="stealth" w="sm" len="med"/>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flipH="1">
              <a:off x="3750635" y="4871484"/>
              <a:ext cx="1242" cy="598398"/>
            </a:xfrm>
            <a:prstGeom prst="straightConnector1">
              <a:avLst/>
            </a:prstGeom>
            <a:ln w="6350">
              <a:solidFill>
                <a:schemeClr val="tx1"/>
              </a:solidFill>
              <a:prstDash val="solid"/>
              <a:tailEnd type="stealth" w="sm" len="med"/>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5349075" y="4210090"/>
              <a:ext cx="2055025" cy="646331"/>
            </a:xfrm>
            <a:prstGeom prst="rect">
              <a:avLst/>
            </a:prstGeom>
            <a:noFill/>
            <a:ln>
              <a:solidFill>
                <a:srgbClr val="00B050"/>
              </a:solidFill>
            </a:ln>
          </p:spPr>
          <p:txBody>
            <a:bodyPr wrap="square" rtlCol="0">
              <a:spAutoFit/>
            </a:bodyPr>
            <a:lstStyle/>
            <a:p>
              <a:pPr algn="ctr"/>
              <a:r>
                <a:rPr lang="en-US" dirty="0">
                  <a:solidFill>
                    <a:prstClr val="black"/>
                  </a:solidFill>
                  <a:latin typeface="Arial" pitchFamily="34" charset="0"/>
                  <a:cs typeface="Arial" pitchFamily="34" charset="0"/>
                </a:rPr>
                <a:t>Carbon</a:t>
              </a:r>
            </a:p>
            <a:p>
              <a:pPr algn="ctr"/>
              <a:r>
                <a:rPr lang="en-US" dirty="0">
                  <a:solidFill>
                    <a:prstClr val="black"/>
                  </a:solidFill>
                  <a:latin typeface="Arial" pitchFamily="34" charset="0"/>
                  <a:cs typeface="Arial" pitchFamily="34" charset="0"/>
                </a:rPr>
                <a:t>Rearrangement</a:t>
              </a:r>
              <a:endParaRPr lang="en-US" dirty="0">
                <a:solidFill>
                  <a:prstClr val="black"/>
                </a:solidFill>
              </a:endParaRPr>
            </a:p>
          </p:txBody>
        </p:sp>
        <p:sp>
          <p:nvSpPr>
            <p:cNvPr id="73" name="TextBox 72"/>
            <p:cNvSpPr txBox="1"/>
            <p:nvPr/>
          </p:nvSpPr>
          <p:spPr>
            <a:xfrm>
              <a:off x="3081278" y="5527252"/>
              <a:ext cx="1376421" cy="708349"/>
            </a:xfrm>
            <a:prstGeom prst="rect">
              <a:avLst/>
            </a:prstGeom>
            <a:noFill/>
            <a:ln>
              <a:noFill/>
            </a:ln>
          </p:spPr>
          <p:txBody>
            <a:bodyPr wrap="square" lIns="91896" tIns="45949" rIns="91896" bIns="45949" rtlCol="0">
              <a:spAutoFit/>
            </a:bodyPr>
            <a:lstStyle/>
            <a:p>
              <a:pPr algn="ctr"/>
              <a:r>
                <a:rPr lang="en-US" sz="2000" dirty="0">
                  <a:solidFill>
                    <a:prstClr val="black"/>
                  </a:solidFill>
                  <a:latin typeface="Arial" pitchFamily="34" charset="0"/>
                  <a:cs typeface="Arial" pitchFamily="34" charset="0"/>
                </a:rPr>
                <a:t>3 </a:t>
              </a:r>
              <a:r>
                <a:rPr lang="en-US" sz="2000" dirty="0" err="1">
                  <a:solidFill>
                    <a:prstClr val="black"/>
                  </a:solidFill>
                  <a:latin typeface="Arial" pitchFamily="34" charset="0"/>
                  <a:cs typeface="Arial" pitchFamily="34" charset="0"/>
                </a:rPr>
                <a:t>AcCoA</a:t>
              </a:r>
              <a:r>
                <a:rPr lang="en-US" sz="2000" dirty="0">
                  <a:solidFill>
                    <a:prstClr val="black"/>
                  </a:solidFill>
                  <a:latin typeface="Arial" pitchFamily="34" charset="0"/>
                  <a:cs typeface="Arial" pitchFamily="34" charset="0"/>
                </a:rPr>
                <a:t> </a:t>
              </a:r>
            </a:p>
            <a:p>
              <a:pPr algn="ctr"/>
              <a:r>
                <a:rPr lang="en-US" sz="2000" dirty="0">
                  <a:solidFill>
                    <a:prstClr val="black"/>
                  </a:solidFill>
                  <a:latin typeface="Arial" pitchFamily="34" charset="0"/>
                  <a:cs typeface="Arial" pitchFamily="34" charset="0"/>
                </a:rPr>
                <a:t> </a:t>
              </a:r>
            </a:p>
          </p:txBody>
        </p:sp>
        <p:cxnSp>
          <p:nvCxnSpPr>
            <p:cNvPr id="75" name="Straight Arrow Connector 74"/>
            <p:cNvCxnSpPr>
              <a:endCxn id="72" idx="1"/>
            </p:cNvCxnSpPr>
            <p:nvPr/>
          </p:nvCxnSpPr>
          <p:spPr>
            <a:xfrm flipV="1">
              <a:off x="4965700" y="4533256"/>
              <a:ext cx="383375" cy="0"/>
            </a:xfrm>
            <a:prstGeom prst="straightConnector1">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flipV="1">
              <a:off x="7429500" y="4520556"/>
              <a:ext cx="383375" cy="0"/>
            </a:xfrm>
            <a:prstGeom prst="straightConnector1">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pic>
        <p:nvPicPr>
          <p:cNvPr id="10242" name="Picture 2" descr="FIGURE 3."/>
          <p:cNvPicPr>
            <a:picLocks noChangeAspect="1" noChangeArrowheads="1"/>
          </p:cNvPicPr>
          <p:nvPr/>
        </p:nvPicPr>
        <p:blipFill rotWithShape="1">
          <a:blip r:embed="rId2">
            <a:extLst>
              <a:ext uri="{28A0092B-C50C-407E-A947-70E740481C1C}">
                <a14:useLocalDpi xmlns:a14="http://schemas.microsoft.com/office/drawing/2010/main" val="0"/>
              </a:ext>
            </a:extLst>
          </a:blip>
          <a:srcRect t="1" b="25817"/>
          <a:stretch/>
        </p:blipFill>
        <p:spPr bwMode="auto">
          <a:xfrm>
            <a:off x="1968500" y="1646237"/>
            <a:ext cx="1866900" cy="310896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095500" y="5505450"/>
            <a:ext cx="1778372" cy="369332"/>
          </a:xfrm>
          <a:prstGeom prst="rect">
            <a:avLst/>
          </a:prstGeom>
          <a:noFill/>
        </p:spPr>
        <p:txBody>
          <a:bodyPr wrap="none" rtlCol="0">
            <a:spAutoFit/>
          </a:bodyPr>
          <a:lstStyle/>
          <a:p>
            <a:r>
              <a:rPr lang="en-US" dirty="0" err="1">
                <a:solidFill>
                  <a:prstClr val="black"/>
                </a:solidFill>
              </a:rPr>
              <a:t>Phosphoketolase</a:t>
            </a:r>
            <a:endParaRPr lang="en-US" dirty="0">
              <a:solidFill>
                <a:prstClr val="black"/>
              </a:solidFill>
            </a:endParaRPr>
          </a:p>
        </p:txBody>
      </p:sp>
      <p:sp>
        <p:nvSpPr>
          <p:cNvPr id="4" name="Rectangle 3"/>
          <p:cNvSpPr/>
          <p:nvPr/>
        </p:nvSpPr>
        <p:spPr>
          <a:xfrm>
            <a:off x="1926366" y="4920734"/>
            <a:ext cx="2357568" cy="369332"/>
          </a:xfrm>
          <a:prstGeom prst="rect">
            <a:avLst/>
          </a:prstGeom>
        </p:spPr>
        <p:txBody>
          <a:bodyPr wrap="none">
            <a:spAutoFit/>
          </a:bodyPr>
          <a:lstStyle/>
          <a:p>
            <a:r>
              <a:rPr lang="en-US" i="1" dirty="0" err="1">
                <a:solidFill>
                  <a:prstClr val="black"/>
                </a:solidFill>
              </a:rPr>
              <a:t>Bifidobacterium</a:t>
            </a:r>
            <a:r>
              <a:rPr lang="en-US" i="1" dirty="0">
                <a:solidFill>
                  <a:prstClr val="black"/>
                </a:solidFill>
              </a:rPr>
              <a:t> </a:t>
            </a:r>
            <a:r>
              <a:rPr lang="en-US" i="1" dirty="0" err="1">
                <a:solidFill>
                  <a:prstClr val="black"/>
                </a:solidFill>
              </a:rPr>
              <a:t>breve</a:t>
            </a:r>
            <a:r>
              <a:rPr lang="en-US" dirty="0">
                <a:solidFill>
                  <a:prstClr val="black"/>
                </a:solidFill>
              </a:rPr>
              <a:t>. </a:t>
            </a:r>
          </a:p>
        </p:txBody>
      </p:sp>
      <p:sp>
        <p:nvSpPr>
          <p:cNvPr id="5" name="TextBox 4"/>
          <p:cNvSpPr txBox="1"/>
          <p:nvPr/>
        </p:nvSpPr>
        <p:spPr>
          <a:xfrm>
            <a:off x="2190750" y="5981700"/>
            <a:ext cx="1776448" cy="369332"/>
          </a:xfrm>
          <a:prstGeom prst="rect">
            <a:avLst/>
          </a:prstGeom>
          <a:noFill/>
        </p:spPr>
        <p:txBody>
          <a:bodyPr wrap="none" rtlCol="0">
            <a:spAutoFit/>
          </a:bodyPr>
          <a:lstStyle/>
          <a:p>
            <a:r>
              <a:rPr lang="en-US" dirty="0">
                <a:solidFill>
                  <a:prstClr val="black"/>
                </a:solidFill>
              </a:rPr>
              <a:t>F6P </a:t>
            </a:r>
            <a:r>
              <a:rPr lang="en-US" dirty="0">
                <a:solidFill>
                  <a:prstClr val="black"/>
                </a:solidFill>
                <a:sym typeface="Wingdings" panose="05000000000000000000" pitchFamily="2" charset="2"/>
              </a:rPr>
              <a:t></a:t>
            </a:r>
            <a:r>
              <a:rPr lang="en-US" dirty="0" err="1">
                <a:solidFill>
                  <a:prstClr val="black"/>
                </a:solidFill>
                <a:sym typeface="Wingdings" panose="05000000000000000000" pitchFamily="2" charset="2"/>
              </a:rPr>
              <a:t>AcP</a:t>
            </a:r>
            <a:r>
              <a:rPr lang="en-US" dirty="0">
                <a:solidFill>
                  <a:prstClr val="black"/>
                </a:solidFill>
                <a:sym typeface="Wingdings" panose="05000000000000000000" pitchFamily="2" charset="2"/>
              </a:rPr>
              <a:t> + E4P </a:t>
            </a:r>
            <a:endParaRPr lang="en-US" dirty="0">
              <a:solidFill>
                <a:prstClr val="black"/>
              </a:solidFill>
            </a:endParaRPr>
          </a:p>
        </p:txBody>
      </p:sp>
      <p:cxnSp>
        <p:nvCxnSpPr>
          <p:cNvPr id="11" name="Straight Arrow Connector 10"/>
          <p:cNvCxnSpPr/>
          <p:nvPr/>
        </p:nvCxnSpPr>
        <p:spPr>
          <a:xfrm flipH="1">
            <a:off x="5066507" y="4902200"/>
            <a:ext cx="365760" cy="731520"/>
          </a:xfrm>
          <a:prstGeom prst="straightConnector1">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622800" y="5689601"/>
            <a:ext cx="912814" cy="646331"/>
          </a:xfrm>
          <a:prstGeom prst="rect">
            <a:avLst/>
          </a:prstGeom>
          <a:noFill/>
        </p:spPr>
        <p:txBody>
          <a:bodyPr wrap="none" rtlCol="0">
            <a:spAutoFit/>
          </a:bodyPr>
          <a:lstStyle/>
          <a:p>
            <a:r>
              <a:rPr lang="en-US" dirty="0">
                <a:solidFill>
                  <a:prstClr val="black"/>
                </a:solidFill>
              </a:rPr>
              <a:t>Ethanol</a:t>
            </a:r>
          </a:p>
          <a:p>
            <a:r>
              <a:rPr lang="en-US" dirty="0" err="1">
                <a:solidFill>
                  <a:prstClr val="black"/>
                </a:solidFill>
              </a:rPr>
              <a:t>Butanol</a:t>
            </a:r>
            <a:endParaRPr lang="en-US" dirty="0">
              <a:solidFill>
                <a:prstClr val="black"/>
              </a:solidFill>
            </a:endParaRPr>
          </a:p>
        </p:txBody>
      </p:sp>
      <p:cxnSp>
        <p:nvCxnSpPr>
          <p:cNvPr id="16" name="Straight Arrow Connector 15"/>
          <p:cNvCxnSpPr/>
          <p:nvPr/>
        </p:nvCxnSpPr>
        <p:spPr>
          <a:xfrm>
            <a:off x="5448300" y="4889500"/>
            <a:ext cx="457200" cy="711200"/>
          </a:xfrm>
          <a:prstGeom prst="straightConnector1">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651500" y="5740400"/>
            <a:ext cx="902170" cy="369332"/>
          </a:xfrm>
          <a:prstGeom prst="rect">
            <a:avLst/>
          </a:prstGeom>
          <a:noFill/>
        </p:spPr>
        <p:txBody>
          <a:bodyPr wrap="none" rtlCol="0">
            <a:spAutoFit/>
          </a:bodyPr>
          <a:lstStyle/>
          <a:p>
            <a:r>
              <a:rPr lang="en-US" dirty="0">
                <a:solidFill>
                  <a:prstClr val="black"/>
                </a:solidFill>
              </a:rPr>
              <a:t>Acetate</a:t>
            </a:r>
          </a:p>
        </p:txBody>
      </p:sp>
      <p:sp>
        <p:nvSpPr>
          <p:cNvPr id="8" name="TextBox 7"/>
          <p:cNvSpPr txBox="1"/>
          <p:nvPr/>
        </p:nvSpPr>
        <p:spPr>
          <a:xfrm>
            <a:off x="2171700" y="6353175"/>
            <a:ext cx="1824538" cy="369332"/>
          </a:xfrm>
          <a:prstGeom prst="rect">
            <a:avLst/>
          </a:prstGeom>
          <a:noFill/>
        </p:spPr>
        <p:txBody>
          <a:bodyPr wrap="none" rtlCol="0">
            <a:spAutoFit/>
          </a:bodyPr>
          <a:lstStyle/>
          <a:p>
            <a:r>
              <a:rPr lang="en-US" dirty="0"/>
              <a:t>X5P </a:t>
            </a:r>
            <a:r>
              <a:rPr lang="en-US" dirty="0">
                <a:sym typeface="Wingdings" panose="05000000000000000000" pitchFamily="2" charset="2"/>
              </a:rPr>
              <a:t> </a:t>
            </a:r>
            <a:r>
              <a:rPr lang="en-US" dirty="0" err="1">
                <a:sym typeface="Wingdings" panose="05000000000000000000" pitchFamily="2" charset="2"/>
              </a:rPr>
              <a:t>AcP</a:t>
            </a:r>
            <a:r>
              <a:rPr lang="en-US" dirty="0">
                <a:sym typeface="Wingdings" panose="05000000000000000000" pitchFamily="2" charset="2"/>
              </a:rPr>
              <a:t> + G3P</a:t>
            </a:r>
            <a:endParaRPr lang="en-US" dirty="0"/>
          </a:p>
        </p:txBody>
      </p:sp>
    </p:spTree>
    <p:extLst>
      <p:ext uri="{BB962C8B-B14F-4D97-AF65-F5344CB8AC3E}">
        <p14:creationId xmlns:p14="http://schemas.microsoft.com/office/powerpoint/2010/main" val="1093966369"/>
      </p:ext>
    </p:extLst>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7FC67A1-6832-4C20-BB86-75EF343ECF1F}" type="slidenum">
              <a:rPr lang="en-US" smtClean="0">
                <a:solidFill>
                  <a:prstClr val="black">
                    <a:tint val="75000"/>
                  </a:prstClr>
                </a:solidFill>
              </a:rPr>
              <a:pPr/>
              <a:t>25</a:t>
            </a:fld>
            <a:endParaRPr lang="en-US">
              <a:solidFill>
                <a:prstClr val="black">
                  <a:tint val="75000"/>
                </a:prstClr>
              </a:solidFill>
            </a:endParaRPr>
          </a:p>
        </p:txBody>
      </p:sp>
      <p:grpSp>
        <p:nvGrpSpPr>
          <p:cNvPr id="4" name="Group 3"/>
          <p:cNvGrpSpPr/>
          <p:nvPr/>
        </p:nvGrpSpPr>
        <p:grpSpPr>
          <a:xfrm>
            <a:off x="3778113" y="1317181"/>
            <a:ext cx="3964946" cy="4671470"/>
            <a:chOff x="164000" y="968829"/>
            <a:chExt cx="3964946" cy="4671470"/>
          </a:xfrm>
        </p:grpSpPr>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1175657"/>
              <a:ext cx="407991"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9105" y="3037114"/>
              <a:ext cx="366056"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641786" y="1402996"/>
              <a:ext cx="514330" cy="308239"/>
            </a:xfrm>
            <a:prstGeom prst="rect">
              <a:avLst/>
            </a:prstGeom>
            <a:noFill/>
          </p:spPr>
          <p:txBody>
            <a:bodyPr wrap="square" lIns="91896" tIns="45949" rIns="91896" bIns="45949" rtlCol="0">
              <a:spAutoFit/>
            </a:bodyPr>
            <a:lstStyle/>
            <a:p>
              <a:r>
                <a:rPr lang="en-US" sz="1400" dirty="0">
                  <a:solidFill>
                    <a:prstClr val="black"/>
                  </a:solidFill>
                </a:rPr>
                <a:t>E4P</a:t>
              </a:r>
            </a:p>
          </p:txBody>
        </p:sp>
        <p:sp>
          <p:nvSpPr>
            <p:cNvPr id="8" name="TextBox 7"/>
            <p:cNvSpPr txBox="1"/>
            <p:nvPr/>
          </p:nvSpPr>
          <p:spPr>
            <a:xfrm>
              <a:off x="1054528" y="1385434"/>
              <a:ext cx="512493" cy="308239"/>
            </a:xfrm>
            <a:prstGeom prst="rect">
              <a:avLst/>
            </a:prstGeom>
            <a:noFill/>
          </p:spPr>
          <p:txBody>
            <a:bodyPr wrap="square" lIns="91896" tIns="45949" rIns="91896" bIns="45949" rtlCol="0">
              <a:spAutoFit/>
            </a:bodyPr>
            <a:lstStyle/>
            <a:p>
              <a:r>
                <a:rPr lang="en-US" sz="1400" dirty="0">
                  <a:solidFill>
                    <a:prstClr val="black"/>
                  </a:solidFill>
                </a:rPr>
                <a:t>F6P</a:t>
              </a:r>
            </a:p>
          </p:txBody>
        </p:sp>
        <p:sp>
          <p:nvSpPr>
            <p:cNvPr id="9" name="TextBox 8"/>
            <p:cNvSpPr txBox="1"/>
            <p:nvPr/>
          </p:nvSpPr>
          <p:spPr>
            <a:xfrm>
              <a:off x="1075145" y="2035012"/>
              <a:ext cx="514330" cy="308239"/>
            </a:xfrm>
            <a:prstGeom prst="rect">
              <a:avLst/>
            </a:prstGeom>
            <a:noFill/>
          </p:spPr>
          <p:txBody>
            <a:bodyPr wrap="square" lIns="91896" tIns="45949" rIns="91896" bIns="45949" rtlCol="0">
              <a:spAutoFit/>
            </a:bodyPr>
            <a:lstStyle/>
            <a:p>
              <a:r>
                <a:rPr lang="en-US" sz="1400" dirty="0">
                  <a:solidFill>
                    <a:prstClr val="black"/>
                  </a:solidFill>
                </a:rPr>
                <a:t>G3P</a:t>
              </a:r>
            </a:p>
          </p:txBody>
        </p:sp>
        <p:sp>
          <p:nvSpPr>
            <p:cNvPr id="10" name="TextBox 9"/>
            <p:cNvSpPr txBox="1"/>
            <p:nvPr/>
          </p:nvSpPr>
          <p:spPr>
            <a:xfrm>
              <a:off x="1591661" y="2051098"/>
              <a:ext cx="964369" cy="308239"/>
            </a:xfrm>
            <a:prstGeom prst="rect">
              <a:avLst/>
            </a:prstGeom>
            <a:noFill/>
          </p:spPr>
          <p:txBody>
            <a:bodyPr wrap="square" lIns="91896" tIns="45949" rIns="91896" bIns="45949" rtlCol="0">
              <a:spAutoFit/>
            </a:bodyPr>
            <a:lstStyle/>
            <a:p>
              <a:r>
                <a:rPr lang="en-US" sz="1400" dirty="0">
                  <a:solidFill>
                    <a:prstClr val="black"/>
                  </a:solidFill>
                </a:rPr>
                <a:t>S7P</a:t>
              </a:r>
            </a:p>
          </p:txBody>
        </p:sp>
        <p:sp>
          <p:nvSpPr>
            <p:cNvPr id="11" name="TextBox 10"/>
            <p:cNvSpPr txBox="1"/>
            <p:nvPr/>
          </p:nvSpPr>
          <p:spPr>
            <a:xfrm>
              <a:off x="1075444" y="2806327"/>
              <a:ext cx="462503" cy="308239"/>
            </a:xfrm>
            <a:prstGeom prst="rect">
              <a:avLst/>
            </a:prstGeom>
            <a:noFill/>
          </p:spPr>
          <p:txBody>
            <a:bodyPr wrap="square" lIns="91896" tIns="45949" rIns="91896" bIns="45949" rtlCol="0">
              <a:spAutoFit/>
            </a:bodyPr>
            <a:lstStyle/>
            <a:p>
              <a:r>
                <a:rPr lang="en-US" sz="1400" dirty="0">
                  <a:solidFill>
                    <a:prstClr val="black"/>
                  </a:solidFill>
                </a:rPr>
                <a:t>X5P</a:t>
              </a:r>
            </a:p>
          </p:txBody>
        </p:sp>
        <p:sp>
          <p:nvSpPr>
            <p:cNvPr id="12" name="TextBox 11"/>
            <p:cNvSpPr txBox="1"/>
            <p:nvPr/>
          </p:nvSpPr>
          <p:spPr>
            <a:xfrm>
              <a:off x="1565440" y="2772682"/>
              <a:ext cx="481686" cy="308239"/>
            </a:xfrm>
            <a:prstGeom prst="rect">
              <a:avLst/>
            </a:prstGeom>
            <a:noFill/>
          </p:spPr>
          <p:txBody>
            <a:bodyPr wrap="square" lIns="91896" tIns="45949" rIns="91896" bIns="45949" rtlCol="0">
              <a:spAutoFit/>
            </a:bodyPr>
            <a:lstStyle/>
            <a:p>
              <a:r>
                <a:rPr lang="en-US" sz="1400" dirty="0">
                  <a:solidFill>
                    <a:prstClr val="black"/>
                  </a:solidFill>
                </a:rPr>
                <a:t>R5P</a:t>
              </a:r>
            </a:p>
          </p:txBody>
        </p:sp>
        <p:sp>
          <p:nvSpPr>
            <p:cNvPr id="13" name="TextBox 12"/>
            <p:cNvSpPr txBox="1"/>
            <p:nvPr/>
          </p:nvSpPr>
          <p:spPr>
            <a:xfrm>
              <a:off x="1665520" y="3868054"/>
              <a:ext cx="640339" cy="308239"/>
            </a:xfrm>
            <a:prstGeom prst="rect">
              <a:avLst/>
            </a:prstGeom>
            <a:noFill/>
          </p:spPr>
          <p:txBody>
            <a:bodyPr wrap="square" lIns="91896" tIns="45949" rIns="91896" bIns="45949" rtlCol="0">
              <a:spAutoFit/>
            </a:bodyPr>
            <a:lstStyle/>
            <a:p>
              <a:r>
                <a:rPr lang="en-US" sz="1400" dirty="0">
                  <a:solidFill>
                    <a:prstClr val="black"/>
                  </a:solidFill>
                </a:rPr>
                <a:t>DHAP</a:t>
              </a:r>
            </a:p>
          </p:txBody>
        </p:sp>
        <p:cxnSp>
          <p:nvCxnSpPr>
            <p:cNvPr id="14" name="Straight Arrow Connector 13"/>
            <p:cNvCxnSpPr/>
            <p:nvPr/>
          </p:nvCxnSpPr>
          <p:spPr>
            <a:xfrm flipV="1">
              <a:off x="2605861" y="2941154"/>
              <a:ext cx="182772" cy="0"/>
            </a:xfrm>
            <a:prstGeom prst="straightConnector1">
              <a:avLst/>
            </a:prstGeom>
            <a:ln w="19050">
              <a:solidFill>
                <a:schemeClr val="tx1"/>
              </a:solidFill>
              <a:headEnd type="none"/>
              <a:tailEnd type="stealth" w="med" len="med"/>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2873705" y="3786014"/>
              <a:ext cx="514330" cy="308239"/>
            </a:xfrm>
            <a:prstGeom prst="rect">
              <a:avLst/>
            </a:prstGeom>
            <a:noFill/>
          </p:spPr>
          <p:txBody>
            <a:bodyPr wrap="square" lIns="91896" tIns="45949" rIns="91896" bIns="45949" rtlCol="0">
              <a:spAutoFit/>
            </a:bodyPr>
            <a:lstStyle/>
            <a:p>
              <a:r>
                <a:rPr lang="en-US" sz="1400" dirty="0">
                  <a:solidFill>
                    <a:prstClr val="black"/>
                  </a:solidFill>
                </a:rPr>
                <a:t>G3P</a:t>
              </a:r>
            </a:p>
          </p:txBody>
        </p:sp>
        <p:cxnSp>
          <p:nvCxnSpPr>
            <p:cNvPr id="16" name="Straight Arrow Connector 15"/>
            <p:cNvCxnSpPr/>
            <p:nvPr/>
          </p:nvCxnSpPr>
          <p:spPr>
            <a:xfrm>
              <a:off x="2407135" y="3989471"/>
              <a:ext cx="448239" cy="0"/>
            </a:xfrm>
            <a:prstGeom prst="straightConnector1">
              <a:avLst/>
            </a:prstGeom>
            <a:ln w="19050">
              <a:solidFill>
                <a:schemeClr val="tx1"/>
              </a:solidFill>
              <a:headEnd type="stealth"/>
              <a:tailEnd type="none"/>
            </a:ln>
          </p:spPr>
          <p:style>
            <a:lnRef idx="1">
              <a:schemeClr val="accent1"/>
            </a:lnRef>
            <a:fillRef idx="0">
              <a:schemeClr val="accent1"/>
            </a:fillRef>
            <a:effectRef idx="0">
              <a:schemeClr val="accent1"/>
            </a:effectRef>
            <a:fontRef idx="minor">
              <a:schemeClr val="tx1"/>
            </a:fontRef>
          </p:style>
        </p:cxnSp>
        <p:sp>
          <p:nvSpPr>
            <p:cNvPr id="17" name="Left Brace 16"/>
            <p:cNvSpPr/>
            <p:nvPr/>
          </p:nvSpPr>
          <p:spPr>
            <a:xfrm rot="5400000" flipH="1">
              <a:off x="1490326" y="4443004"/>
              <a:ext cx="280730" cy="527967"/>
            </a:xfrm>
            <a:prstGeom prst="leftBrace">
              <a:avLst>
                <a:gd name="adj1" fmla="val 35714"/>
                <a:gd name="adj2" fmla="val 50000"/>
              </a:avLst>
            </a:prstGeom>
            <a:ln w="1905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txBody>
            <a:bodyPr lIns="91896" tIns="45949" rIns="91896" bIns="45949" rtlCol="0" anchor="ctr"/>
            <a:lstStyle/>
            <a:p>
              <a:pPr algn="ctr"/>
              <a:endParaRPr lang="en-US" sz="1400" dirty="0">
                <a:solidFill>
                  <a:prstClr val="black"/>
                </a:solidFill>
              </a:endParaRPr>
            </a:p>
          </p:txBody>
        </p:sp>
        <p:sp>
          <p:nvSpPr>
            <p:cNvPr id="18" name="TextBox 17"/>
            <p:cNvSpPr txBox="1"/>
            <p:nvPr/>
          </p:nvSpPr>
          <p:spPr>
            <a:xfrm>
              <a:off x="2116348" y="2766707"/>
              <a:ext cx="600462" cy="308239"/>
            </a:xfrm>
            <a:prstGeom prst="rect">
              <a:avLst/>
            </a:prstGeom>
            <a:noFill/>
          </p:spPr>
          <p:txBody>
            <a:bodyPr wrap="square" lIns="91896" tIns="45949" rIns="91896" bIns="45949" rtlCol="0">
              <a:spAutoFit/>
            </a:bodyPr>
            <a:lstStyle/>
            <a:p>
              <a:r>
                <a:rPr lang="en-US" sz="1400" dirty="0">
                  <a:solidFill>
                    <a:prstClr val="black"/>
                  </a:solidFill>
                </a:rPr>
                <a:t>Ru5P</a:t>
              </a:r>
            </a:p>
          </p:txBody>
        </p:sp>
        <p:cxnSp>
          <p:nvCxnSpPr>
            <p:cNvPr id="19" name="Straight Arrow Connector 18"/>
            <p:cNvCxnSpPr/>
            <p:nvPr/>
          </p:nvCxnSpPr>
          <p:spPr>
            <a:xfrm flipV="1">
              <a:off x="1962919" y="2921164"/>
              <a:ext cx="182772" cy="0"/>
            </a:xfrm>
            <a:prstGeom prst="straightConnector1">
              <a:avLst/>
            </a:prstGeom>
            <a:ln w="19050">
              <a:solidFill>
                <a:schemeClr val="tx1"/>
              </a:solidFill>
              <a:headEnd type="none"/>
              <a:tailEnd type="stealth"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684706" y="979714"/>
              <a:ext cx="0" cy="1877786"/>
            </a:xfrm>
            <a:prstGeom prst="straightConnector1">
              <a:avLst/>
            </a:prstGeom>
            <a:ln w="28575">
              <a:solidFill>
                <a:schemeClr val="tx1"/>
              </a:solidFill>
              <a:prstDash val="solid"/>
              <a:tailEnd type="stealth"/>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2773447" y="2777730"/>
              <a:ext cx="514330" cy="308239"/>
            </a:xfrm>
            <a:prstGeom prst="rect">
              <a:avLst/>
            </a:prstGeom>
            <a:noFill/>
          </p:spPr>
          <p:txBody>
            <a:bodyPr wrap="square" lIns="91896" tIns="45949" rIns="91896" bIns="45949" rtlCol="0">
              <a:spAutoFit/>
            </a:bodyPr>
            <a:lstStyle/>
            <a:p>
              <a:r>
                <a:rPr lang="en-US" sz="1400" dirty="0">
                  <a:solidFill>
                    <a:prstClr val="black"/>
                  </a:solidFill>
                </a:rPr>
                <a:t>X5P</a:t>
              </a:r>
            </a:p>
          </p:txBody>
        </p:sp>
        <p:sp>
          <p:nvSpPr>
            <p:cNvPr id="22" name="TextBox 21"/>
            <p:cNvSpPr txBox="1"/>
            <p:nvPr/>
          </p:nvSpPr>
          <p:spPr>
            <a:xfrm>
              <a:off x="509648" y="2820616"/>
              <a:ext cx="479033" cy="308239"/>
            </a:xfrm>
            <a:prstGeom prst="rect">
              <a:avLst/>
            </a:prstGeom>
            <a:noFill/>
          </p:spPr>
          <p:txBody>
            <a:bodyPr wrap="square" lIns="91896" tIns="45949" rIns="91896" bIns="45949" rtlCol="0">
              <a:spAutoFit/>
            </a:bodyPr>
            <a:lstStyle/>
            <a:p>
              <a:r>
                <a:rPr lang="en-US" sz="1400" dirty="0">
                  <a:solidFill>
                    <a:prstClr val="black"/>
                  </a:solidFill>
                </a:rPr>
                <a:t>E4P</a:t>
              </a:r>
            </a:p>
          </p:txBody>
        </p:sp>
        <p:sp>
          <p:nvSpPr>
            <p:cNvPr id="23" name="TextBox 22"/>
            <p:cNvSpPr txBox="1"/>
            <p:nvPr/>
          </p:nvSpPr>
          <p:spPr>
            <a:xfrm>
              <a:off x="3421571" y="2778241"/>
              <a:ext cx="514330" cy="308239"/>
            </a:xfrm>
            <a:prstGeom prst="rect">
              <a:avLst/>
            </a:prstGeom>
            <a:noFill/>
          </p:spPr>
          <p:txBody>
            <a:bodyPr wrap="square" lIns="91896" tIns="45949" rIns="91896" bIns="45949" rtlCol="0">
              <a:spAutoFit/>
            </a:bodyPr>
            <a:lstStyle/>
            <a:p>
              <a:r>
                <a:rPr lang="en-US" sz="1400" dirty="0">
                  <a:solidFill>
                    <a:prstClr val="black"/>
                  </a:solidFill>
                </a:rPr>
                <a:t>E4P</a:t>
              </a:r>
            </a:p>
          </p:txBody>
        </p:sp>
        <p:sp>
          <p:nvSpPr>
            <p:cNvPr id="24" name="TextBox 23"/>
            <p:cNvSpPr txBox="1"/>
            <p:nvPr/>
          </p:nvSpPr>
          <p:spPr>
            <a:xfrm>
              <a:off x="1028332" y="3873452"/>
              <a:ext cx="526621" cy="308239"/>
            </a:xfrm>
            <a:prstGeom prst="rect">
              <a:avLst/>
            </a:prstGeom>
            <a:noFill/>
          </p:spPr>
          <p:txBody>
            <a:bodyPr wrap="square" lIns="91896" tIns="45949" rIns="91896" bIns="45949" rtlCol="0">
              <a:spAutoFit/>
            </a:bodyPr>
            <a:lstStyle/>
            <a:p>
              <a:r>
                <a:rPr lang="en-US" sz="1400" dirty="0">
                  <a:solidFill>
                    <a:prstClr val="black"/>
                  </a:solidFill>
                </a:rPr>
                <a:t>G3P</a:t>
              </a:r>
            </a:p>
          </p:txBody>
        </p:sp>
        <p:sp>
          <p:nvSpPr>
            <p:cNvPr id="25" name="TextBox 24"/>
            <p:cNvSpPr txBox="1"/>
            <p:nvPr/>
          </p:nvSpPr>
          <p:spPr>
            <a:xfrm>
              <a:off x="538096" y="3875980"/>
              <a:ext cx="458459" cy="308239"/>
            </a:xfrm>
            <a:prstGeom prst="rect">
              <a:avLst/>
            </a:prstGeom>
            <a:noFill/>
          </p:spPr>
          <p:txBody>
            <a:bodyPr wrap="square" lIns="91896" tIns="45949" rIns="91896" bIns="45949" rtlCol="0">
              <a:spAutoFit/>
            </a:bodyPr>
            <a:lstStyle/>
            <a:p>
              <a:r>
                <a:rPr lang="en-US" sz="1400" dirty="0">
                  <a:solidFill>
                    <a:prstClr val="black"/>
                  </a:solidFill>
                </a:rPr>
                <a:t>F6P</a:t>
              </a:r>
            </a:p>
          </p:txBody>
        </p:sp>
        <p:cxnSp>
          <p:nvCxnSpPr>
            <p:cNvPr id="26" name="Straight Connector 25"/>
            <p:cNvCxnSpPr/>
            <p:nvPr/>
          </p:nvCxnSpPr>
          <p:spPr>
            <a:xfrm>
              <a:off x="352153" y="4435654"/>
              <a:ext cx="27432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341806" y="1554480"/>
              <a:ext cx="0" cy="2857502"/>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a:off x="334186" y="1531620"/>
              <a:ext cx="563880" cy="7620"/>
            </a:xfrm>
            <a:prstGeom prst="straightConnector1">
              <a:avLst/>
            </a:prstGeom>
            <a:ln w="12700">
              <a:solidFill>
                <a:schemeClr val="tx1"/>
              </a:solidFill>
              <a:prstDash val="dash"/>
              <a:headEnd type="stealth" w="med" len="lg"/>
              <a:tailEnd type="non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3510452" y="3805164"/>
              <a:ext cx="515289" cy="308239"/>
            </a:xfrm>
            <a:prstGeom prst="rect">
              <a:avLst/>
            </a:prstGeom>
            <a:noFill/>
          </p:spPr>
          <p:txBody>
            <a:bodyPr wrap="square" lIns="91896" tIns="45949" rIns="91896" bIns="45949" rtlCol="0">
              <a:spAutoFit/>
            </a:bodyPr>
            <a:lstStyle/>
            <a:p>
              <a:r>
                <a:rPr lang="en-US" sz="1400" dirty="0">
                  <a:solidFill>
                    <a:prstClr val="black"/>
                  </a:solidFill>
                </a:rPr>
                <a:t>F6P</a:t>
              </a:r>
            </a:p>
          </p:txBody>
        </p:sp>
        <p:cxnSp>
          <p:nvCxnSpPr>
            <p:cNvPr id="30" name="Straight Arrow Connector 29"/>
            <p:cNvCxnSpPr/>
            <p:nvPr/>
          </p:nvCxnSpPr>
          <p:spPr>
            <a:xfrm flipH="1">
              <a:off x="3626589" y="968829"/>
              <a:ext cx="531" cy="1786784"/>
            </a:xfrm>
            <a:prstGeom prst="straightConnector1">
              <a:avLst/>
            </a:prstGeom>
            <a:ln w="28575">
              <a:solidFill>
                <a:schemeClr val="tx1"/>
              </a:solidFill>
              <a:prstDash val="solid"/>
              <a:tailEnd type="stealth"/>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a:off x="1906085" y="990600"/>
              <a:ext cx="0" cy="460810"/>
            </a:xfrm>
            <a:prstGeom prst="straightConnector1">
              <a:avLst/>
            </a:prstGeom>
            <a:ln w="28575">
              <a:solidFill>
                <a:schemeClr val="tx1"/>
              </a:solidFill>
              <a:prstDash val="solid"/>
              <a:tailEnd type="stealth"/>
            </a:ln>
          </p:spPr>
          <p:style>
            <a:lnRef idx="1">
              <a:schemeClr val="accent1"/>
            </a:lnRef>
            <a:fillRef idx="0">
              <a:schemeClr val="accent1"/>
            </a:fillRef>
            <a:effectRef idx="0">
              <a:schemeClr val="accent1"/>
            </a:effectRef>
            <a:fontRef idx="minor">
              <a:schemeClr val="tx1"/>
            </a:fontRef>
          </p:style>
        </p:cxnSp>
        <p:grpSp>
          <p:nvGrpSpPr>
            <p:cNvPr id="32" name="Group 279"/>
            <p:cNvGrpSpPr/>
            <p:nvPr/>
          </p:nvGrpSpPr>
          <p:grpSpPr>
            <a:xfrm>
              <a:off x="1116687" y="1576851"/>
              <a:ext cx="885087" cy="493610"/>
              <a:chOff x="3985680" y="1895182"/>
              <a:chExt cx="885087" cy="493610"/>
            </a:xfrm>
          </p:grpSpPr>
          <p:sp>
            <p:nvSpPr>
              <p:cNvPr id="74" name="Arc 73"/>
              <p:cNvSpPr/>
              <p:nvPr/>
            </p:nvSpPr>
            <p:spPr>
              <a:xfrm flipH="1">
                <a:off x="4434437" y="1895188"/>
                <a:ext cx="436330" cy="493604"/>
              </a:xfrm>
              <a:prstGeom prst="arc">
                <a:avLst>
                  <a:gd name="adj1" fmla="val 17801276"/>
                  <a:gd name="adj2" fmla="val 3826588"/>
                </a:avLst>
              </a:prstGeom>
              <a:ln w="19050">
                <a:solidFill>
                  <a:schemeClr val="tx1"/>
                </a:solidFill>
                <a:headEnd type="none"/>
                <a:tailEnd type="stealth"/>
              </a:ln>
            </p:spPr>
            <p:style>
              <a:lnRef idx="1">
                <a:schemeClr val="accent1"/>
              </a:lnRef>
              <a:fillRef idx="0">
                <a:schemeClr val="accent1"/>
              </a:fillRef>
              <a:effectRef idx="0">
                <a:schemeClr val="accent1"/>
              </a:effectRef>
              <a:fontRef idx="minor">
                <a:schemeClr val="tx1"/>
              </a:fontRef>
            </p:style>
            <p:txBody>
              <a:bodyPr lIns="102403" tIns="51202" rIns="102403" bIns="51202" rtlCol="0" anchor="ctr"/>
              <a:lstStyle/>
              <a:p>
                <a:pPr algn="ctr"/>
                <a:endParaRPr lang="en-US" sz="1400" dirty="0">
                  <a:solidFill>
                    <a:prstClr val="black"/>
                  </a:solidFill>
                </a:endParaRPr>
              </a:p>
            </p:txBody>
          </p:sp>
          <p:sp>
            <p:nvSpPr>
              <p:cNvPr id="75" name="Arc 74"/>
              <p:cNvSpPr/>
              <p:nvPr/>
            </p:nvSpPr>
            <p:spPr>
              <a:xfrm>
                <a:off x="3985680" y="1895182"/>
                <a:ext cx="436330" cy="493604"/>
              </a:xfrm>
              <a:prstGeom prst="arc">
                <a:avLst>
                  <a:gd name="adj1" fmla="val 17801276"/>
                  <a:gd name="adj2" fmla="val 3826588"/>
                </a:avLst>
              </a:prstGeom>
              <a:ln w="19050">
                <a:solidFill>
                  <a:schemeClr val="tx1"/>
                </a:solidFill>
                <a:headEnd type="none"/>
                <a:tailEnd type="stealth"/>
              </a:ln>
            </p:spPr>
            <p:style>
              <a:lnRef idx="1">
                <a:schemeClr val="accent1"/>
              </a:lnRef>
              <a:fillRef idx="0">
                <a:schemeClr val="accent1"/>
              </a:fillRef>
              <a:effectRef idx="0">
                <a:schemeClr val="accent1"/>
              </a:effectRef>
              <a:fontRef idx="minor">
                <a:schemeClr val="tx1"/>
              </a:fontRef>
            </p:style>
            <p:txBody>
              <a:bodyPr lIns="102403" tIns="51202" rIns="102403" bIns="51202" rtlCol="0" anchor="ctr"/>
              <a:lstStyle/>
              <a:p>
                <a:pPr algn="ctr"/>
                <a:endParaRPr lang="en-US" sz="1400" dirty="0">
                  <a:solidFill>
                    <a:prstClr val="black"/>
                  </a:solidFill>
                </a:endParaRPr>
              </a:p>
            </p:txBody>
          </p:sp>
        </p:grpSp>
        <p:grpSp>
          <p:nvGrpSpPr>
            <p:cNvPr id="33" name="Group 297"/>
            <p:cNvGrpSpPr/>
            <p:nvPr/>
          </p:nvGrpSpPr>
          <p:grpSpPr>
            <a:xfrm>
              <a:off x="1099352" y="2321139"/>
              <a:ext cx="885087" cy="493610"/>
              <a:chOff x="3985680" y="1895182"/>
              <a:chExt cx="885087" cy="493610"/>
            </a:xfrm>
          </p:grpSpPr>
          <p:sp>
            <p:nvSpPr>
              <p:cNvPr id="72" name="Arc 71"/>
              <p:cNvSpPr/>
              <p:nvPr/>
            </p:nvSpPr>
            <p:spPr>
              <a:xfrm flipH="1">
                <a:off x="4434437" y="1895188"/>
                <a:ext cx="436330" cy="493604"/>
              </a:xfrm>
              <a:prstGeom prst="arc">
                <a:avLst>
                  <a:gd name="adj1" fmla="val 17801276"/>
                  <a:gd name="adj2" fmla="val 3826588"/>
                </a:avLst>
              </a:prstGeom>
              <a:ln w="19050">
                <a:solidFill>
                  <a:schemeClr val="tx1"/>
                </a:solidFill>
                <a:headEnd type="none"/>
                <a:tailEnd type="stealth"/>
              </a:ln>
            </p:spPr>
            <p:style>
              <a:lnRef idx="1">
                <a:schemeClr val="accent1"/>
              </a:lnRef>
              <a:fillRef idx="0">
                <a:schemeClr val="accent1"/>
              </a:fillRef>
              <a:effectRef idx="0">
                <a:schemeClr val="accent1"/>
              </a:effectRef>
              <a:fontRef idx="minor">
                <a:schemeClr val="tx1"/>
              </a:fontRef>
            </p:style>
            <p:txBody>
              <a:bodyPr lIns="102403" tIns="51202" rIns="102403" bIns="51202" rtlCol="0" anchor="ctr"/>
              <a:lstStyle/>
              <a:p>
                <a:pPr algn="ctr"/>
                <a:endParaRPr lang="en-US" sz="1400" dirty="0">
                  <a:solidFill>
                    <a:prstClr val="black"/>
                  </a:solidFill>
                </a:endParaRPr>
              </a:p>
            </p:txBody>
          </p:sp>
          <p:sp>
            <p:nvSpPr>
              <p:cNvPr id="73" name="Arc 72"/>
              <p:cNvSpPr/>
              <p:nvPr/>
            </p:nvSpPr>
            <p:spPr>
              <a:xfrm>
                <a:off x="3985680" y="1895182"/>
                <a:ext cx="436330" cy="493604"/>
              </a:xfrm>
              <a:prstGeom prst="arc">
                <a:avLst>
                  <a:gd name="adj1" fmla="val 17801276"/>
                  <a:gd name="adj2" fmla="val 3826588"/>
                </a:avLst>
              </a:prstGeom>
              <a:ln w="19050">
                <a:solidFill>
                  <a:schemeClr val="tx1"/>
                </a:solidFill>
                <a:headEnd type="none"/>
                <a:tailEnd type="stealth"/>
              </a:ln>
            </p:spPr>
            <p:style>
              <a:lnRef idx="1">
                <a:schemeClr val="accent1"/>
              </a:lnRef>
              <a:fillRef idx="0">
                <a:schemeClr val="accent1"/>
              </a:fillRef>
              <a:effectRef idx="0">
                <a:schemeClr val="accent1"/>
              </a:effectRef>
              <a:fontRef idx="minor">
                <a:schemeClr val="tx1"/>
              </a:fontRef>
            </p:style>
            <p:txBody>
              <a:bodyPr lIns="102403" tIns="51202" rIns="102403" bIns="51202" rtlCol="0" anchor="ctr"/>
              <a:lstStyle/>
              <a:p>
                <a:pPr algn="ctr"/>
                <a:endParaRPr lang="en-US" sz="1400" dirty="0">
                  <a:solidFill>
                    <a:prstClr val="black"/>
                  </a:solidFill>
                </a:endParaRPr>
              </a:p>
            </p:txBody>
          </p:sp>
        </p:grpSp>
        <p:sp>
          <p:nvSpPr>
            <p:cNvPr id="34" name="TextBox 33"/>
            <p:cNvSpPr txBox="1"/>
            <p:nvPr/>
          </p:nvSpPr>
          <p:spPr>
            <a:xfrm>
              <a:off x="1390745" y="4820099"/>
              <a:ext cx="458459" cy="308239"/>
            </a:xfrm>
            <a:prstGeom prst="rect">
              <a:avLst/>
            </a:prstGeom>
            <a:noFill/>
          </p:spPr>
          <p:txBody>
            <a:bodyPr wrap="square" lIns="91896" tIns="45949" rIns="91896" bIns="45949" rtlCol="0">
              <a:spAutoFit/>
            </a:bodyPr>
            <a:lstStyle/>
            <a:p>
              <a:r>
                <a:rPr lang="en-US" sz="1400" dirty="0">
                  <a:solidFill>
                    <a:prstClr val="black"/>
                  </a:solidFill>
                </a:rPr>
                <a:t>FBP</a:t>
              </a:r>
            </a:p>
          </p:txBody>
        </p:sp>
        <p:sp>
          <p:nvSpPr>
            <p:cNvPr id="35" name="TextBox 34"/>
            <p:cNvSpPr txBox="1"/>
            <p:nvPr/>
          </p:nvSpPr>
          <p:spPr>
            <a:xfrm>
              <a:off x="2082686" y="4790762"/>
              <a:ext cx="458459" cy="308239"/>
            </a:xfrm>
            <a:prstGeom prst="rect">
              <a:avLst/>
            </a:prstGeom>
            <a:noFill/>
          </p:spPr>
          <p:txBody>
            <a:bodyPr wrap="square" lIns="91896" tIns="45949" rIns="91896" bIns="45949" rtlCol="0">
              <a:spAutoFit/>
            </a:bodyPr>
            <a:lstStyle/>
            <a:p>
              <a:r>
                <a:rPr lang="en-US" sz="1400" dirty="0">
                  <a:solidFill>
                    <a:prstClr val="black"/>
                  </a:solidFill>
                </a:rPr>
                <a:t>F6P</a:t>
              </a:r>
            </a:p>
          </p:txBody>
        </p:sp>
        <p:sp>
          <p:nvSpPr>
            <p:cNvPr id="36" name="Rounded Rectangle 35"/>
            <p:cNvSpPr/>
            <p:nvPr/>
          </p:nvSpPr>
          <p:spPr>
            <a:xfrm>
              <a:off x="164000" y="1121229"/>
              <a:ext cx="3964946" cy="4321629"/>
            </a:xfrm>
            <a:prstGeom prst="roundRect">
              <a:avLst/>
            </a:prstGeom>
            <a:noFill/>
            <a:ln>
              <a:solidFill>
                <a:srgbClr val="46DA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37" name="Straight Arrow Connector 36"/>
            <p:cNvCxnSpPr/>
            <p:nvPr/>
          </p:nvCxnSpPr>
          <p:spPr>
            <a:xfrm>
              <a:off x="2364628" y="5230946"/>
              <a:ext cx="0" cy="368489"/>
            </a:xfrm>
            <a:prstGeom prst="straightConnector1">
              <a:avLst/>
            </a:prstGeom>
            <a:ln w="28575">
              <a:solidFill>
                <a:schemeClr val="tx1"/>
              </a:solidFill>
              <a:prstDash val="solid"/>
              <a:tailEnd type="stealth"/>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1544725" y="1694919"/>
              <a:ext cx="389213" cy="276999"/>
            </a:xfrm>
            <a:prstGeom prst="rect">
              <a:avLst/>
            </a:prstGeom>
            <a:noFill/>
          </p:spPr>
          <p:txBody>
            <a:bodyPr wrap="square" rtlCol="0">
              <a:spAutoFit/>
            </a:bodyPr>
            <a:lstStyle/>
            <a:p>
              <a:pPr algn="ctr"/>
              <a:r>
                <a:rPr lang="en-US" sz="1200" i="1" dirty="0">
                  <a:solidFill>
                    <a:prstClr val="black"/>
                  </a:solidFill>
                </a:rPr>
                <a:t>Tal</a:t>
              </a:r>
            </a:p>
          </p:txBody>
        </p:sp>
        <p:sp>
          <p:nvSpPr>
            <p:cNvPr id="39" name="TextBox 38"/>
            <p:cNvSpPr txBox="1"/>
            <p:nvPr/>
          </p:nvSpPr>
          <p:spPr>
            <a:xfrm>
              <a:off x="1491385" y="2418932"/>
              <a:ext cx="389213" cy="276999"/>
            </a:xfrm>
            <a:prstGeom prst="rect">
              <a:avLst/>
            </a:prstGeom>
            <a:noFill/>
          </p:spPr>
          <p:txBody>
            <a:bodyPr wrap="square" rtlCol="0">
              <a:spAutoFit/>
            </a:bodyPr>
            <a:lstStyle/>
            <a:p>
              <a:pPr algn="ctr"/>
              <a:r>
                <a:rPr lang="en-US" sz="1200" i="1" dirty="0" err="1">
                  <a:solidFill>
                    <a:prstClr val="black"/>
                  </a:solidFill>
                </a:rPr>
                <a:t>Tkt</a:t>
              </a:r>
              <a:endParaRPr lang="en-US" sz="1200" i="1" dirty="0">
                <a:solidFill>
                  <a:prstClr val="black"/>
                </a:solidFill>
              </a:endParaRPr>
            </a:p>
          </p:txBody>
        </p:sp>
        <p:grpSp>
          <p:nvGrpSpPr>
            <p:cNvPr id="40" name="Group 39"/>
            <p:cNvGrpSpPr/>
            <p:nvPr/>
          </p:nvGrpSpPr>
          <p:grpSpPr>
            <a:xfrm>
              <a:off x="555678" y="3286434"/>
              <a:ext cx="974848" cy="637866"/>
              <a:chOff x="869192" y="2753034"/>
              <a:chExt cx="974848" cy="637866"/>
            </a:xfrm>
          </p:grpSpPr>
          <p:grpSp>
            <p:nvGrpSpPr>
              <p:cNvPr id="68" name="Group 303"/>
              <p:cNvGrpSpPr/>
              <p:nvPr/>
            </p:nvGrpSpPr>
            <p:grpSpPr>
              <a:xfrm>
                <a:off x="869192" y="2753034"/>
                <a:ext cx="974848" cy="637866"/>
                <a:chOff x="3985680" y="1895182"/>
                <a:chExt cx="885087" cy="493610"/>
              </a:xfrm>
            </p:grpSpPr>
            <p:sp>
              <p:nvSpPr>
                <p:cNvPr id="70" name="Arc 69"/>
                <p:cNvSpPr/>
                <p:nvPr/>
              </p:nvSpPr>
              <p:spPr>
                <a:xfrm flipH="1">
                  <a:off x="4434437" y="1895188"/>
                  <a:ext cx="436330" cy="493604"/>
                </a:xfrm>
                <a:prstGeom prst="arc">
                  <a:avLst>
                    <a:gd name="adj1" fmla="val 17801276"/>
                    <a:gd name="adj2" fmla="val 3826588"/>
                  </a:avLst>
                </a:prstGeom>
                <a:ln w="19050">
                  <a:solidFill>
                    <a:schemeClr val="tx1"/>
                  </a:solidFill>
                  <a:headEnd type="none"/>
                  <a:tailEnd type="stealth"/>
                </a:ln>
              </p:spPr>
              <p:style>
                <a:lnRef idx="1">
                  <a:schemeClr val="accent1"/>
                </a:lnRef>
                <a:fillRef idx="0">
                  <a:schemeClr val="accent1"/>
                </a:fillRef>
                <a:effectRef idx="0">
                  <a:schemeClr val="accent1"/>
                </a:effectRef>
                <a:fontRef idx="minor">
                  <a:schemeClr val="tx1"/>
                </a:fontRef>
              </p:style>
              <p:txBody>
                <a:bodyPr lIns="102403" tIns="51202" rIns="102403" bIns="51202" rtlCol="0" anchor="ctr"/>
                <a:lstStyle/>
                <a:p>
                  <a:pPr algn="ctr"/>
                  <a:endParaRPr lang="en-US" sz="1400" dirty="0">
                    <a:solidFill>
                      <a:prstClr val="black"/>
                    </a:solidFill>
                  </a:endParaRPr>
                </a:p>
              </p:txBody>
            </p:sp>
            <p:sp>
              <p:nvSpPr>
                <p:cNvPr id="71" name="Arc 70"/>
                <p:cNvSpPr/>
                <p:nvPr/>
              </p:nvSpPr>
              <p:spPr>
                <a:xfrm>
                  <a:off x="3985680" y="1895182"/>
                  <a:ext cx="436330" cy="493604"/>
                </a:xfrm>
                <a:prstGeom prst="arc">
                  <a:avLst>
                    <a:gd name="adj1" fmla="val 17801276"/>
                    <a:gd name="adj2" fmla="val 3826588"/>
                  </a:avLst>
                </a:prstGeom>
                <a:ln w="19050">
                  <a:solidFill>
                    <a:schemeClr val="tx1"/>
                  </a:solidFill>
                  <a:headEnd type="none"/>
                  <a:tailEnd type="stealth"/>
                </a:ln>
              </p:spPr>
              <p:style>
                <a:lnRef idx="1">
                  <a:schemeClr val="accent1"/>
                </a:lnRef>
                <a:fillRef idx="0">
                  <a:schemeClr val="accent1"/>
                </a:fillRef>
                <a:effectRef idx="0">
                  <a:schemeClr val="accent1"/>
                </a:effectRef>
                <a:fontRef idx="minor">
                  <a:schemeClr val="tx1"/>
                </a:fontRef>
              </p:style>
              <p:txBody>
                <a:bodyPr lIns="102403" tIns="51202" rIns="102403" bIns="51202" rtlCol="0" anchor="ctr"/>
                <a:lstStyle/>
                <a:p>
                  <a:pPr algn="ctr"/>
                  <a:endParaRPr lang="en-US" sz="1400" dirty="0">
                    <a:solidFill>
                      <a:prstClr val="black"/>
                    </a:solidFill>
                  </a:endParaRPr>
                </a:p>
              </p:txBody>
            </p:sp>
          </p:grpSp>
          <p:sp>
            <p:nvSpPr>
              <p:cNvPr id="69" name="TextBox 68"/>
              <p:cNvSpPr txBox="1"/>
              <p:nvPr/>
            </p:nvSpPr>
            <p:spPr>
              <a:xfrm>
                <a:off x="1319913" y="2944826"/>
                <a:ext cx="389213" cy="276999"/>
              </a:xfrm>
              <a:prstGeom prst="rect">
                <a:avLst/>
              </a:prstGeom>
              <a:noFill/>
            </p:spPr>
            <p:txBody>
              <a:bodyPr wrap="square" rtlCol="0">
                <a:spAutoFit/>
              </a:bodyPr>
              <a:lstStyle/>
              <a:p>
                <a:pPr algn="ctr"/>
                <a:r>
                  <a:rPr lang="en-US" sz="1200" i="1" dirty="0" err="1">
                    <a:solidFill>
                      <a:prstClr val="black"/>
                    </a:solidFill>
                  </a:rPr>
                  <a:t>Tkt</a:t>
                </a:r>
                <a:endParaRPr lang="en-US" sz="1200" i="1" dirty="0">
                  <a:solidFill>
                    <a:prstClr val="black"/>
                  </a:solidFill>
                </a:endParaRPr>
              </a:p>
            </p:txBody>
          </p:sp>
        </p:grpSp>
        <p:sp>
          <p:nvSpPr>
            <p:cNvPr id="41" name="TextBox 40"/>
            <p:cNvSpPr txBox="1"/>
            <p:nvPr/>
          </p:nvSpPr>
          <p:spPr>
            <a:xfrm>
              <a:off x="2440294" y="2616176"/>
              <a:ext cx="481860" cy="276999"/>
            </a:xfrm>
            <a:prstGeom prst="rect">
              <a:avLst/>
            </a:prstGeom>
            <a:noFill/>
          </p:spPr>
          <p:txBody>
            <a:bodyPr wrap="square" rtlCol="0">
              <a:spAutoFit/>
            </a:bodyPr>
            <a:lstStyle/>
            <a:p>
              <a:pPr algn="ctr"/>
              <a:r>
                <a:rPr lang="en-US" sz="1200" i="1" dirty="0" err="1">
                  <a:solidFill>
                    <a:prstClr val="black"/>
                  </a:solidFill>
                </a:rPr>
                <a:t>Rpe</a:t>
              </a:r>
              <a:endParaRPr lang="en-US" sz="1200" i="1" dirty="0">
                <a:solidFill>
                  <a:prstClr val="black"/>
                </a:solidFill>
              </a:endParaRPr>
            </a:p>
          </p:txBody>
        </p:sp>
        <p:sp>
          <p:nvSpPr>
            <p:cNvPr id="42" name="TextBox 41"/>
            <p:cNvSpPr txBox="1"/>
            <p:nvPr/>
          </p:nvSpPr>
          <p:spPr>
            <a:xfrm>
              <a:off x="1834430" y="2659719"/>
              <a:ext cx="461190" cy="276999"/>
            </a:xfrm>
            <a:prstGeom prst="rect">
              <a:avLst/>
            </a:prstGeom>
            <a:noFill/>
          </p:spPr>
          <p:txBody>
            <a:bodyPr wrap="square" rtlCol="0">
              <a:spAutoFit/>
            </a:bodyPr>
            <a:lstStyle/>
            <a:p>
              <a:pPr algn="ctr"/>
              <a:r>
                <a:rPr lang="en-US" sz="1200" i="1" dirty="0" err="1">
                  <a:solidFill>
                    <a:prstClr val="black"/>
                  </a:solidFill>
                </a:rPr>
                <a:t>Rpi</a:t>
              </a:r>
              <a:endParaRPr lang="en-US" sz="1200" i="1" dirty="0">
                <a:solidFill>
                  <a:prstClr val="black"/>
                </a:solidFill>
              </a:endParaRPr>
            </a:p>
          </p:txBody>
        </p:sp>
        <p:sp>
          <p:nvSpPr>
            <p:cNvPr id="43" name="TextBox 42"/>
            <p:cNvSpPr txBox="1"/>
            <p:nvPr/>
          </p:nvSpPr>
          <p:spPr>
            <a:xfrm>
              <a:off x="2440443" y="3704780"/>
              <a:ext cx="389213" cy="276999"/>
            </a:xfrm>
            <a:prstGeom prst="rect">
              <a:avLst/>
            </a:prstGeom>
            <a:noFill/>
          </p:spPr>
          <p:txBody>
            <a:bodyPr wrap="square" rtlCol="0">
              <a:spAutoFit/>
            </a:bodyPr>
            <a:lstStyle/>
            <a:p>
              <a:pPr algn="ctr"/>
              <a:r>
                <a:rPr lang="en-US" sz="1200" i="1" dirty="0" err="1">
                  <a:solidFill>
                    <a:prstClr val="black"/>
                  </a:solidFill>
                </a:rPr>
                <a:t>Tpi</a:t>
              </a:r>
              <a:endParaRPr lang="en-US" sz="1200" i="1" dirty="0">
                <a:solidFill>
                  <a:prstClr val="black"/>
                </a:solidFill>
              </a:endParaRPr>
            </a:p>
          </p:txBody>
        </p:sp>
        <p:sp>
          <p:nvSpPr>
            <p:cNvPr id="44" name="TextBox 43"/>
            <p:cNvSpPr txBox="1"/>
            <p:nvPr/>
          </p:nvSpPr>
          <p:spPr>
            <a:xfrm>
              <a:off x="1459766" y="4447673"/>
              <a:ext cx="389213" cy="276999"/>
            </a:xfrm>
            <a:prstGeom prst="rect">
              <a:avLst/>
            </a:prstGeom>
            <a:noFill/>
          </p:spPr>
          <p:txBody>
            <a:bodyPr wrap="square" rtlCol="0">
              <a:spAutoFit/>
            </a:bodyPr>
            <a:lstStyle/>
            <a:p>
              <a:pPr algn="ctr"/>
              <a:r>
                <a:rPr lang="en-US" sz="1200" i="1" dirty="0" err="1">
                  <a:solidFill>
                    <a:prstClr val="black"/>
                  </a:solidFill>
                </a:rPr>
                <a:t>Ald</a:t>
              </a:r>
              <a:endParaRPr lang="en-US" sz="1200" i="1" dirty="0">
                <a:solidFill>
                  <a:prstClr val="black"/>
                </a:solidFill>
              </a:endParaRPr>
            </a:p>
          </p:txBody>
        </p:sp>
        <p:cxnSp>
          <p:nvCxnSpPr>
            <p:cNvPr id="45" name="Straight Arrow Connector 44"/>
            <p:cNvCxnSpPr/>
            <p:nvPr/>
          </p:nvCxnSpPr>
          <p:spPr>
            <a:xfrm>
              <a:off x="3680619" y="4821424"/>
              <a:ext cx="0" cy="818875"/>
            </a:xfrm>
            <a:prstGeom prst="straightConnector1">
              <a:avLst/>
            </a:prstGeom>
            <a:ln w="28575">
              <a:solidFill>
                <a:schemeClr val="tx1"/>
              </a:solidFill>
              <a:prstDash val="solid"/>
              <a:tailEnd type="stealth"/>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1743813" y="4992275"/>
              <a:ext cx="653408" cy="276999"/>
            </a:xfrm>
            <a:prstGeom prst="rect">
              <a:avLst/>
            </a:prstGeom>
            <a:noFill/>
          </p:spPr>
          <p:txBody>
            <a:bodyPr wrap="square" rtlCol="0">
              <a:spAutoFit/>
            </a:bodyPr>
            <a:lstStyle/>
            <a:p>
              <a:pPr algn="ctr"/>
              <a:r>
                <a:rPr lang="en-US" sz="1200" i="1" dirty="0" err="1">
                  <a:solidFill>
                    <a:prstClr val="black"/>
                  </a:solidFill>
                </a:rPr>
                <a:t>Fbpase</a:t>
              </a:r>
              <a:endParaRPr lang="en-US" sz="1200" i="1" dirty="0">
                <a:solidFill>
                  <a:prstClr val="black"/>
                </a:solidFill>
              </a:endParaRPr>
            </a:p>
          </p:txBody>
        </p:sp>
        <p:cxnSp>
          <p:nvCxnSpPr>
            <p:cNvPr id="47" name="Straight Arrow Connector 46"/>
            <p:cNvCxnSpPr/>
            <p:nvPr/>
          </p:nvCxnSpPr>
          <p:spPr>
            <a:xfrm>
              <a:off x="1918350" y="4930886"/>
              <a:ext cx="226875" cy="0"/>
            </a:xfrm>
            <a:prstGeom prst="straightConnector1">
              <a:avLst/>
            </a:prstGeom>
            <a:ln w="19050">
              <a:solidFill>
                <a:srgbClr val="FF0000"/>
              </a:solidFill>
              <a:headEnd type="none"/>
              <a:tailEnd type="stealth" w="med" len="med"/>
            </a:ln>
          </p:spPr>
          <p:style>
            <a:lnRef idx="1">
              <a:schemeClr val="accent1"/>
            </a:lnRef>
            <a:fillRef idx="0">
              <a:schemeClr val="accent1"/>
            </a:fillRef>
            <a:effectRef idx="0">
              <a:schemeClr val="accent1"/>
            </a:effectRef>
            <a:fontRef idx="minor">
              <a:schemeClr val="tx1"/>
            </a:fontRef>
          </p:style>
        </p:cxnSp>
        <p:pic>
          <p:nvPicPr>
            <p:cNvPr id="48" name="Picture 2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2350" y="2034540"/>
              <a:ext cx="355824" cy="426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44141" y="3064328"/>
              <a:ext cx="341841" cy="5388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0" name="Group 49"/>
            <p:cNvGrpSpPr/>
            <p:nvPr/>
          </p:nvGrpSpPr>
          <p:grpSpPr>
            <a:xfrm>
              <a:off x="2872158" y="3225474"/>
              <a:ext cx="974848" cy="637866"/>
              <a:chOff x="869192" y="2753034"/>
              <a:chExt cx="974848" cy="637866"/>
            </a:xfrm>
          </p:grpSpPr>
          <p:grpSp>
            <p:nvGrpSpPr>
              <p:cNvPr id="64" name="Group 303"/>
              <p:cNvGrpSpPr/>
              <p:nvPr/>
            </p:nvGrpSpPr>
            <p:grpSpPr>
              <a:xfrm>
                <a:off x="869192" y="2753034"/>
                <a:ext cx="974848" cy="637866"/>
                <a:chOff x="3985680" y="1895182"/>
                <a:chExt cx="885087" cy="493610"/>
              </a:xfrm>
            </p:grpSpPr>
            <p:sp>
              <p:nvSpPr>
                <p:cNvPr id="66" name="Arc 65"/>
                <p:cNvSpPr/>
                <p:nvPr/>
              </p:nvSpPr>
              <p:spPr>
                <a:xfrm flipH="1">
                  <a:off x="4434437" y="1895188"/>
                  <a:ext cx="436330" cy="493604"/>
                </a:xfrm>
                <a:prstGeom prst="arc">
                  <a:avLst>
                    <a:gd name="adj1" fmla="val 17801276"/>
                    <a:gd name="adj2" fmla="val 3826588"/>
                  </a:avLst>
                </a:prstGeom>
                <a:ln w="19050">
                  <a:solidFill>
                    <a:schemeClr val="tx1"/>
                  </a:solidFill>
                  <a:headEnd type="none"/>
                  <a:tailEnd type="stealth"/>
                </a:ln>
              </p:spPr>
              <p:style>
                <a:lnRef idx="1">
                  <a:schemeClr val="accent1"/>
                </a:lnRef>
                <a:fillRef idx="0">
                  <a:schemeClr val="accent1"/>
                </a:fillRef>
                <a:effectRef idx="0">
                  <a:schemeClr val="accent1"/>
                </a:effectRef>
                <a:fontRef idx="minor">
                  <a:schemeClr val="tx1"/>
                </a:fontRef>
              </p:style>
              <p:txBody>
                <a:bodyPr lIns="102403" tIns="51202" rIns="102403" bIns="51202" rtlCol="0" anchor="ctr"/>
                <a:lstStyle/>
                <a:p>
                  <a:pPr algn="ctr"/>
                  <a:endParaRPr lang="en-US" sz="1400" dirty="0">
                    <a:solidFill>
                      <a:prstClr val="black"/>
                    </a:solidFill>
                  </a:endParaRPr>
                </a:p>
              </p:txBody>
            </p:sp>
            <p:sp>
              <p:nvSpPr>
                <p:cNvPr id="67" name="Arc 66"/>
                <p:cNvSpPr/>
                <p:nvPr/>
              </p:nvSpPr>
              <p:spPr>
                <a:xfrm>
                  <a:off x="3985680" y="1895182"/>
                  <a:ext cx="436330" cy="493604"/>
                </a:xfrm>
                <a:prstGeom prst="arc">
                  <a:avLst>
                    <a:gd name="adj1" fmla="val 17801276"/>
                    <a:gd name="adj2" fmla="val 3826588"/>
                  </a:avLst>
                </a:prstGeom>
                <a:ln w="19050">
                  <a:solidFill>
                    <a:schemeClr val="tx1"/>
                  </a:solidFill>
                  <a:headEnd type="none"/>
                  <a:tailEnd type="stealth"/>
                </a:ln>
              </p:spPr>
              <p:style>
                <a:lnRef idx="1">
                  <a:schemeClr val="accent1"/>
                </a:lnRef>
                <a:fillRef idx="0">
                  <a:schemeClr val="accent1"/>
                </a:fillRef>
                <a:effectRef idx="0">
                  <a:schemeClr val="accent1"/>
                </a:effectRef>
                <a:fontRef idx="minor">
                  <a:schemeClr val="tx1"/>
                </a:fontRef>
              </p:style>
              <p:txBody>
                <a:bodyPr lIns="102403" tIns="51202" rIns="102403" bIns="51202" rtlCol="0" anchor="ctr"/>
                <a:lstStyle/>
                <a:p>
                  <a:pPr algn="ctr"/>
                  <a:endParaRPr lang="en-US" sz="1400" dirty="0">
                    <a:solidFill>
                      <a:prstClr val="black"/>
                    </a:solidFill>
                  </a:endParaRPr>
                </a:p>
              </p:txBody>
            </p:sp>
          </p:grpSp>
          <p:sp>
            <p:nvSpPr>
              <p:cNvPr id="65" name="TextBox 64"/>
              <p:cNvSpPr txBox="1"/>
              <p:nvPr/>
            </p:nvSpPr>
            <p:spPr>
              <a:xfrm>
                <a:off x="1319913" y="2944826"/>
                <a:ext cx="389213" cy="276999"/>
              </a:xfrm>
              <a:prstGeom prst="rect">
                <a:avLst/>
              </a:prstGeom>
              <a:noFill/>
            </p:spPr>
            <p:txBody>
              <a:bodyPr wrap="square" rtlCol="0">
                <a:spAutoFit/>
              </a:bodyPr>
              <a:lstStyle/>
              <a:p>
                <a:pPr algn="ctr"/>
                <a:r>
                  <a:rPr lang="en-US" sz="1200" i="1" dirty="0" err="1">
                    <a:solidFill>
                      <a:prstClr val="black"/>
                    </a:solidFill>
                  </a:rPr>
                  <a:t>Tkt</a:t>
                </a:r>
                <a:endParaRPr lang="en-US" sz="1200" i="1" dirty="0">
                  <a:solidFill>
                    <a:prstClr val="black"/>
                  </a:solidFill>
                </a:endParaRPr>
              </a:p>
            </p:txBody>
          </p:sp>
        </p:grpSp>
        <p:pic>
          <p:nvPicPr>
            <p:cNvPr id="51" name="Picture 2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9050" y="4145280"/>
              <a:ext cx="355824" cy="426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 name="Picture 2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21190" y="4030980"/>
              <a:ext cx="355824" cy="426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19146" y="4175760"/>
              <a:ext cx="364230" cy="369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24302" y="4777740"/>
              <a:ext cx="292509" cy="537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 name="Picture 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56830" y="4762500"/>
              <a:ext cx="285800" cy="555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98676" y="1338943"/>
              <a:ext cx="366056"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7" name="Picture 1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068967" y="1959428"/>
              <a:ext cx="337535" cy="713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8" name="Picture 1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674133" y="3003762"/>
              <a:ext cx="343023" cy="577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 name="Picture 14"/>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251076" y="3041121"/>
              <a:ext cx="331218" cy="518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14"/>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882447" y="3030236"/>
              <a:ext cx="331218" cy="518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6476" y="3015343"/>
              <a:ext cx="366056"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 name="Picture 15"/>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633561" y="4082142"/>
              <a:ext cx="350573" cy="645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1" y="4114799"/>
              <a:ext cx="407991"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76" name="Rectangle 4"/>
          <p:cNvSpPr txBox="1">
            <a:spLocks noChangeArrowheads="1"/>
          </p:cNvSpPr>
          <p:nvPr/>
        </p:nvSpPr>
        <p:spPr>
          <a:xfrm>
            <a:off x="1981200" y="177801"/>
            <a:ext cx="8229600" cy="774700"/>
          </a:xfrm>
          <a:prstGeom prst="rect">
            <a:avLst/>
          </a:prstGeom>
          <a:solidFill>
            <a:schemeClr val="tx1"/>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ja-JP" sz="2800" dirty="0">
                <a:solidFill>
                  <a:srgbClr val="FFFF00"/>
                </a:solidFill>
              </a:rPr>
              <a:t>Carbon rearrangement:  3 E4P </a:t>
            </a:r>
            <a:r>
              <a:rPr lang="en-US" altLang="ja-JP" sz="2800" dirty="0">
                <a:solidFill>
                  <a:srgbClr val="FFFF00"/>
                </a:solidFill>
                <a:sym typeface="Wingdings" panose="05000000000000000000" pitchFamily="2" charset="2"/>
              </a:rPr>
              <a:t> 2 F6P</a:t>
            </a:r>
            <a:endParaRPr lang="en-US" altLang="ja-JP" sz="2800" dirty="0">
              <a:solidFill>
                <a:srgbClr val="FFFF00"/>
              </a:solidFill>
            </a:endParaRPr>
          </a:p>
        </p:txBody>
      </p:sp>
      <p:sp>
        <p:nvSpPr>
          <p:cNvPr id="77" name="Rectangle 76"/>
          <p:cNvSpPr/>
          <p:nvPr/>
        </p:nvSpPr>
        <p:spPr>
          <a:xfrm>
            <a:off x="4022712" y="958334"/>
            <a:ext cx="532518" cy="369332"/>
          </a:xfrm>
          <a:prstGeom prst="rect">
            <a:avLst/>
          </a:prstGeom>
        </p:spPr>
        <p:txBody>
          <a:bodyPr wrap="none">
            <a:spAutoFit/>
          </a:bodyPr>
          <a:lstStyle/>
          <a:p>
            <a:r>
              <a:rPr lang="en-US" altLang="ja-JP" dirty="0">
                <a:solidFill>
                  <a:prstClr val="black"/>
                </a:solidFill>
              </a:rPr>
              <a:t>E4P</a:t>
            </a:r>
            <a:endParaRPr lang="en-US" dirty="0">
              <a:solidFill>
                <a:prstClr val="black"/>
              </a:solidFill>
            </a:endParaRPr>
          </a:p>
        </p:txBody>
      </p:sp>
      <p:sp>
        <p:nvSpPr>
          <p:cNvPr id="78" name="Rectangle 77"/>
          <p:cNvSpPr/>
          <p:nvPr/>
        </p:nvSpPr>
        <p:spPr>
          <a:xfrm>
            <a:off x="5274569" y="969220"/>
            <a:ext cx="532518" cy="369332"/>
          </a:xfrm>
          <a:prstGeom prst="rect">
            <a:avLst/>
          </a:prstGeom>
        </p:spPr>
        <p:txBody>
          <a:bodyPr wrap="none">
            <a:spAutoFit/>
          </a:bodyPr>
          <a:lstStyle/>
          <a:p>
            <a:r>
              <a:rPr lang="en-US" altLang="ja-JP" dirty="0">
                <a:solidFill>
                  <a:prstClr val="black"/>
                </a:solidFill>
              </a:rPr>
              <a:t>E4P</a:t>
            </a:r>
            <a:endParaRPr lang="en-US" dirty="0">
              <a:solidFill>
                <a:prstClr val="black"/>
              </a:solidFill>
            </a:endParaRPr>
          </a:p>
        </p:txBody>
      </p:sp>
      <p:sp>
        <p:nvSpPr>
          <p:cNvPr id="79" name="Rectangle 78"/>
          <p:cNvSpPr/>
          <p:nvPr/>
        </p:nvSpPr>
        <p:spPr>
          <a:xfrm>
            <a:off x="6961855" y="936563"/>
            <a:ext cx="532518" cy="369332"/>
          </a:xfrm>
          <a:prstGeom prst="rect">
            <a:avLst/>
          </a:prstGeom>
        </p:spPr>
        <p:txBody>
          <a:bodyPr wrap="none">
            <a:spAutoFit/>
          </a:bodyPr>
          <a:lstStyle/>
          <a:p>
            <a:r>
              <a:rPr lang="en-US" altLang="ja-JP" dirty="0">
                <a:solidFill>
                  <a:prstClr val="black"/>
                </a:solidFill>
              </a:rPr>
              <a:t>E4P</a:t>
            </a:r>
            <a:endParaRPr lang="en-US" dirty="0">
              <a:solidFill>
                <a:prstClr val="black"/>
              </a:solidFill>
            </a:endParaRPr>
          </a:p>
        </p:txBody>
      </p:sp>
      <p:sp>
        <p:nvSpPr>
          <p:cNvPr id="80" name="Rectangle 79"/>
          <p:cNvSpPr/>
          <p:nvPr/>
        </p:nvSpPr>
        <p:spPr>
          <a:xfrm>
            <a:off x="5778518" y="5943991"/>
            <a:ext cx="526106" cy="369332"/>
          </a:xfrm>
          <a:prstGeom prst="rect">
            <a:avLst/>
          </a:prstGeom>
        </p:spPr>
        <p:txBody>
          <a:bodyPr wrap="none">
            <a:spAutoFit/>
          </a:bodyPr>
          <a:lstStyle/>
          <a:p>
            <a:r>
              <a:rPr lang="en-US" altLang="ja-JP" dirty="0">
                <a:solidFill>
                  <a:prstClr val="black"/>
                </a:solidFill>
                <a:sym typeface="Wingdings" panose="05000000000000000000" pitchFamily="2" charset="2"/>
              </a:rPr>
              <a:t>F6P</a:t>
            </a:r>
            <a:endParaRPr lang="en-US" altLang="ja-JP" dirty="0">
              <a:solidFill>
                <a:prstClr val="black"/>
              </a:solidFill>
            </a:endParaRPr>
          </a:p>
        </p:txBody>
      </p:sp>
      <p:sp>
        <p:nvSpPr>
          <p:cNvPr id="81" name="Rectangle 80"/>
          <p:cNvSpPr/>
          <p:nvPr/>
        </p:nvSpPr>
        <p:spPr>
          <a:xfrm>
            <a:off x="7041262" y="5965762"/>
            <a:ext cx="526106" cy="369332"/>
          </a:xfrm>
          <a:prstGeom prst="rect">
            <a:avLst/>
          </a:prstGeom>
        </p:spPr>
        <p:txBody>
          <a:bodyPr wrap="none">
            <a:spAutoFit/>
          </a:bodyPr>
          <a:lstStyle/>
          <a:p>
            <a:r>
              <a:rPr lang="en-US" altLang="ja-JP" dirty="0">
                <a:solidFill>
                  <a:prstClr val="black"/>
                </a:solidFill>
                <a:sym typeface="Wingdings" panose="05000000000000000000" pitchFamily="2" charset="2"/>
              </a:rPr>
              <a:t>F6P</a:t>
            </a:r>
            <a:endParaRPr lang="en-US" altLang="ja-JP" dirty="0">
              <a:solidFill>
                <a:prstClr val="black"/>
              </a:solidFill>
            </a:endParaRPr>
          </a:p>
        </p:txBody>
      </p:sp>
      <p:sp>
        <p:nvSpPr>
          <p:cNvPr id="2" name="TextBox 1"/>
          <p:cNvSpPr txBox="1"/>
          <p:nvPr/>
        </p:nvSpPr>
        <p:spPr>
          <a:xfrm>
            <a:off x="1828800" y="6416040"/>
            <a:ext cx="2709524" cy="369332"/>
          </a:xfrm>
          <a:prstGeom prst="rect">
            <a:avLst/>
          </a:prstGeom>
          <a:noFill/>
        </p:spPr>
        <p:txBody>
          <a:bodyPr wrap="none" rtlCol="0">
            <a:spAutoFit/>
          </a:bodyPr>
          <a:lstStyle/>
          <a:p>
            <a:r>
              <a:rPr lang="en-US" dirty="0">
                <a:solidFill>
                  <a:prstClr val="black"/>
                </a:solidFill>
              </a:rPr>
              <a:t>Bogorad et al. Nature 2013</a:t>
            </a:r>
          </a:p>
        </p:txBody>
      </p:sp>
    </p:spTree>
    <p:extLst>
      <p:ext uri="{BB962C8B-B14F-4D97-AF65-F5344CB8AC3E}">
        <p14:creationId xmlns:p14="http://schemas.microsoft.com/office/powerpoint/2010/main" val="41677012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23"/>
          <p:cNvGrpSpPr/>
          <p:nvPr/>
        </p:nvGrpSpPr>
        <p:grpSpPr>
          <a:xfrm>
            <a:off x="6324039" y="915416"/>
            <a:ext cx="4083153" cy="5737661"/>
            <a:chOff x="3355009" y="894752"/>
            <a:chExt cx="2919426" cy="4102387"/>
          </a:xfrm>
        </p:grpSpPr>
        <p:sp>
          <p:nvSpPr>
            <p:cNvPr id="257" name="Rounded Rectangle 256"/>
            <p:cNvSpPr/>
            <p:nvPr/>
          </p:nvSpPr>
          <p:spPr>
            <a:xfrm>
              <a:off x="3726828" y="4559988"/>
              <a:ext cx="668251" cy="27093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rgbClr val="3333FF"/>
                </a:solidFill>
              </a:endParaRPr>
            </a:p>
          </p:txBody>
        </p:sp>
        <p:sp>
          <p:nvSpPr>
            <p:cNvPr id="258" name="TextBox 257"/>
            <p:cNvSpPr txBox="1"/>
            <p:nvPr/>
          </p:nvSpPr>
          <p:spPr>
            <a:xfrm>
              <a:off x="3905888" y="4470021"/>
              <a:ext cx="393885" cy="242064"/>
            </a:xfrm>
            <a:prstGeom prst="rect">
              <a:avLst/>
            </a:prstGeom>
            <a:solidFill>
              <a:srgbClr val="FFFF8F"/>
            </a:solidFill>
            <a:ln>
              <a:noFill/>
            </a:ln>
          </p:spPr>
          <p:txBody>
            <a:bodyPr wrap="square" rtlCol="0">
              <a:spAutoFit/>
            </a:bodyPr>
            <a:lstStyle/>
            <a:p>
              <a:r>
                <a:rPr lang="en-US" sz="1600" dirty="0" err="1">
                  <a:solidFill>
                    <a:srgbClr val="3333FF"/>
                  </a:solidFill>
                </a:rPr>
                <a:t>AcP</a:t>
              </a:r>
              <a:endParaRPr lang="en-US" sz="1600" dirty="0">
                <a:solidFill>
                  <a:srgbClr val="3333FF"/>
                </a:solidFill>
              </a:endParaRPr>
            </a:p>
          </p:txBody>
        </p:sp>
        <p:sp>
          <p:nvSpPr>
            <p:cNvPr id="182" name="Rounded Rectangle 181"/>
            <p:cNvSpPr/>
            <p:nvPr/>
          </p:nvSpPr>
          <p:spPr>
            <a:xfrm>
              <a:off x="3705204" y="3397234"/>
              <a:ext cx="648206" cy="27093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rgbClr val="3333FF"/>
                </a:solidFill>
              </a:endParaRPr>
            </a:p>
          </p:txBody>
        </p:sp>
        <p:sp>
          <p:nvSpPr>
            <p:cNvPr id="183" name="TextBox 182"/>
            <p:cNvSpPr txBox="1"/>
            <p:nvPr/>
          </p:nvSpPr>
          <p:spPr>
            <a:xfrm>
              <a:off x="3785733" y="3286614"/>
              <a:ext cx="386915" cy="242064"/>
            </a:xfrm>
            <a:prstGeom prst="rect">
              <a:avLst/>
            </a:prstGeom>
            <a:solidFill>
              <a:srgbClr val="FFFF8F"/>
            </a:solidFill>
            <a:ln>
              <a:noFill/>
            </a:ln>
          </p:spPr>
          <p:txBody>
            <a:bodyPr wrap="square" rtlCol="0">
              <a:spAutoFit/>
            </a:bodyPr>
            <a:lstStyle/>
            <a:p>
              <a:r>
                <a:rPr lang="en-US" sz="1600" dirty="0" err="1">
                  <a:solidFill>
                    <a:srgbClr val="3333FF"/>
                  </a:solidFill>
                </a:rPr>
                <a:t>AcP</a:t>
              </a:r>
              <a:endParaRPr lang="en-US" sz="1600" dirty="0">
                <a:solidFill>
                  <a:srgbClr val="3333FF"/>
                </a:solidFill>
              </a:endParaRPr>
            </a:p>
          </p:txBody>
        </p:sp>
        <p:sp>
          <p:nvSpPr>
            <p:cNvPr id="187" name="TextBox 186"/>
            <p:cNvSpPr txBox="1"/>
            <p:nvPr/>
          </p:nvSpPr>
          <p:spPr>
            <a:xfrm>
              <a:off x="3463589" y="2630902"/>
              <a:ext cx="618723" cy="242064"/>
            </a:xfrm>
            <a:prstGeom prst="rect">
              <a:avLst/>
            </a:prstGeom>
            <a:noFill/>
          </p:spPr>
          <p:txBody>
            <a:bodyPr wrap="square" rtlCol="0">
              <a:spAutoFit/>
            </a:bodyPr>
            <a:lstStyle/>
            <a:p>
              <a:r>
                <a:rPr lang="en-US" sz="1600" dirty="0">
                  <a:solidFill>
                    <a:prstClr val="black"/>
                  </a:solidFill>
                </a:rPr>
                <a:t>F6P</a:t>
              </a:r>
            </a:p>
          </p:txBody>
        </p:sp>
        <p:sp>
          <p:nvSpPr>
            <p:cNvPr id="188" name="TextBox 187"/>
            <p:cNvSpPr txBox="1"/>
            <p:nvPr/>
          </p:nvSpPr>
          <p:spPr>
            <a:xfrm>
              <a:off x="5461501" y="2786842"/>
              <a:ext cx="566214" cy="242064"/>
            </a:xfrm>
            <a:prstGeom prst="rect">
              <a:avLst/>
            </a:prstGeom>
            <a:noFill/>
          </p:spPr>
          <p:txBody>
            <a:bodyPr wrap="square" rtlCol="0">
              <a:spAutoFit/>
            </a:bodyPr>
            <a:lstStyle/>
            <a:p>
              <a:r>
                <a:rPr lang="en-US" sz="1600" dirty="0">
                  <a:solidFill>
                    <a:prstClr val="black"/>
                  </a:solidFill>
                </a:rPr>
                <a:t>S7P</a:t>
              </a:r>
            </a:p>
          </p:txBody>
        </p:sp>
        <p:sp>
          <p:nvSpPr>
            <p:cNvPr id="189" name="TextBox 188"/>
            <p:cNvSpPr txBox="1"/>
            <p:nvPr/>
          </p:nvSpPr>
          <p:spPr>
            <a:xfrm>
              <a:off x="4997872" y="2845620"/>
              <a:ext cx="747693" cy="242064"/>
            </a:xfrm>
            <a:prstGeom prst="rect">
              <a:avLst/>
            </a:prstGeom>
            <a:noFill/>
          </p:spPr>
          <p:txBody>
            <a:bodyPr wrap="square" rtlCol="0">
              <a:spAutoFit/>
            </a:bodyPr>
            <a:lstStyle/>
            <a:p>
              <a:r>
                <a:rPr lang="en-US" sz="1600" dirty="0">
                  <a:solidFill>
                    <a:prstClr val="black"/>
                  </a:solidFill>
                </a:rPr>
                <a:t>G3P</a:t>
              </a:r>
            </a:p>
          </p:txBody>
        </p:sp>
        <p:sp>
          <p:nvSpPr>
            <p:cNvPr id="190" name="TextBox 189"/>
            <p:cNvSpPr txBox="1"/>
            <p:nvPr/>
          </p:nvSpPr>
          <p:spPr>
            <a:xfrm>
              <a:off x="5498614" y="3647317"/>
              <a:ext cx="775821" cy="242064"/>
            </a:xfrm>
            <a:prstGeom prst="rect">
              <a:avLst/>
            </a:prstGeom>
            <a:noFill/>
          </p:spPr>
          <p:txBody>
            <a:bodyPr wrap="square" rtlCol="0">
              <a:spAutoFit/>
            </a:bodyPr>
            <a:lstStyle/>
            <a:p>
              <a:r>
                <a:rPr lang="en-US" sz="1600" dirty="0">
                  <a:solidFill>
                    <a:prstClr val="black"/>
                  </a:solidFill>
                </a:rPr>
                <a:t>R5P</a:t>
              </a:r>
            </a:p>
          </p:txBody>
        </p:sp>
        <p:sp>
          <p:nvSpPr>
            <p:cNvPr id="191" name="TextBox 190"/>
            <p:cNvSpPr txBox="1"/>
            <p:nvPr/>
          </p:nvSpPr>
          <p:spPr>
            <a:xfrm>
              <a:off x="5217470" y="3561377"/>
              <a:ext cx="596288" cy="242064"/>
            </a:xfrm>
            <a:prstGeom prst="rect">
              <a:avLst/>
            </a:prstGeom>
            <a:noFill/>
          </p:spPr>
          <p:txBody>
            <a:bodyPr wrap="square" rtlCol="0">
              <a:spAutoFit/>
            </a:bodyPr>
            <a:lstStyle/>
            <a:p>
              <a:r>
                <a:rPr lang="en-US" sz="1600" dirty="0">
                  <a:solidFill>
                    <a:prstClr val="black"/>
                  </a:solidFill>
                </a:rPr>
                <a:t>X5P</a:t>
              </a:r>
            </a:p>
          </p:txBody>
        </p:sp>
        <p:sp>
          <p:nvSpPr>
            <p:cNvPr id="192" name="TextBox 191"/>
            <p:cNvSpPr txBox="1"/>
            <p:nvPr/>
          </p:nvSpPr>
          <p:spPr>
            <a:xfrm>
              <a:off x="4505232" y="4267549"/>
              <a:ext cx="620957" cy="242064"/>
            </a:xfrm>
            <a:prstGeom prst="rect">
              <a:avLst/>
            </a:prstGeom>
            <a:noFill/>
          </p:spPr>
          <p:txBody>
            <a:bodyPr wrap="square" rtlCol="0">
              <a:spAutoFit/>
            </a:bodyPr>
            <a:lstStyle/>
            <a:p>
              <a:r>
                <a:rPr lang="en-US" sz="1600" dirty="0">
                  <a:solidFill>
                    <a:prstClr val="black"/>
                  </a:solidFill>
                </a:rPr>
                <a:t>X5P</a:t>
              </a:r>
            </a:p>
          </p:txBody>
        </p:sp>
        <p:sp>
          <p:nvSpPr>
            <p:cNvPr id="193" name="TextBox 192"/>
            <p:cNvSpPr txBox="1"/>
            <p:nvPr/>
          </p:nvSpPr>
          <p:spPr>
            <a:xfrm>
              <a:off x="3596720" y="3945589"/>
              <a:ext cx="649383" cy="242064"/>
            </a:xfrm>
            <a:prstGeom prst="rect">
              <a:avLst/>
            </a:prstGeom>
            <a:noFill/>
          </p:spPr>
          <p:txBody>
            <a:bodyPr wrap="square" rtlCol="0">
              <a:spAutoFit/>
            </a:bodyPr>
            <a:lstStyle/>
            <a:p>
              <a:r>
                <a:rPr lang="en-US" sz="1600" dirty="0">
                  <a:solidFill>
                    <a:prstClr val="black"/>
                  </a:solidFill>
                </a:rPr>
                <a:t>G3P</a:t>
              </a:r>
            </a:p>
          </p:txBody>
        </p:sp>
        <p:sp>
          <p:nvSpPr>
            <p:cNvPr id="195" name="TextBox 194"/>
            <p:cNvSpPr txBox="1"/>
            <p:nvPr/>
          </p:nvSpPr>
          <p:spPr>
            <a:xfrm>
              <a:off x="3736858" y="3693819"/>
              <a:ext cx="851174" cy="242064"/>
            </a:xfrm>
            <a:prstGeom prst="rect">
              <a:avLst/>
            </a:prstGeom>
            <a:noFill/>
          </p:spPr>
          <p:txBody>
            <a:bodyPr wrap="square" rtlCol="0">
              <a:spAutoFit/>
            </a:bodyPr>
            <a:lstStyle/>
            <a:p>
              <a:r>
                <a:rPr lang="en-US" sz="1600" dirty="0">
                  <a:solidFill>
                    <a:prstClr val="black"/>
                  </a:solidFill>
                </a:rPr>
                <a:t>DHAP</a:t>
              </a:r>
            </a:p>
          </p:txBody>
        </p:sp>
        <p:sp>
          <p:nvSpPr>
            <p:cNvPr id="196" name="TextBox 195"/>
            <p:cNvSpPr txBox="1"/>
            <p:nvPr/>
          </p:nvSpPr>
          <p:spPr>
            <a:xfrm>
              <a:off x="3355009" y="3325148"/>
              <a:ext cx="440237" cy="242064"/>
            </a:xfrm>
            <a:prstGeom prst="rect">
              <a:avLst/>
            </a:prstGeom>
            <a:noFill/>
          </p:spPr>
          <p:txBody>
            <a:bodyPr wrap="square" rtlCol="0">
              <a:spAutoFit/>
            </a:bodyPr>
            <a:lstStyle/>
            <a:p>
              <a:r>
                <a:rPr lang="en-US" sz="1600" dirty="0">
                  <a:solidFill>
                    <a:prstClr val="black"/>
                  </a:solidFill>
                </a:rPr>
                <a:t>FBP</a:t>
              </a:r>
            </a:p>
          </p:txBody>
        </p:sp>
        <p:sp>
          <p:nvSpPr>
            <p:cNvPr id="197" name="TextBox 196"/>
            <p:cNvSpPr txBox="1"/>
            <p:nvPr/>
          </p:nvSpPr>
          <p:spPr>
            <a:xfrm>
              <a:off x="4314226" y="2173159"/>
              <a:ext cx="559460" cy="242064"/>
            </a:xfrm>
            <a:prstGeom prst="rect">
              <a:avLst/>
            </a:prstGeom>
            <a:noFill/>
            <a:ln w="9525">
              <a:noFill/>
            </a:ln>
          </p:spPr>
          <p:txBody>
            <a:bodyPr wrap="square" rtlCol="0">
              <a:spAutoFit/>
            </a:bodyPr>
            <a:lstStyle/>
            <a:p>
              <a:r>
                <a:rPr lang="en-US" sz="1600" dirty="0">
                  <a:solidFill>
                    <a:prstClr val="black"/>
                  </a:solidFill>
                </a:rPr>
                <a:t>E4P</a:t>
              </a:r>
            </a:p>
          </p:txBody>
        </p:sp>
        <p:sp>
          <p:nvSpPr>
            <p:cNvPr id="204" name="TextBox 203"/>
            <p:cNvSpPr txBox="1"/>
            <p:nvPr/>
          </p:nvSpPr>
          <p:spPr>
            <a:xfrm>
              <a:off x="4467301" y="1647416"/>
              <a:ext cx="365190" cy="242064"/>
            </a:xfrm>
            <a:prstGeom prst="rect">
              <a:avLst/>
            </a:prstGeom>
            <a:solidFill>
              <a:schemeClr val="accent3">
                <a:lumMod val="60000"/>
                <a:lumOff val="40000"/>
              </a:schemeClr>
            </a:solidFill>
          </p:spPr>
          <p:txBody>
            <a:bodyPr wrap="square" rtlCol="0">
              <a:spAutoFit/>
            </a:bodyPr>
            <a:lstStyle/>
            <a:p>
              <a:r>
                <a:rPr lang="en-US" sz="1600" dirty="0">
                  <a:solidFill>
                    <a:prstClr val="black"/>
                  </a:solidFill>
                </a:rPr>
                <a:t>F6P</a:t>
              </a:r>
            </a:p>
          </p:txBody>
        </p:sp>
        <p:sp>
          <p:nvSpPr>
            <p:cNvPr id="216" name="TextBox 215"/>
            <p:cNvSpPr txBox="1"/>
            <p:nvPr/>
          </p:nvSpPr>
          <p:spPr>
            <a:xfrm>
              <a:off x="4385802" y="3916504"/>
              <a:ext cx="602393" cy="242064"/>
            </a:xfrm>
            <a:prstGeom prst="rect">
              <a:avLst/>
            </a:prstGeom>
            <a:noFill/>
          </p:spPr>
          <p:txBody>
            <a:bodyPr wrap="square" rtlCol="0">
              <a:spAutoFit/>
            </a:bodyPr>
            <a:lstStyle/>
            <a:p>
              <a:r>
                <a:rPr lang="en-US" sz="1600" dirty="0">
                  <a:solidFill>
                    <a:prstClr val="black"/>
                  </a:solidFill>
                </a:rPr>
                <a:t>G3P</a:t>
              </a:r>
            </a:p>
          </p:txBody>
        </p:sp>
        <p:sp>
          <p:nvSpPr>
            <p:cNvPr id="252" name="TextBox 251"/>
            <p:cNvSpPr txBox="1"/>
            <p:nvPr/>
          </p:nvSpPr>
          <p:spPr>
            <a:xfrm>
              <a:off x="5035557" y="4092262"/>
              <a:ext cx="695098" cy="242064"/>
            </a:xfrm>
            <a:prstGeom prst="rect">
              <a:avLst/>
            </a:prstGeom>
            <a:noFill/>
          </p:spPr>
          <p:txBody>
            <a:bodyPr wrap="square" rtlCol="0">
              <a:spAutoFit/>
            </a:bodyPr>
            <a:lstStyle/>
            <a:p>
              <a:r>
                <a:rPr lang="en-US" sz="1600" dirty="0">
                  <a:solidFill>
                    <a:prstClr val="black"/>
                  </a:solidFill>
                </a:rPr>
                <a:t>Ru5P</a:t>
              </a:r>
            </a:p>
          </p:txBody>
        </p:sp>
        <p:sp>
          <p:nvSpPr>
            <p:cNvPr id="341" name="TextBox 340"/>
            <p:cNvSpPr txBox="1"/>
            <p:nvPr/>
          </p:nvSpPr>
          <p:spPr>
            <a:xfrm>
              <a:off x="3926647" y="2997603"/>
              <a:ext cx="618723" cy="242064"/>
            </a:xfrm>
            <a:prstGeom prst="rect">
              <a:avLst/>
            </a:prstGeom>
            <a:noFill/>
          </p:spPr>
          <p:txBody>
            <a:bodyPr wrap="square" rtlCol="0">
              <a:spAutoFit/>
            </a:bodyPr>
            <a:lstStyle/>
            <a:p>
              <a:r>
                <a:rPr lang="en-US" sz="1600" dirty="0">
                  <a:solidFill>
                    <a:prstClr val="black"/>
                  </a:solidFill>
                </a:rPr>
                <a:t>G3P</a:t>
              </a:r>
            </a:p>
          </p:txBody>
        </p:sp>
        <p:sp>
          <p:nvSpPr>
            <p:cNvPr id="350" name="TextBox 349"/>
            <p:cNvSpPr txBox="1"/>
            <p:nvPr/>
          </p:nvSpPr>
          <p:spPr>
            <a:xfrm>
              <a:off x="4412294" y="2907116"/>
              <a:ext cx="618723" cy="242064"/>
            </a:xfrm>
            <a:prstGeom prst="rect">
              <a:avLst/>
            </a:prstGeom>
            <a:noFill/>
          </p:spPr>
          <p:txBody>
            <a:bodyPr wrap="square" rtlCol="0">
              <a:spAutoFit/>
            </a:bodyPr>
            <a:lstStyle/>
            <a:p>
              <a:r>
                <a:rPr lang="en-US" sz="1600" dirty="0">
                  <a:solidFill>
                    <a:prstClr val="black"/>
                  </a:solidFill>
                </a:rPr>
                <a:t>X5P</a:t>
              </a:r>
            </a:p>
          </p:txBody>
        </p:sp>
        <p:sp>
          <p:nvSpPr>
            <p:cNvPr id="364" name="Arc 363"/>
            <p:cNvSpPr/>
            <p:nvPr/>
          </p:nvSpPr>
          <p:spPr>
            <a:xfrm rot="16758115">
              <a:off x="4038860" y="2623201"/>
              <a:ext cx="1444082" cy="783061"/>
            </a:xfrm>
            <a:prstGeom prst="arc">
              <a:avLst>
                <a:gd name="adj1" fmla="val 93125"/>
                <a:gd name="adj2" fmla="val 3400544"/>
              </a:avLst>
            </a:prstGeom>
            <a:noFill/>
            <a:ln w="9525">
              <a:tailEnd type="stealth"/>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381" name="Arc 380"/>
            <p:cNvSpPr/>
            <p:nvPr/>
          </p:nvSpPr>
          <p:spPr>
            <a:xfrm rot="6297441">
              <a:off x="4362307" y="1225262"/>
              <a:ext cx="1444082" cy="783061"/>
            </a:xfrm>
            <a:prstGeom prst="arc">
              <a:avLst>
                <a:gd name="adj1" fmla="val 93125"/>
                <a:gd name="adj2" fmla="val 2471152"/>
              </a:avLst>
            </a:prstGeom>
            <a:noFill/>
            <a:ln w="9525"/>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388" name="Arc 387"/>
            <p:cNvSpPr/>
            <p:nvPr/>
          </p:nvSpPr>
          <p:spPr>
            <a:xfrm>
              <a:off x="3535068" y="2276214"/>
              <a:ext cx="2170483" cy="2116223"/>
            </a:xfrm>
            <a:prstGeom prst="arc">
              <a:avLst>
                <a:gd name="adj1" fmla="val 3896144"/>
                <a:gd name="adj2" fmla="val 4741722"/>
              </a:avLst>
            </a:prstGeom>
            <a:noFill/>
            <a:ln w="9525">
              <a:headEnd type="none"/>
              <a:tailEnd type="stealth"/>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391" name="Arc 390"/>
            <p:cNvSpPr/>
            <p:nvPr/>
          </p:nvSpPr>
          <p:spPr>
            <a:xfrm>
              <a:off x="3533462" y="2274609"/>
              <a:ext cx="2170483" cy="2116223"/>
            </a:xfrm>
            <a:prstGeom prst="arc">
              <a:avLst>
                <a:gd name="adj1" fmla="val 16338835"/>
                <a:gd name="adj2" fmla="val 19857459"/>
              </a:avLst>
            </a:prstGeom>
            <a:noFill/>
            <a:ln w="9525">
              <a:headEnd type="none"/>
              <a:tailEnd type="stealth"/>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392" name="Arc 391"/>
            <p:cNvSpPr/>
            <p:nvPr/>
          </p:nvSpPr>
          <p:spPr>
            <a:xfrm>
              <a:off x="3533462" y="2274609"/>
              <a:ext cx="2170483" cy="2116223"/>
            </a:xfrm>
            <a:prstGeom prst="arc">
              <a:avLst>
                <a:gd name="adj1" fmla="val 10934608"/>
                <a:gd name="adj2" fmla="val 12364216"/>
              </a:avLst>
            </a:prstGeom>
            <a:noFill/>
            <a:ln w="9525">
              <a:solidFill>
                <a:srgbClr val="FF0000"/>
              </a:solidFill>
              <a:tailEnd type="stealth"/>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393" name="Arc 392"/>
            <p:cNvSpPr/>
            <p:nvPr/>
          </p:nvSpPr>
          <p:spPr>
            <a:xfrm>
              <a:off x="3533462" y="2274609"/>
              <a:ext cx="2170483" cy="2116223"/>
            </a:xfrm>
            <a:prstGeom prst="arc">
              <a:avLst>
                <a:gd name="adj1" fmla="val 8677835"/>
                <a:gd name="adj2" fmla="val 10238479"/>
              </a:avLst>
            </a:prstGeom>
            <a:noFill/>
            <a:ln w="9525">
              <a:headEnd type="none"/>
              <a:tailEnd type="stealth"/>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394" name="Arc 393"/>
            <p:cNvSpPr/>
            <p:nvPr/>
          </p:nvSpPr>
          <p:spPr>
            <a:xfrm>
              <a:off x="3533462" y="2274609"/>
              <a:ext cx="2170483" cy="2116223"/>
            </a:xfrm>
            <a:prstGeom prst="arc">
              <a:avLst>
                <a:gd name="adj1" fmla="val 5948005"/>
                <a:gd name="adj2" fmla="val 7453239"/>
              </a:avLst>
            </a:prstGeom>
            <a:noFill/>
            <a:ln w="9525">
              <a:solidFill>
                <a:srgbClr val="FF0000"/>
              </a:solidFill>
              <a:tailEnd type="stealth"/>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395" name="Arc 394"/>
            <p:cNvSpPr/>
            <p:nvPr/>
          </p:nvSpPr>
          <p:spPr>
            <a:xfrm>
              <a:off x="3533462" y="2274609"/>
              <a:ext cx="2170483" cy="2116223"/>
            </a:xfrm>
            <a:prstGeom prst="arc">
              <a:avLst>
                <a:gd name="adj1" fmla="val 1743628"/>
                <a:gd name="adj2" fmla="val 2844163"/>
              </a:avLst>
            </a:prstGeom>
            <a:noFill/>
            <a:ln w="9525">
              <a:headEnd type="none"/>
              <a:tailEnd type="stealth"/>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396" name="Arc 395"/>
            <p:cNvSpPr/>
            <p:nvPr/>
          </p:nvSpPr>
          <p:spPr>
            <a:xfrm>
              <a:off x="3533462" y="2274609"/>
              <a:ext cx="2170483" cy="2116223"/>
            </a:xfrm>
            <a:prstGeom prst="arc">
              <a:avLst>
                <a:gd name="adj1" fmla="val 20597921"/>
                <a:gd name="adj2" fmla="val 975565"/>
              </a:avLst>
            </a:prstGeom>
            <a:noFill/>
            <a:ln w="9525">
              <a:headEnd type="none"/>
              <a:tailEnd type="stealth"/>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397" name="Arc 396"/>
            <p:cNvSpPr/>
            <p:nvPr/>
          </p:nvSpPr>
          <p:spPr>
            <a:xfrm>
              <a:off x="3533462" y="1991502"/>
              <a:ext cx="2170483" cy="2116223"/>
            </a:xfrm>
            <a:prstGeom prst="arc">
              <a:avLst>
                <a:gd name="adj1" fmla="val 6138344"/>
                <a:gd name="adj2" fmla="val 7240121"/>
              </a:avLst>
            </a:prstGeom>
            <a:noFill/>
            <a:ln w="9525">
              <a:headEnd type="none"/>
              <a:tailEnd type="stealth"/>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398" name="Arc 397"/>
            <p:cNvSpPr/>
            <p:nvPr/>
          </p:nvSpPr>
          <p:spPr>
            <a:xfrm>
              <a:off x="4250266" y="3009481"/>
              <a:ext cx="1444082" cy="728461"/>
            </a:xfrm>
            <a:prstGeom prst="arc">
              <a:avLst>
                <a:gd name="adj1" fmla="val 19282690"/>
                <a:gd name="adj2" fmla="val 1125128"/>
              </a:avLst>
            </a:prstGeom>
            <a:noFill/>
            <a:ln w="9525">
              <a:headEnd type="none"/>
              <a:tailEnd type="stealth"/>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399" name="Arc 398"/>
            <p:cNvSpPr/>
            <p:nvPr/>
          </p:nvSpPr>
          <p:spPr>
            <a:xfrm rot="15783808">
              <a:off x="4111298" y="4366267"/>
              <a:ext cx="586198" cy="586198"/>
            </a:xfrm>
            <a:prstGeom prst="arc">
              <a:avLst>
                <a:gd name="adj1" fmla="val 18341572"/>
                <a:gd name="adj2" fmla="val 0"/>
              </a:avLst>
            </a:prstGeom>
            <a:noFill/>
            <a:ln w="9525">
              <a:solidFill>
                <a:srgbClr val="FF0000"/>
              </a:solidFill>
              <a:headEnd type="triangle" w="med" len="med"/>
              <a:tailEnd type="none" w="med" len="med"/>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402" name="Arc 401"/>
            <p:cNvSpPr/>
            <p:nvPr/>
          </p:nvSpPr>
          <p:spPr>
            <a:xfrm rot="5589496" flipV="1">
              <a:off x="3422082" y="3072122"/>
              <a:ext cx="754951" cy="587316"/>
            </a:xfrm>
            <a:prstGeom prst="arc">
              <a:avLst>
                <a:gd name="adj1" fmla="val 19385963"/>
                <a:gd name="adj2" fmla="val 0"/>
              </a:avLst>
            </a:prstGeom>
            <a:noFill/>
            <a:ln w="9525"/>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403" name="Arc 402"/>
            <p:cNvSpPr/>
            <p:nvPr/>
          </p:nvSpPr>
          <p:spPr>
            <a:xfrm>
              <a:off x="3547328" y="1927248"/>
              <a:ext cx="2170483" cy="2116223"/>
            </a:xfrm>
            <a:prstGeom prst="arc">
              <a:avLst>
                <a:gd name="adj1" fmla="val 2839058"/>
                <a:gd name="adj2" fmla="val 4616118"/>
              </a:avLst>
            </a:prstGeom>
            <a:noFill/>
            <a:ln w="9525">
              <a:solidFill>
                <a:srgbClr val="FF0000"/>
              </a:solidFill>
              <a:tailEnd type="stealth"/>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404" name="Arc 403"/>
            <p:cNvSpPr/>
            <p:nvPr/>
          </p:nvSpPr>
          <p:spPr>
            <a:xfrm>
              <a:off x="3524896" y="2278893"/>
              <a:ext cx="2170483" cy="2116223"/>
            </a:xfrm>
            <a:prstGeom prst="arc">
              <a:avLst>
                <a:gd name="adj1" fmla="val 13205475"/>
                <a:gd name="adj2" fmla="val 15010478"/>
              </a:avLst>
            </a:prstGeom>
            <a:noFill/>
            <a:ln w="9525">
              <a:solidFill>
                <a:schemeClr val="tx1"/>
              </a:solidFill>
              <a:headEnd type="none"/>
              <a:tailEnd type="stealth"/>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405" name="Arc 404"/>
            <p:cNvSpPr/>
            <p:nvPr/>
          </p:nvSpPr>
          <p:spPr>
            <a:xfrm rot="14411783">
              <a:off x="3612409" y="2920272"/>
              <a:ext cx="1625393" cy="510620"/>
            </a:xfrm>
            <a:prstGeom prst="arc">
              <a:avLst>
                <a:gd name="adj1" fmla="val 19597980"/>
                <a:gd name="adj2" fmla="val 3951360"/>
              </a:avLst>
            </a:prstGeom>
            <a:noFill/>
            <a:ln w="9525">
              <a:headEnd type="none"/>
              <a:tailEnd type="stealth"/>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406" name="Arc 405"/>
            <p:cNvSpPr/>
            <p:nvPr/>
          </p:nvSpPr>
          <p:spPr>
            <a:xfrm rot="3454180">
              <a:off x="3721658" y="2747997"/>
              <a:ext cx="1250061" cy="510620"/>
            </a:xfrm>
            <a:prstGeom prst="arc">
              <a:avLst>
                <a:gd name="adj1" fmla="val 19597980"/>
                <a:gd name="adj2" fmla="val 3951360"/>
              </a:avLst>
            </a:prstGeom>
            <a:noFill/>
            <a:ln w="9525">
              <a:solidFill>
                <a:srgbClr val="FF0000"/>
              </a:solidFill>
              <a:headEnd type="none"/>
              <a:tailEnd type="stealth"/>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407" name="Arc 406"/>
            <p:cNvSpPr/>
            <p:nvPr/>
          </p:nvSpPr>
          <p:spPr>
            <a:xfrm rot="18707352">
              <a:off x="3255145" y="3567330"/>
              <a:ext cx="1413882" cy="887151"/>
            </a:xfrm>
            <a:prstGeom prst="arc">
              <a:avLst>
                <a:gd name="adj1" fmla="val 20015738"/>
                <a:gd name="adj2" fmla="val 0"/>
              </a:avLst>
            </a:prstGeom>
            <a:noFill/>
            <a:ln w="9525">
              <a:solidFill>
                <a:srgbClr val="FF0000"/>
              </a:solidFill>
              <a:headEnd type="triangle" w="med" len="med"/>
              <a:tailEnd type="none" w="med" len="med"/>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266" name="Rounded Rectangle 265"/>
            <p:cNvSpPr/>
            <p:nvPr/>
          </p:nvSpPr>
          <p:spPr>
            <a:xfrm>
              <a:off x="4613635" y="4726206"/>
              <a:ext cx="632882" cy="27093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rgbClr val="3333FF"/>
                </a:solidFill>
              </a:endParaRPr>
            </a:p>
          </p:txBody>
        </p:sp>
        <p:sp>
          <p:nvSpPr>
            <p:cNvPr id="267" name="TextBox 266"/>
            <p:cNvSpPr txBox="1"/>
            <p:nvPr/>
          </p:nvSpPr>
          <p:spPr>
            <a:xfrm>
              <a:off x="4661406" y="3640426"/>
              <a:ext cx="389015" cy="242064"/>
            </a:xfrm>
            <a:prstGeom prst="rect">
              <a:avLst/>
            </a:prstGeom>
            <a:solidFill>
              <a:srgbClr val="FFFF8F"/>
            </a:solidFill>
            <a:ln>
              <a:noFill/>
            </a:ln>
          </p:spPr>
          <p:txBody>
            <a:bodyPr wrap="square" rtlCol="0">
              <a:spAutoFit/>
            </a:bodyPr>
            <a:lstStyle/>
            <a:p>
              <a:r>
                <a:rPr lang="en-US" sz="1600" dirty="0" err="1">
                  <a:solidFill>
                    <a:srgbClr val="3333FF"/>
                  </a:solidFill>
                </a:rPr>
                <a:t>AcP</a:t>
              </a:r>
              <a:endParaRPr lang="en-US" sz="1600" dirty="0">
                <a:solidFill>
                  <a:srgbClr val="3333FF"/>
                </a:solidFill>
              </a:endParaRPr>
            </a:p>
          </p:txBody>
        </p:sp>
        <p:sp>
          <p:nvSpPr>
            <p:cNvPr id="5" name="Arc 4"/>
            <p:cNvSpPr/>
            <p:nvPr/>
          </p:nvSpPr>
          <p:spPr>
            <a:xfrm rot="20789241">
              <a:off x="4911481" y="3544277"/>
              <a:ext cx="356351" cy="377175"/>
            </a:xfrm>
            <a:prstGeom prst="arc">
              <a:avLst>
                <a:gd name="adj1" fmla="val 4412766"/>
                <a:gd name="adj2" fmla="val 9383056"/>
              </a:avLst>
            </a:prstGeom>
            <a:ln w="952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00">
                <a:solidFill>
                  <a:prstClr val="black"/>
                </a:solidFill>
              </a:endParaRPr>
            </a:p>
          </p:txBody>
        </p:sp>
      </p:grpSp>
      <p:grpSp>
        <p:nvGrpSpPr>
          <p:cNvPr id="6" name="Group 125"/>
          <p:cNvGrpSpPr/>
          <p:nvPr/>
        </p:nvGrpSpPr>
        <p:grpSpPr>
          <a:xfrm>
            <a:off x="1397000" y="1302962"/>
            <a:ext cx="4455949" cy="6333253"/>
            <a:chOff x="-82791" y="1009346"/>
            <a:chExt cx="3185972" cy="4528231"/>
          </a:xfrm>
        </p:grpSpPr>
        <p:sp>
          <p:nvSpPr>
            <p:cNvPr id="347" name="Arc 346"/>
            <p:cNvSpPr/>
            <p:nvPr/>
          </p:nvSpPr>
          <p:spPr>
            <a:xfrm rot="5015224">
              <a:off x="531228" y="3596810"/>
              <a:ext cx="2145714" cy="1735819"/>
            </a:xfrm>
            <a:prstGeom prst="arc">
              <a:avLst>
                <a:gd name="adj1" fmla="val 9219365"/>
                <a:gd name="adj2" fmla="val 12166253"/>
              </a:avLst>
            </a:prstGeom>
            <a:noFill/>
            <a:ln w="9525">
              <a:headEnd type="stealth"/>
              <a:tailEnd type="none"/>
            </a:ln>
          </p:spPr>
          <p:style>
            <a:lnRef idx="2">
              <a:schemeClr val="dk1"/>
            </a:lnRef>
            <a:fillRef idx="1">
              <a:schemeClr val="lt1"/>
            </a:fillRef>
            <a:effectRef idx="0">
              <a:schemeClr val="dk1"/>
            </a:effectRef>
            <a:fontRef idx="minor">
              <a:schemeClr val="dk1"/>
            </a:fontRef>
          </p:style>
          <p:txBody>
            <a:bodyPr rtlCol="0" anchor="ctr"/>
            <a:lstStyle/>
            <a:p>
              <a:pPr algn="ctr"/>
              <a:endParaRPr lang="en-US" sz="2000">
                <a:solidFill>
                  <a:prstClr val="black"/>
                </a:solidFill>
              </a:endParaRPr>
            </a:p>
          </p:txBody>
        </p:sp>
        <p:sp>
          <p:nvSpPr>
            <p:cNvPr id="348" name="Arc 347"/>
            <p:cNvSpPr/>
            <p:nvPr/>
          </p:nvSpPr>
          <p:spPr>
            <a:xfrm rot="5015224">
              <a:off x="722944" y="2486553"/>
              <a:ext cx="1366884" cy="450837"/>
            </a:xfrm>
            <a:prstGeom prst="arc">
              <a:avLst>
                <a:gd name="adj1" fmla="val 20685217"/>
                <a:gd name="adj2" fmla="val 1169175"/>
              </a:avLst>
            </a:prstGeom>
            <a:noFill/>
            <a:ln w="9525">
              <a:solidFill>
                <a:srgbClr val="FF0000"/>
              </a:solidFill>
              <a:headEnd type="none"/>
              <a:tailEnd type="stealth"/>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293" name="Rounded Rectangle 292"/>
            <p:cNvSpPr/>
            <p:nvPr/>
          </p:nvSpPr>
          <p:spPr>
            <a:xfrm>
              <a:off x="1034775" y="3620120"/>
              <a:ext cx="628397" cy="27093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rgbClr val="3333FF"/>
                </a:solidFill>
              </a:endParaRPr>
            </a:p>
          </p:txBody>
        </p:sp>
        <p:sp>
          <p:nvSpPr>
            <p:cNvPr id="294" name="TextBox 293"/>
            <p:cNvSpPr txBox="1"/>
            <p:nvPr/>
          </p:nvSpPr>
          <p:spPr>
            <a:xfrm>
              <a:off x="1162843" y="3575730"/>
              <a:ext cx="352518" cy="242064"/>
            </a:xfrm>
            <a:prstGeom prst="rect">
              <a:avLst/>
            </a:prstGeom>
            <a:solidFill>
              <a:srgbClr val="FFFF8F"/>
            </a:solidFill>
            <a:ln>
              <a:noFill/>
            </a:ln>
          </p:spPr>
          <p:txBody>
            <a:bodyPr wrap="square" rtlCol="0">
              <a:spAutoFit/>
            </a:bodyPr>
            <a:lstStyle/>
            <a:p>
              <a:r>
                <a:rPr lang="en-US" sz="1600" dirty="0" err="1">
                  <a:solidFill>
                    <a:srgbClr val="3333FF"/>
                  </a:solidFill>
                </a:rPr>
                <a:t>AcP</a:t>
              </a:r>
              <a:endParaRPr lang="en-US" sz="1600" dirty="0">
                <a:solidFill>
                  <a:srgbClr val="3333FF"/>
                </a:solidFill>
              </a:endParaRPr>
            </a:p>
          </p:txBody>
        </p:sp>
        <p:sp>
          <p:nvSpPr>
            <p:cNvPr id="349" name="TextBox 4"/>
            <p:cNvSpPr txBox="1"/>
            <p:nvPr/>
          </p:nvSpPr>
          <p:spPr>
            <a:xfrm>
              <a:off x="533850" y="2601991"/>
              <a:ext cx="611662" cy="242064"/>
            </a:xfrm>
            <a:prstGeom prst="rect">
              <a:avLst/>
            </a:prstGeom>
            <a:noFill/>
          </p:spPr>
          <p:txBody>
            <a:bodyPr wrap="square" rtlCol="0">
              <a:spAutoFit/>
            </a:bodyPr>
            <a:lstStyle/>
            <a:p>
              <a:r>
                <a:rPr lang="en-US" sz="1600" dirty="0">
                  <a:solidFill>
                    <a:prstClr val="black"/>
                  </a:solidFill>
                </a:rPr>
                <a:t>F6P</a:t>
              </a:r>
            </a:p>
          </p:txBody>
        </p:sp>
        <p:sp>
          <p:nvSpPr>
            <p:cNvPr id="353" name="TextBox 352"/>
            <p:cNvSpPr txBox="1"/>
            <p:nvPr/>
          </p:nvSpPr>
          <p:spPr>
            <a:xfrm>
              <a:off x="2315916" y="2860211"/>
              <a:ext cx="559752" cy="242064"/>
            </a:xfrm>
            <a:prstGeom prst="rect">
              <a:avLst/>
            </a:prstGeom>
            <a:noFill/>
          </p:spPr>
          <p:txBody>
            <a:bodyPr wrap="square" rtlCol="0">
              <a:spAutoFit/>
            </a:bodyPr>
            <a:lstStyle/>
            <a:p>
              <a:r>
                <a:rPr lang="en-US" sz="1600" dirty="0">
                  <a:solidFill>
                    <a:prstClr val="black"/>
                  </a:solidFill>
                </a:rPr>
                <a:t>S7P</a:t>
              </a:r>
            </a:p>
          </p:txBody>
        </p:sp>
        <p:sp>
          <p:nvSpPr>
            <p:cNvPr id="354" name="TextBox 353"/>
            <p:cNvSpPr txBox="1"/>
            <p:nvPr/>
          </p:nvSpPr>
          <p:spPr>
            <a:xfrm>
              <a:off x="1860194" y="2861015"/>
              <a:ext cx="739160" cy="242064"/>
            </a:xfrm>
            <a:prstGeom prst="rect">
              <a:avLst/>
            </a:prstGeom>
            <a:noFill/>
          </p:spPr>
          <p:txBody>
            <a:bodyPr wrap="square" rtlCol="0">
              <a:spAutoFit/>
            </a:bodyPr>
            <a:lstStyle/>
            <a:p>
              <a:r>
                <a:rPr lang="en-US" sz="1600" dirty="0">
                  <a:solidFill>
                    <a:prstClr val="black"/>
                  </a:solidFill>
                </a:rPr>
                <a:t>G3P</a:t>
              </a:r>
            </a:p>
          </p:txBody>
        </p:sp>
        <p:sp>
          <p:nvSpPr>
            <p:cNvPr id="355" name="TextBox 354"/>
            <p:cNvSpPr txBox="1"/>
            <p:nvPr/>
          </p:nvSpPr>
          <p:spPr>
            <a:xfrm>
              <a:off x="2336214" y="3496748"/>
              <a:ext cx="766967" cy="242064"/>
            </a:xfrm>
            <a:prstGeom prst="rect">
              <a:avLst/>
            </a:prstGeom>
            <a:noFill/>
          </p:spPr>
          <p:txBody>
            <a:bodyPr wrap="square" rtlCol="0">
              <a:spAutoFit/>
            </a:bodyPr>
            <a:lstStyle/>
            <a:p>
              <a:r>
                <a:rPr lang="en-US" sz="1600" dirty="0">
                  <a:solidFill>
                    <a:prstClr val="black"/>
                  </a:solidFill>
                </a:rPr>
                <a:t>R5P</a:t>
              </a:r>
            </a:p>
          </p:txBody>
        </p:sp>
        <p:sp>
          <p:nvSpPr>
            <p:cNvPr id="356" name="TextBox 355"/>
            <p:cNvSpPr txBox="1"/>
            <p:nvPr/>
          </p:nvSpPr>
          <p:spPr>
            <a:xfrm>
              <a:off x="1874564" y="3412546"/>
              <a:ext cx="589483" cy="242064"/>
            </a:xfrm>
            <a:prstGeom prst="rect">
              <a:avLst/>
            </a:prstGeom>
            <a:noFill/>
          </p:spPr>
          <p:txBody>
            <a:bodyPr wrap="square" rtlCol="0">
              <a:spAutoFit/>
            </a:bodyPr>
            <a:lstStyle/>
            <a:p>
              <a:r>
                <a:rPr lang="en-US" sz="1600" dirty="0">
                  <a:solidFill>
                    <a:prstClr val="black"/>
                  </a:solidFill>
                </a:rPr>
                <a:t>X5P</a:t>
              </a:r>
            </a:p>
          </p:txBody>
        </p:sp>
        <p:sp>
          <p:nvSpPr>
            <p:cNvPr id="357" name="TextBox 356"/>
            <p:cNvSpPr txBox="1"/>
            <p:nvPr/>
          </p:nvSpPr>
          <p:spPr>
            <a:xfrm>
              <a:off x="1647397" y="4257879"/>
              <a:ext cx="613871" cy="242064"/>
            </a:xfrm>
            <a:prstGeom prst="rect">
              <a:avLst/>
            </a:prstGeom>
            <a:noFill/>
          </p:spPr>
          <p:txBody>
            <a:bodyPr wrap="square" rtlCol="0">
              <a:spAutoFit/>
            </a:bodyPr>
            <a:lstStyle/>
            <a:p>
              <a:r>
                <a:rPr lang="en-US" sz="1600" dirty="0">
                  <a:solidFill>
                    <a:prstClr val="black"/>
                  </a:solidFill>
                </a:rPr>
                <a:t>X5P</a:t>
              </a:r>
            </a:p>
          </p:txBody>
        </p:sp>
        <p:sp>
          <p:nvSpPr>
            <p:cNvPr id="358" name="TextBox 357"/>
            <p:cNvSpPr txBox="1"/>
            <p:nvPr/>
          </p:nvSpPr>
          <p:spPr>
            <a:xfrm>
              <a:off x="682507" y="3553645"/>
              <a:ext cx="704625" cy="242064"/>
            </a:xfrm>
            <a:prstGeom prst="rect">
              <a:avLst/>
            </a:prstGeom>
            <a:noFill/>
          </p:spPr>
          <p:txBody>
            <a:bodyPr wrap="square" rtlCol="0">
              <a:spAutoFit/>
            </a:bodyPr>
            <a:lstStyle/>
            <a:p>
              <a:r>
                <a:rPr lang="en-US" sz="1600" dirty="0">
                  <a:solidFill>
                    <a:prstClr val="black"/>
                  </a:solidFill>
                </a:rPr>
                <a:t>G3P</a:t>
              </a:r>
            </a:p>
          </p:txBody>
        </p:sp>
        <p:sp>
          <p:nvSpPr>
            <p:cNvPr id="359" name="TextBox 358"/>
            <p:cNvSpPr txBox="1"/>
            <p:nvPr/>
          </p:nvSpPr>
          <p:spPr>
            <a:xfrm>
              <a:off x="341080" y="3851490"/>
              <a:ext cx="810837" cy="242064"/>
            </a:xfrm>
            <a:prstGeom prst="rect">
              <a:avLst/>
            </a:prstGeom>
            <a:noFill/>
          </p:spPr>
          <p:txBody>
            <a:bodyPr wrap="square" rtlCol="0">
              <a:spAutoFit/>
            </a:bodyPr>
            <a:lstStyle/>
            <a:p>
              <a:r>
                <a:rPr lang="en-US" sz="1600" dirty="0">
                  <a:solidFill>
                    <a:prstClr val="black"/>
                  </a:solidFill>
                </a:rPr>
                <a:t>DHAP</a:t>
              </a:r>
            </a:p>
          </p:txBody>
        </p:sp>
        <p:sp>
          <p:nvSpPr>
            <p:cNvPr id="360" name="TextBox 359"/>
            <p:cNvSpPr txBox="1"/>
            <p:nvPr/>
          </p:nvSpPr>
          <p:spPr>
            <a:xfrm>
              <a:off x="234397" y="3171577"/>
              <a:ext cx="553243" cy="242064"/>
            </a:xfrm>
            <a:prstGeom prst="rect">
              <a:avLst/>
            </a:prstGeom>
            <a:noFill/>
          </p:spPr>
          <p:txBody>
            <a:bodyPr wrap="square" rtlCol="0">
              <a:spAutoFit/>
            </a:bodyPr>
            <a:lstStyle/>
            <a:p>
              <a:r>
                <a:rPr lang="en-US" sz="1600" dirty="0">
                  <a:solidFill>
                    <a:prstClr val="black"/>
                  </a:solidFill>
                </a:rPr>
                <a:t>FBP</a:t>
              </a:r>
            </a:p>
          </p:txBody>
        </p:sp>
        <p:sp>
          <p:nvSpPr>
            <p:cNvPr id="361" name="TextBox 17"/>
            <p:cNvSpPr txBox="1"/>
            <p:nvPr/>
          </p:nvSpPr>
          <p:spPr>
            <a:xfrm>
              <a:off x="1224650" y="2252145"/>
              <a:ext cx="553075" cy="242064"/>
            </a:xfrm>
            <a:prstGeom prst="rect">
              <a:avLst/>
            </a:prstGeom>
            <a:noFill/>
          </p:spPr>
          <p:txBody>
            <a:bodyPr wrap="square" rtlCol="0">
              <a:spAutoFit/>
            </a:bodyPr>
            <a:lstStyle/>
            <a:p>
              <a:r>
                <a:rPr lang="en-US" sz="1600" dirty="0">
                  <a:solidFill>
                    <a:prstClr val="black"/>
                  </a:solidFill>
                </a:rPr>
                <a:t>E4P</a:t>
              </a:r>
            </a:p>
          </p:txBody>
        </p:sp>
        <p:sp>
          <p:nvSpPr>
            <p:cNvPr id="362" name="TextBox 361"/>
            <p:cNvSpPr txBox="1"/>
            <p:nvPr/>
          </p:nvSpPr>
          <p:spPr>
            <a:xfrm>
              <a:off x="1412143" y="1711070"/>
              <a:ext cx="381685" cy="242064"/>
            </a:xfrm>
            <a:prstGeom prst="rect">
              <a:avLst/>
            </a:prstGeom>
            <a:solidFill>
              <a:schemeClr val="accent3">
                <a:lumMod val="60000"/>
                <a:lumOff val="40000"/>
              </a:schemeClr>
            </a:solidFill>
          </p:spPr>
          <p:txBody>
            <a:bodyPr wrap="square" rtlCol="0">
              <a:spAutoFit/>
            </a:bodyPr>
            <a:lstStyle/>
            <a:p>
              <a:r>
                <a:rPr lang="en-US" sz="1600" dirty="0">
                  <a:solidFill>
                    <a:prstClr val="black"/>
                  </a:solidFill>
                </a:rPr>
                <a:t>F6P</a:t>
              </a:r>
            </a:p>
          </p:txBody>
        </p:sp>
        <p:sp>
          <p:nvSpPr>
            <p:cNvPr id="363" name="TextBox 362"/>
            <p:cNvSpPr txBox="1"/>
            <p:nvPr/>
          </p:nvSpPr>
          <p:spPr>
            <a:xfrm>
              <a:off x="866954" y="4253664"/>
              <a:ext cx="577154" cy="242064"/>
            </a:xfrm>
            <a:prstGeom prst="rect">
              <a:avLst/>
            </a:prstGeom>
            <a:noFill/>
          </p:spPr>
          <p:txBody>
            <a:bodyPr wrap="square" rtlCol="0">
              <a:spAutoFit/>
            </a:bodyPr>
            <a:lstStyle/>
            <a:p>
              <a:r>
                <a:rPr lang="en-US" sz="1600" dirty="0">
                  <a:solidFill>
                    <a:prstClr val="black"/>
                  </a:solidFill>
                </a:rPr>
                <a:t>G3P</a:t>
              </a:r>
            </a:p>
          </p:txBody>
        </p:sp>
        <p:sp>
          <p:nvSpPr>
            <p:cNvPr id="366" name="TextBox 365"/>
            <p:cNvSpPr txBox="1"/>
            <p:nvPr/>
          </p:nvSpPr>
          <p:spPr>
            <a:xfrm>
              <a:off x="2087202" y="3964356"/>
              <a:ext cx="734207" cy="242064"/>
            </a:xfrm>
            <a:prstGeom prst="rect">
              <a:avLst/>
            </a:prstGeom>
            <a:noFill/>
          </p:spPr>
          <p:txBody>
            <a:bodyPr wrap="square" rtlCol="0">
              <a:spAutoFit/>
            </a:bodyPr>
            <a:lstStyle/>
            <a:p>
              <a:r>
                <a:rPr lang="en-US" sz="1600" dirty="0">
                  <a:solidFill>
                    <a:prstClr val="black"/>
                  </a:solidFill>
                </a:rPr>
                <a:t>Ru5P</a:t>
              </a:r>
            </a:p>
          </p:txBody>
        </p:sp>
        <p:sp>
          <p:nvSpPr>
            <p:cNvPr id="383" name="TextBox 382"/>
            <p:cNvSpPr txBox="1"/>
            <p:nvPr/>
          </p:nvSpPr>
          <p:spPr>
            <a:xfrm>
              <a:off x="1454796" y="2985966"/>
              <a:ext cx="608618" cy="242064"/>
            </a:xfrm>
            <a:prstGeom prst="rect">
              <a:avLst/>
            </a:prstGeom>
            <a:noFill/>
          </p:spPr>
          <p:txBody>
            <a:bodyPr wrap="square" rtlCol="0">
              <a:spAutoFit/>
            </a:bodyPr>
            <a:lstStyle/>
            <a:p>
              <a:r>
                <a:rPr lang="en-US" sz="1600" dirty="0">
                  <a:solidFill>
                    <a:prstClr val="black"/>
                  </a:solidFill>
                </a:rPr>
                <a:t>E4P</a:t>
              </a:r>
            </a:p>
          </p:txBody>
        </p:sp>
        <p:sp>
          <p:nvSpPr>
            <p:cNvPr id="384" name="TextBox 383"/>
            <p:cNvSpPr txBox="1"/>
            <p:nvPr/>
          </p:nvSpPr>
          <p:spPr>
            <a:xfrm>
              <a:off x="1551128" y="3992590"/>
              <a:ext cx="553075" cy="242064"/>
            </a:xfrm>
            <a:prstGeom prst="rect">
              <a:avLst/>
            </a:prstGeom>
            <a:noFill/>
          </p:spPr>
          <p:txBody>
            <a:bodyPr wrap="square" rtlCol="0">
              <a:spAutoFit/>
            </a:bodyPr>
            <a:lstStyle/>
            <a:p>
              <a:r>
                <a:rPr lang="en-US" sz="1600" dirty="0">
                  <a:solidFill>
                    <a:prstClr val="black"/>
                  </a:solidFill>
                </a:rPr>
                <a:t>E4P</a:t>
              </a:r>
            </a:p>
          </p:txBody>
        </p:sp>
        <p:sp>
          <p:nvSpPr>
            <p:cNvPr id="351" name="TextBox 350"/>
            <p:cNvSpPr txBox="1"/>
            <p:nvPr/>
          </p:nvSpPr>
          <p:spPr>
            <a:xfrm>
              <a:off x="1032485" y="2989475"/>
              <a:ext cx="611662" cy="242064"/>
            </a:xfrm>
            <a:prstGeom prst="rect">
              <a:avLst/>
            </a:prstGeom>
            <a:noFill/>
          </p:spPr>
          <p:txBody>
            <a:bodyPr wrap="square" rtlCol="0">
              <a:spAutoFit/>
            </a:bodyPr>
            <a:lstStyle/>
            <a:p>
              <a:r>
                <a:rPr lang="en-US" sz="1600" dirty="0">
                  <a:solidFill>
                    <a:prstClr val="black"/>
                  </a:solidFill>
                </a:rPr>
                <a:t>F6P</a:t>
              </a:r>
            </a:p>
          </p:txBody>
        </p:sp>
        <p:sp>
          <p:nvSpPr>
            <p:cNvPr id="352" name="TextBox 351"/>
            <p:cNvSpPr txBox="1"/>
            <p:nvPr/>
          </p:nvSpPr>
          <p:spPr>
            <a:xfrm>
              <a:off x="1139353" y="4015981"/>
              <a:ext cx="594477" cy="242064"/>
            </a:xfrm>
            <a:prstGeom prst="rect">
              <a:avLst/>
            </a:prstGeom>
            <a:noFill/>
          </p:spPr>
          <p:txBody>
            <a:bodyPr wrap="square" rtlCol="0">
              <a:spAutoFit/>
            </a:bodyPr>
            <a:lstStyle/>
            <a:p>
              <a:r>
                <a:rPr lang="en-US" sz="1600" dirty="0">
                  <a:solidFill>
                    <a:prstClr val="black"/>
                  </a:solidFill>
                </a:rPr>
                <a:t>F6P</a:t>
              </a:r>
            </a:p>
          </p:txBody>
        </p:sp>
        <p:sp>
          <p:nvSpPr>
            <p:cNvPr id="320" name="Arc 319"/>
            <p:cNvSpPr/>
            <p:nvPr/>
          </p:nvSpPr>
          <p:spPr>
            <a:xfrm rot="16758115">
              <a:off x="934209" y="2718070"/>
              <a:ext cx="1427601" cy="774124"/>
            </a:xfrm>
            <a:prstGeom prst="arc">
              <a:avLst>
                <a:gd name="adj1" fmla="val 93125"/>
                <a:gd name="adj2" fmla="val 3400544"/>
              </a:avLst>
            </a:prstGeom>
            <a:noFill/>
            <a:ln w="9525">
              <a:tailEnd type="stealth"/>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321" name="Arc 320"/>
            <p:cNvSpPr/>
            <p:nvPr/>
          </p:nvSpPr>
          <p:spPr>
            <a:xfrm rot="6297441">
              <a:off x="1253964" y="1336085"/>
              <a:ext cx="1427601" cy="774124"/>
            </a:xfrm>
            <a:prstGeom prst="arc">
              <a:avLst>
                <a:gd name="adj1" fmla="val 93125"/>
                <a:gd name="adj2" fmla="val 2674374"/>
              </a:avLst>
            </a:prstGeom>
            <a:noFill/>
            <a:ln w="9525"/>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322" name="Arc 321"/>
            <p:cNvSpPr/>
            <p:nvPr/>
          </p:nvSpPr>
          <p:spPr>
            <a:xfrm>
              <a:off x="451646" y="2382064"/>
              <a:ext cx="2145713" cy="2092071"/>
            </a:xfrm>
            <a:prstGeom prst="arc">
              <a:avLst>
                <a:gd name="adj1" fmla="val 3016153"/>
                <a:gd name="adj2" fmla="val 3658585"/>
              </a:avLst>
            </a:prstGeom>
            <a:noFill/>
            <a:ln w="9525">
              <a:headEnd type="none"/>
              <a:tailEnd type="stealth"/>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325" name="Arc 324"/>
            <p:cNvSpPr/>
            <p:nvPr/>
          </p:nvSpPr>
          <p:spPr>
            <a:xfrm>
              <a:off x="434578" y="2373456"/>
              <a:ext cx="2145713" cy="2092071"/>
            </a:xfrm>
            <a:prstGeom prst="arc">
              <a:avLst>
                <a:gd name="adj1" fmla="val 16397566"/>
                <a:gd name="adj2" fmla="val 19857459"/>
              </a:avLst>
            </a:prstGeom>
            <a:noFill/>
            <a:ln w="9525">
              <a:headEnd type="none"/>
              <a:tailEnd type="stealth"/>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326" name="Arc 325"/>
            <p:cNvSpPr/>
            <p:nvPr/>
          </p:nvSpPr>
          <p:spPr>
            <a:xfrm>
              <a:off x="434578" y="2373456"/>
              <a:ext cx="2145713" cy="2092071"/>
            </a:xfrm>
            <a:prstGeom prst="arc">
              <a:avLst>
                <a:gd name="adj1" fmla="val 11738667"/>
                <a:gd name="adj2" fmla="val 12792439"/>
              </a:avLst>
            </a:prstGeom>
            <a:noFill/>
            <a:ln w="9525">
              <a:solidFill>
                <a:srgbClr val="FF0000"/>
              </a:solidFill>
              <a:tailEnd type="stealth"/>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327" name="Arc 326"/>
            <p:cNvSpPr/>
            <p:nvPr/>
          </p:nvSpPr>
          <p:spPr>
            <a:xfrm>
              <a:off x="434578" y="2373456"/>
              <a:ext cx="2145713" cy="2092071"/>
            </a:xfrm>
            <a:prstGeom prst="arc">
              <a:avLst>
                <a:gd name="adj1" fmla="val 9496271"/>
                <a:gd name="adj2" fmla="val 10727688"/>
              </a:avLst>
            </a:prstGeom>
            <a:noFill/>
            <a:ln w="9525">
              <a:headEnd type="none"/>
              <a:tailEnd type="stealth"/>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328" name="Arc 327"/>
            <p:cNvSpPr/>
            <p:nvPr/>
          </p:nvSpPr>
          <p:spPr>
            <a:xfrm>
              <a:off x="434578" y="2373456"/>
              <a:ext cx="2145713" cy="2092071"/>
            </a:xfrm>
            <a:prstGeom prst="arc">
              <a:avLst>
                <a:gd name="adj1" fmla="val 1193537"/>
                <a:gd name="adj2" fmla="val 2019487"/>
              </a:avLst>
            </a:prstGeom>
            <a:noFill/>
            <a:ln w="9525">
              <a:headEnd type="none"/>
              <a:tailEnd type="stealth"/>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329" name="Arc 328"/>
            <p:cNvSpPr/>
            <p:nvPr/>
          </p:nvSpPr>
          <p:spPr>
            <a:xfrm>
              <a:off x="427319" y="2366197"/>
              <a:ext cx="2145713" cy="2092071"/>
            </a:xfrm>
            <a:prstGeom prst="arc">
              <a:avLst>
                <a:gd name="adj1" fmla="val 20745701"/>
                <a:gd name="adj2" fmla="val 497336"/>
              </a:avLst>
            </a:prstGeom>
            <a:noFill/>
            <a:ln w="9525">
              <a:headEnd type="none"/>
              <a:tailEnd type="stealth"/>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330" name="Arc 329"/>
            <p:cNvSpPr/>
            <p:nvPr/>
          </p:nvSpPr>
          <p:spPr>
            <a:xfrm>
              <a:off x="1196658" y="3125250"/>
              <a:ext cx="1366883" cy="450837"/>
            </a:xfrm>
            <a:prstGeom prst="arc">
              <a:avLst>
                <a:gd name="adj1" fmla="val 19757154"/>
                <a:gd name="adj2" fmla="val 1960323"/>
              </a:avLst>
            </a:prstGeom>
            <a:noFill/>
            <a:ln w="9525">
              <a:headEnd type="none"/>
              <a:tailEnd type="stealth"/>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331" name="Arc 330"/>
            <p:cNvSpPr/>
            <p:nvPr/>
          </p:nvSpPr>
          <p:spPr>
            <a:xfrm rot="20942844">
              <a:off x="204987" y="2462057"/>
              <a:ext cx="1164324" cy="686723"/>
            </a:xfrm>
            <a:prstGeom prst="arc">
              <a:avLst>
                <a:gd name="adj1" fmla="val 21568287"/>
                <a:gd name="adj2" fmla="val 1114260"/>
              </a:avLst>
            </a:prstGeom>
            <a:noFill/>
            <a:ln w="9525">
              <a:solidFill>
                <a:srgbClr val="FF0000"/>
              </a:solidFill>
              <a:headEnd type="triangle" w="med" len="med"/>
              <a:tailEnd type="none" w="med" len="med"/>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346" name="Arc 345"/>
            <p:cNvSpPr/>
            <p:nvPr/>
          </p:nvSpPr>
          <p:spPr>
            <a:xfrm rot="5589496" flipV="1">
              <a:off x="287895" y="2985920"/>
              <a:ext cx="817335" cy="659433"/>
            </a:xfrm>
            <a:prstGeom prst="arc">
              <a:avLst>
                <a:gd name="adj1" fmla="val 19385963"/>
                <a:gd name="adj2" fmla="val 0"/>
              </a:avLst>
            </a:prstGeom>
            <a:noFill/>
            <a:ln w="9525"/>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334" name="Arc 333"/>
            <p:cNvSpPr/>
            <p:nvPr/>
          </p:nvSpPr>
          <p:spPr>
            <a:xfrm rot="18707352">
              <a:off x="88766" y="3732968"/>
              <a:ext cx="1397746" cy="877025"/>
            </a:xfrm>
            <a:prstGeom prst="arc">
              <a:avLst>
                <a:gd name="adj1" fmla="val 776094"/>
                <a:gd name="adj2" fmla="val 2114253"/>
              </a:avLst>
            </a:prstGeom>
            <a:noFill/>
            <a:ln w="9525">
              <a:solidFill>
                <a:srgbClr val="FF0000"/>
              </a:solidFill>
              <a:headEnd type="triangle" w="med" len="med"/>
              <a:tailEnd type="none" w="med" len="med"/>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336" name="Arc 335"/>
            <p:cNvSpPr/>
            <p:nvPr/>
          </p:nvSpPr>
          <p:spPr>
            <a:xfrm rot="15392820">
              <a:off x="1126235" y="2973021"/>
              <a:ext cx="704604" cy="391380"/>
            </a:xfrm>
            <a:prstGeom prst="arc">
              <a:avLst>
                <a:gd name="adj1" fmla="val 19597980"/>
                <a:gd name="adj2" fmla="val 2835866"/>
              </a:avLst>
            </a:prstGeom>
            <a:noFill/>
            <a:ln w="9525">
              <a:solidFill>
                <a:srgbClr val="FF0000"/>
              </a:solidFill>
              <a:headEnd type="none"/>
              <a:tailEnd type="stealth"/>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337" name="Arc 336"/>
            <p:cNvSpPr/>
            <p:nvPr/>
          </p:nvSpPr>
          <p:spPr>
            <a:xfrm>
              <a:off x="434578" y="2368718"/>
              <a:ext cx="2145713" cy="2092071"/>
            </a:xfrm>
            <a:prstGeom prst="arc">
              <a:avLst>
                <a:gd name="adj1" fmla="val 13762150"/>
                <a:gd name="adj2" fmla="val 15320934"/>
              </a:avLst>
            </a:prstGeom>
            <a:noFill/>
            <a:ln w="9525">
              <a:solidFill>
                <a:srgbClr val="FF0000"/>
              </a:solidFill>
              <a:tailEnd type="stealth"/>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grpSp>
          <p:nvGrpSpPr>
            <p:cNvPr id="7" name="Group 72"/>
            <p:cNvGrpSpPr/>
            <p:nvPr/>
          </p:nvGrpSpPr>
          <p:grpSpPr>
            <a:xfrm rot="5015224">
              <a:off x="455449" y="2346738"/>
              <a:ext cx="2145714" cy="2092070"/>
              <a:chOff x="214355" y="519107"/>
              <a:chExt cx="2271234" cy="2214453"/>
            </a:xfrm>
          </p:grpSpPr>
          <p:sp>
            <p:nvSpPr>
              <p:cNvPr id="343" name="Arc 342"/>
              <p:cNvSpPr/>
              <p:nvPr/>
            </p:nvSpPr>
            <p:spPr>
              <a:xfrm>
                <a:off x="214355" y="519107"/>
                <a:ext cx="2271234" cy="2214453"/>
              </a:xfrm>
              <a:prstGeom prst="arc">
                <a:avLst>
                  <a:gd name="adj1" fmla="val 21378162"/>
                  <a:gd name="adj2" fmla="val 1274803"/>
                </a:avLst>
              </a:prstGeom>
              <a:noFill/>
              <a:ln w="9525">
                <a:headEnd type="none"/>
                <a:tailEnd type="stealth"/>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344" name="Arc 343"/>
              <p:cNvSpPr/>
              <p:nvPr/>
            </p:nvSpPr>
            <p:spPr>
              <a:xfrm>
                <a:off x="1328906" y="1507501"/>
                <a:ext cx="1148266" cy="477210"/>
              </a:xfrm>
              <a:prstGeom prst="arc">
                <a:avLst>
                  <a:gd name="adj1" fmla="val 19757154"/>
                  <a:gd name="adj2" fmla="val 1960323"/>
                </a:avLst>
              </a:prstGeom>
              <a:noFill/>
              <a:ln w="9525">
                <a:headEnd type="none"/>
                <a:tailEnd type="stealth"/>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grpSp>
        <p:sp>
          <p:nvSpPr>
            <p:cNvPr id="339" name="Arc 338"/>
            <p:cNvSpPr/>
            <p:nvPr/>
          </p:nvSpPr>
          <p:spPr>
            <a:xfrm rot="15392820">
              <a:off x="1198283" y="4017380"/>
              <a:ext cx="704604" cy="391380"/>
            </a:xfrm>
            <a:prstGeom prst="arc">
              <a:avLst>
                <a:gd name="adj1" fmla="val 19597980"/>
                <a:gd name="adj2" fmla="val 3250461"/>
              </a:avLst>
            </a:prstGeom>
            <a:noFill/>
            <a:ln w="9525">
              <a:solidFill>
                <a:srgbClr val="FF0000"/>
              </a:solidFill>
              <a:headEnd type="none"/>
              <a:tailEnd type="stealth"/>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340" name="Arc 339"/>
            <p:cNvSpPr/>
            <p:nvPr/>
          </p:nvSpPr>
          <p:spPr>
            <a:xfrm>
              <a:off x="-82791" y="2033231"/>
              <a:ext cx="1187730" cy="579508"/>
            </a:xfrm>
            <a:prstGeom prst="arc">
              <a:avLst>
                <a:gd name="adj1" fmla="val 21345132"/>
                <a:gd name="adj2" fmla="val 1477896"/>
              </a:avLst>
            </a:prstGeom>
            <a:noFill/>
            <a:ln w="9525">
              <a:solidFill>
                <a:srgbClr val="FF0000"/>
              </a:solidFill>
              <a:headEnd type="triangle" w="med" len="med"/>
              <a:tailEnd type="none" w="med" len="med"/>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342" name="Arc 341"/>
            <p:cNvSpPr/>
            <p:nvPr/>
          </p:nvSpPr>
          <p:spPr>
            <a:xfrm>
              <a:off x="433368" y="2372246"/>
              <a:ext cx="2145713" cy="2092071"/>
            </a:xfrm>
            <a:prstGeom prst="arc">
              <a:avLst>
                <a:gd name="adj1" fmla="val 7664180"/>
                <a:gd name="adj2" fmla="val 8556410"/>
              </a:avLst>
            </a:prstGeom>
            <a:noFill/>
            <a:ln w="9525">
              <a:headEnd type="none"/>
              <a:tailEnd type="stealth"/>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solidFill>
                  <a:prstClr val="black"/>
                </a:solidFill>
              </a:endParaRPr>
            </a:p>
          </p:txBody>
        </p:sp>
        <p:sp>
          <p:nvSpPr>
            <p:cNvPr id="288" name="TextBox 287"/>
            <p:cNvSpPr txBox="1"/>
            <p:nvPr/>
          </p:nvSpPr>
          <p:spPr>
            <a:xfrm>
              <a:off x="903350" y="2016942"/>
              <a:ext cx="357760" cy="242064"/>
            </a:xfrm>
            <a:prstGeom prst="rect">
              <a:avLst/>
            </a:prstGeom>
            <a:solidFill>
              <a:srgbClr val="FFFF8F"/>
            </a:solidFill>
            <a:ln>
              <a:solidFill>
                <a:srgbClr val="FFFF99"/>
              </a:solidFill>
            </a:ln>
          </p:spPr>
          <p:txBody>
            <a:bodyPr wrap="square" rtlCol="0">
              <a:spAutoFit/>
            </a:bodyPr>
            <a:lstStyle/>
            <a:p>
              <a:r>
                <a:rPr lang="en-US" sz="1600" dirty="0" err="1">
                  <a:solidFill>
                    <a:srgbClr val="3333FF"/>
                  </a:solidFill>
                </a:rPr>
                <a:t>AcP</a:t>
              </a:r>
              <a:endParaRPr lang="en-US" sz="1600" dirty="0">
                <a:solidFill>
                  <a:srgbClr val="3333FF"/>
                </a:solidFill>
              </a:endParaRPr>
            </a:p>
          </p:txBody>
        </p:sp>
        <p:sp>
          <p:nvSpPr>
            <p:cNvPr id="290" name="Rounded Rectangle 289"/>
            <p:cNvSpPr/>
            <p:nvPr/>
          </p:nvSpPr>
          <p:spPr>
            <a:xfrm>
              <a:off x="1029741" y="2461844"/>
              <a:ext cx="655298" cy="27093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rgbClr val="3333FF"/>
                </a:solidFill>
              </a:endParaRPr>
            </a:p>
          </p:txBody>
        </p:sp>
        <p:sp>
          <p:nvSpPr>
            <p:cNvPr id="291" name="TextBox 290"/>
            <p:cNvSpPr txBox="1"/>
            <p:nvPr/>
          </p:nvSpPr>
          <p:spPr>
            <a:xfrm>
              <a:off x="1180287" y="2484855"/>
              <a:ext cx="395611" cy="244844"/>
            </a:xfrm>
            <a:prstGeom prst="rect">
              <a:avLst/>
            </a:prstGeom>
            <a:solidFill>
              <a:srgbClr val="FFFF8F"/>
            </a:solidFill>
            <a:ln>
              <a:noFill/>
            </a:ln>
          </p:spPr>
          <p:txBody>
            <a:bodyPr wrap="square" rtlCol="0">
              <a:spAutoFit/>
            </a:bodyPr>
            <a:lstStyle/>
            <a:p>
              <a:r>
                <a:rPr lang="en-US" sz="1600" dirty="0" err="1">
                  <a:solidFill>
                    <a:srgbClr val="3333FF"/>
                  </a:solidFill>
                </a:rPr>
                <a:t>AcP</a:t>
              </a:r>
              <a:endParaRPr lang="en-US" sz="1600" dirty="0">
                <a:solidFill>
                  <a:srgbClr val="3333FF"/>
                </a:solidFill>
              </a:endParaRPr>
            </a:p>
          </p:txBody>
        </p:sp>
      </p:grpSp>
      <p:sp>
        <p:nvSpPr>
          <p:cNvPr id="117" name="TextBox 116"/>
          <p:cNvSpPr txBox="1"/>
          <p:nvPr/>
        </p:nvSpPr>
        <p:spPr>
          <a:xfrm>
            <a:off x="2853266" y="201083"/>
            <a:ext cx="7205134" cy="523220"/>
          </a:xfrm>
          <a:prstGeom prst="rect">
            <a:avLst/>
          </a:prstGeom>
          <a:solidFill>
            <a:schemeClr val="tx1"/>
          </a:solidFill>
        </p:spPr>
        <p:txBody>
          <a:bodyPr wrap="square" rtlCol="0">
            <a:spAutoFit/>
          </a:bodyPr>
          <a:lstStyle/>
          <a:p>
            <a:pPr algn="ctr"/>
            <a:r>
              <a:rPr lang="en-US" sz="2800" dirty="0">
                <a:solidFill>
                  <a:srgbClr val="FFFF00"/>
                </a:solidFill>
              </a:rPr>
              <a:t>Two Modes of Non-Oxidative Glycolysis (NOG)</a:t>
            </a:r>
          </a:p>
        </p:txBody>
      </p:sp>
      <p:sp>
        <p:nvSpPr>
          <p:cNvPr id="118" name="TextBox 117"/>
          <p:cNvSpPr txBox="1"/>
          <p:nvPr/>
        </p:nvSpPr>
        <p:spPr>
          <a:xfrm>
            <a:off x="2734734" y="1265768"/>
            <a:ext cx="2175917" cy="646331"/>
          </a:xfrm>
          <a:prstGeom prst="rect">
            <a:avLst/>
          </a:prstGeom>
          <a:noFill/>
        </p:spPr>
        <p:txBody>
          <a:bodyPr wrap="none" rtlCol="0">
            <a:spAutoFit/>
          </a:bodyPr>
          <a:lstStyle/>
          <a:p>
            <a:r>
              <a:rPr lang="en-US" dirty="0">
                <a:solidFill>
                  <a:prstClr val="black"/>
                </a:solidFill>
              </a:rPr>
              <a:t>F6P </a:t>
            </a:r>
            <a:r>
              <a:rPr lang="en-US" dirty="0" err="1">
                <a:solidFill>
                  <a:prstClr val="black"/>
                </a:solidFill>
              </a:rPr>
              <a:t>phosphoketolase</a:t>
            </a:r>
            <a:endParaRPr lang="en-US" dirty="0">
              <a:solidFill>
                <a:prstClr val="black"/>
              </a:solidFill>
            </a:endParaRPr>
          </a:p>
          <a:p>
            <a:pPr algn="ctr"/>
            <a:r>
              <a:rPr lang="en-US" dirty="0">
                <a:solidFill>
                  <a:prstClr val="black"/>
                </a:solidFill>
              </a:rPr>
              <a:t>F6P </a:t>
            </a:r>
            <a:r>
              <a:rPr lang="en-US" dirty="0">
                <a:solidFill>
                  <a:prstClr val="black"/>
                </a:solidFill>
                <a:sym typeface="Wingdings" panose="05000000000000000000" pitchFamily="2" charset="2"/>
              </a:rPr>
              <a:t></a:t>
            </a:r>
            <a:r>
              <a:rPr lang="en-US" dirty="0" err="1">
                <a:solidFill>
                  <a:prstClr val="black"/>
                </a:solidFill>
                <a:sym typeface="Wingdings" panose="05000000000000000000" pitchFamily="2" charset="2"/>
              </a:rPr>
              <a:t>AcP</a:t>
            </a:r>
            <a:r>
              <a:rPr lang="en-US" dirty="0">
                <a:solidFill>
                  <a:prstClr val="black"/>
                </a:solidFill>
                <a:sym typeface="Wingdings" panose="05000000000000000000" pitchFamily="2" charset="2"/>
              </a:rPr>
              <a:t> + E4P</a:t>
            </a:r>
            <a:endParaRPr lang="en-US" dirty="0">
              <a:solidFill>
                <a:prstClr val="black"/>
              </a:solidFill>
            </a:endParaRPr>
          </a:p>
        </p:txBody>
      </p:sp>
      <p:sp>
        <p:nvSpPr>
          <p:cNvPr id="119" name="TextBox 118"/>
          <p:cNvSpPr txBox="1"/>
          <p:nvPr/>
        </p:nvSpPr>
        <p:spPr>
          <a:xfrm>
            <a:off x="7022255" y="1285241"/>
            <a:ext cx="2190343" cy="646331"/>
          </a:xfrm>
          <a:prstGeom prst="rect">
            <a:avLst/>
          </a:prstGeom>
          <a:noFill/>
        </p:spPr>
        <p:txBody>
          <a:bodyPr wrap="none" rtlCol="0">
            <a:spAutoFit/>
          </a:bodyPr>
          <a:lstStyle/>
          <a:p>
            <a:pPr algn="ctr"/>
            <a:r>
              <a:rPr lang="en-US" dirty="0">
                <a:solidFill>
                  <a:prstClr val="black"/>
                </a:solidFill>
              </a:rPr>
              <a:t>X5P </a:t>
            </a:r>
            <a:r>
              <a:rPr lang="en-US" dirty="0" err="1">
                <a:solidFill>
                  <a:prstClr val="black"/>
                </a:solidFill>
              </a:rPr>
              <a:t>phosphoketolase</a:t>
            </a:r>
            <a:endParaRPr lang="en-US" dirty="0">
              <a:solidFill>
                <a:prstClr val="black"/>
              </a:solidFill>
            </a:endParaRPr>
          </a:p>
          <a:p>
            <a:pPr algn="ctr"/>
            <a:r>
              <a:rPr lang="en-US" dirty="0">
                <a:solidFill>
                  <a:prstClr val="black"/>
                </a:solidFill>
              </a:rPr>
              <a:t>X5P </a:t>
            </a:r>
            <a:r>
              <a:rPr lang="en-US" dirty="0">
                <a:solidFill>
                  <a:prstClr val="black"/>
                </a:solidFill>
                <a:sym typeface="Wingdings" panose="05000000000000000000" pitchFamily="2" charset="2"/>
              </a:rPr>
              <a:t></a:t>
            </a:r>
            <a:r>
              <a:rPr lang="en-US" dirty="0" err="1">
                <a:solidFill>
                  <a:prstClr val="black"/>
                </a:solidFill>
                <a:sym typeface="Wingdings" panose="05000000000000000000" pitchFamily="2" charset="2"/>
              </a:rPr>
              <a:t>AcP</a:t>
            </a:r>
            <a:r>
              <a:rPr lang="en-US" dirty="0">
                <a:solidFill>
                  <a:prstClr val="black"/>
                </a:solidFill>
                <a:sym typeface="Wingdings" panose="05000000000000000000" pitchFamily="2" charset="2"/>
              </a:rPr>
              <a:t> + G3P</a:t>
            </a:r>
            <a:endParaRPr lang="en-US" dirty="0">
              <a:solidFill>
                <a:prstClr val="black"/>
              </a:solidFill>
            </a:endParaRPr>
          </a:p>
        </p:txBody>
      </p:sp>
      <p:sp>
        <p:nvSpPr>
          <p:cNvPr id="120" name="TextBox 119"/>
          <p:cNvSpPr txBox="1"/>
          <p:nvPr/>
        </p:nvSpPr>
        <p:spPr>
          <a:xfrm>
            <a:off x="4609254" y="6336269"/>
            <a:ext cx="2713179" cy="369332"/>
          </a:xfrm>
          <a:prstGeom prst="rect">
            <a:avLst/>
          </a:prstGeom>
          <a:solidFill>
            <a:schemeClr val="accent3">
              <a:lumMod val="40000"/>
              <a:lumOff val="60000"/>
            </a:schemeClr>
          </a:solidFill>
        </p:spPr>
        <p:txBody>
          <a:bodyPr wrap="none" rtlCol="0">
            <a:spAutoFit/>
          </a:bodyPr>
          <a:lstStyle/>
          <a:p>
            <a:r>
              <a:rPr lang="en-US" dirty="0">
                <a:solidFill>
                  <a:prstClr val="black"/>
                </a:solidFill>
              </a:rPr>
              <a:t>Net reaction:  F6P </a:t>
            </a:r>
            <a:r>
              <a:rPr lang="en-US" dirty="0">
                <a:solidFill>
                  <a:prstClr val="black"/>
                </a:solidFill>
                <a:sym typeface="Wingdings" panose="05000000000000000000" pitchFamily="2" charset="2"/>
              </a:rPr>
              <a:t> 3 </a:t>
            </a:r>
            <a:r>
              <a:rPr lang="en-US" dirty="0" err="1">
                <a:solidFill>
                  <a:prstClr val="black"/>
                </a:solidFill>
                <a:sym typeface="Wingdings" panose="05000000000000000000" pitchFamily="2" charset="2"/>
              </a:rPr>
              <a:t>AcP</a:t>
            </a:r>
            <a:endParaRPr lang="en-US" dirty="0">
              <a:solidFill>
                <a:prstClr val="black"/>
              </a:solidFill>
            </a:endParaRPr>
          </a:p>
        </p:txBody>
      </p:sp>
      <p:sp>
        <p:nvSpPr>
          <p:cNvPr id="92" name="TextBox 91"/>
          <p:cNvSpPr txBox="1"/>
          <p:nvPr/>
        </p:nvSpPr>
        <p:spPr>
          <a:xfrm>
            <a:off x="7958476" y="6488668"/>
            <a:ext cx="2709524" cy="369332"/>
          </a:xfrm>
          <a:prstGeom prst="rect">
            <a:avLst/>
          </a:prstGeom>
          <a:noFill/>
        </p:spPr>
        <p:txBody>
          <a:bodyPr wrap="none" rtlCol="0">
            <a:spAutoFit/>
          </a:bodyPr>
          <a:lstStyle/>
          <a:p>
            <a:r>
              <a:rPr lang="en-US" dirty="0">
                <a:solidFill>
                  <a:prstClr val="black"/>
                </a:solidFill>
              </a:rPr>
              <a:t>Bogorad et al. Nature 2013</a:t>
            </a:r>
          </a:p>
        </p:txBody>
      </p:sp>
      <p:sp>
        <p:nvSpPr>
          <p:cNvPr id="4" name="TextBox 3"/>
          <p:cNvSpPr txBox="1"/>
          <p:nvPr/>
        </p:nvSpPr>
        <p:spPr>
          <a:xfrm>
            <a:off x="4997282" y="5148695"/>
            <a:ext cx="436546" cy="338554"/>
          </a:xfrm>
          <a:prstGeom prst="rect">
            <a:avLst/>
          </a:prstGeom>
          <a:noFill/>
        </p:spPr>
        <p:txBody>
          <a:bodyPr wrap="square" rtlCol="0">
            <a:spAutoFit/>
          </a:bodyPr>
          <a:lstStyle/>
          <a:p>
            <a:r>
              <a:rPr lang="en-US" sz="1600" i="1" smtClean="0">
                <a:solidFill>
                  <a:schemeClr val="accent2">
                    <a:lumMod val="75000"/>
                  </a:schemeClr>
                </a:solidFill>
              </a:rPr>
              <a:t>rpi</a:t>
            </a:r>
            <a:endParaRPr lang="en-US" sz="1600" i="1" dirty="0">
              <a:solidFill>
                <a:schemeClr val="accent2">
                  <a:lumMod val="75000"/>
                </a:schemeClr>
              </a:solidFill>
            </a:endParaRPr>
          </a:p>
        </p:txBody>
      </p:sp>
      <p:sp>
        <p:nvSpPr>
          <p:cNvPr id="96" name="TextBox 95"/>
          <p:cNvSpPr txBox="1"/>
          <p:nvPr/>
        </p:nvSpPr>
        <p:spPr>
          <a:xfrm>
            <a:off x="4477301" y="5794521"/>
            <a:ext cx="551690" cy="338554"/>
          </a:xfrm>
          <a:prstGeom prst="rect">
            <a:avLst/>
          </a:prstGeom>
          <a:noFill/>
        </p:spPr>
        <p:txBody>
          <a:bodyPr wrap="square" rtlCol="0">
            <a:spAutoFit/>
          </a:bodyPr>
          <a:lstStyle/>
          <a:p>
            <a:r>
              <a:rPr lang="en-US" sz="1600" i="1" smtClean="0">
                <a:solidFill>
                  <a:schemeClr val="accent2">
                    <a:lumMod val="75000"/>
                  </a:schemeClr>
                </a:solidFill>
              </a:rPr>
              <a:t>rpe</a:t>
            </a:r>
            <a:endParaRPr lang="en-US" sz="1600" i="1" dirty="0">
              <a:solidFill>
                <a:schemeClr val="accent2">
                  <a:lumMod val="75000"/>
                </a:schemeClr>
              </a:solidFill>
            </a:endParaRPr>
          </a:p>
        </p:txBody>
      </p:sp>
      <p:sp>
        <p:nvSpPr>
          <p:cNvPr id="97" name="TextBox 96"/>
          <p:cNvSpPr txBox="1"/>
          <p:nvPr/>
        </p:nvSpPr>
        <p:spPr>
          <a:xfrm>
            <a:off x="3411919" y="6127280"/>
            <a:ext cx="551690" cy="338554"/>
          </a:xfrm>
          <a:prstGeom prst="rect">
            <a:avLst/>
          </a:prstGeom>
          <a:noFill/>
        </p:spPr>
        <p:txBody>
          <a:bodyPr wrap="square" rtlCol="0">
            <a:spAutoFit/>
          </a:bodyPr>
          <a:lstStyle/>
          <a:p>
            <a:r>
              <a:rPr lang="en-US" sz="1600" i="1" smtClean="0">
                <a:solidFill>
                  <a:schemeClr val="accent2">
                    <a:lumMod val="75000"/>
                  </a:schemeClr>
                </a:solidFill>
              </a:rPr>
              <a:t>tkt</a:t>
            </a:r>
            <a:endParaRPr lang="en-US" sz="1600" i="1" dirty="0">
              <a:solidFill>
                <a:schemeClr val="accent2">
                  <a:lumMod val="75000"/>
                </a:schemeClr>
              </a:solidFill>
            </a:endParaRPr>
          </a:p>
        </p:txBody>
      </p:sp>
      <p:sp>
        <p:nvSpPr>
          <p:cNvPr id="98" name="TextBox 97"/>
          <p:cNvSpPr txBox="1"/>
          <p:nvPr/>
        </p:nvSpPr>
        <p:spPr>
          <a:xfrm>
            <a:off x="5122904" y="4431287"/>
            <a:ext cx="551690" cy="338554"/>
          </a:xfrm>
          <a:prstGeom prst="rect">
            <a:avLst/>
          </a:prstGeom>
          <a:noFill/>
        </p:spPr>
        <p:txBody>
          <a:bodyPr wrap="square" rtlCol="0">
            <a:spAutoFit/>
          </a:bodyPr>
          <a:lstStyle/>
          <a:p>
            <a:r>
              <a:rPr lang="en-US" sz="1600" i="1" smtClean="0">
                <a:solidFill>
                  <a:schemeClr val="accent2">
                    <a:lumMod val="75000"/>
                  </a:schemeClr>
                </a:solidFill>
              </a:rPr>
              <a:t>tkt</a:t>
            </a:r>
            <a:endParaRPr lang="en-US" sz="1600" i="1" dirty="0">
              <a:solidFill>
                <a:schemeClr val="accent2">
                  <a:lumMod val="75000"/>
                </a:schemeClr>
              </a:solidFill>
            </a:endParaRPr>
          </a:p>
        </p:txBody>
      </p:sp>
      <p:sp>
        <p:nvSpPr>
          <p:cNvPr id="99" name="TextBox 98"/>
          <p:cNvSpPr txBox="1"/>
          <p:nvPr/>
        </p:nvSpPr>
        <p:spPr>
          <a:xfrm>
            <a:off x="3948711" y="2965014"/>
            <a:ext cx="551690" cy="338554"/>
          </a:xfrm>
          <a:prstGeom prst="rect">
            <a:avLst/>
          </a:prstGeom>
          <a:noFill/>
        </p:spPr>
        <p:txBody>
          <a:bodyPr wrap="square" rtlCol="0">
            <a:spAutoFit/>
          </a:bodyPr>
          <a:lstStyle/>
          <a:p>
            <a:r>
              <a:rPr lang="en-US" sz="1600" i="1" smtClean="0">
                <a:solidFill>
                  <a:schemeClr val="accent2">
                    <a:lumMod val="75000"/>
                  </a:schemeClr>
                </a:solidFill>
              </a:rPr>
              <a:t>tal</a:t>
            </a:r>
            <a:endParaRPr lang="en-US" sz="1600" i="1" dirty="0">
              <a:solidFill>
                <a:schemeClr val="accent2">
                  <a:lumMod val="75000"/>
                </a:schemeClr>
              </a:solidFill>
            </a:endParaRPr>
          </a:p>
        </p:txBody>
      </p:sp>
      <p:sp>
        <p:nvSpPr>
          <p:cNvPr id="100" name="TextBox 99"/>
          <p:cNvSpPr txBox="1"/>
          <p:nvPr/>
        </p:nvSpPr>
        <p:spPr>
          <a:xfrm>
            <a:off x="3396739" y="4594274"/>
            <a:ext cx="551690" cy="338554"/>
          </a:xfrm>
          <a:prstGeom prst="rect">
            <a:avLst/>
          </a:prstGeom>
          <a:noFill/>
        </p:spPr>
        <p:txBody>
          <a:bodyPr wrap="square" rtlCol="0">
            <a:spAutoFit/>
          </a:bodyPr>
          <a:lstStyle/>
          <a:p>
            <a:r>
              <a:rPr lang="en-US" sz="1600" i="1" smtClean="0">
                <a:solidFill>
                  <a:schemeClr val="accent2">
                    <a:lumMod val="75000"/>
                  </a:schemeClr>
                </a:solidFill>
              </a:rPr>
              <a:t>tkt</a:t>
            </a:r>
            <a:endParaRPr lang="en-US" sz="1600" i="1" dirty="0">
              <a:solidFill>
                <a:schemeClr val="accent2">
                  <a:lumMod val="75000"/>
                </a:schemeClr>
              </a:solidFill>
            </a:endParaRPr>
          </a:p>
        </p:txBody>
      </p:sp>
      <p:sp>
        <p:nvSpPr>
          <p:cNvPr id="101" name="TextBox 100"/>
          <p:cNvSpPr txBox="1"/>
          <p:nvPr/>
        </p:nvSpPr>
        <p:spPr>
          <a:xfrm>
            <a:off x="1771873" y="3891610"/>
            <a:ext cx="551690" cy="338554"/>
          </a:xfrm>
          <a:prstGeom prst="rect">
            <a:avLst/>
          </a:prstGeom>
          <a:noFill/>
        </p:spPr>
        <p:txBody>
          <a:bodyPr wrap="square" rtlCol="0">
            <a:spAutoFit/>
          </a:bodyPr>
          <a:lstStyle/>
          <a:p>
            <a:r>
              <a:rPr lang="en-US" sz="1600" i="1" smtClean="0">
                <a:solidFill>
                  <a:schemeClr val="accent2">
                    <a:lumMod val="75000"/>
                  </a:schemeClr>
                </a:solidFill>
              </a:rPr>
              <a:t>fbp</a:t>
            </a:r>
            <a:endParaRPr lang="en-US" sz="1600" i="1" dirty="0">
              <a:solidFill>
                <a:schemeClr val="accent2">
                  <a:lumMod val="75000"/>
                </a:schemeClr>
              </a:solidFill>
            </a:endParaRPr>
          </a:p>
        </p:txBody>
      </p:sp>
      <p:sp>
        <p:nvSpPr>
          <p:cNvPr id="102" name="TextBox 101"/>
          <p:cNvSpPr txBox="1"/>
          <p:nvPr/>
        </p:nvSpPr>
        <p:spPr>
          <a:xfrm>
            <a:off x="1743474" y="4843809"/>
            <a:ext cx="551690" cy="338554"/>
          </a:xfrm>
          <a:prstGeom prst="rect">
            <a:avLst/>
          </a:prstGeom>
          <a:noFill/>
        </p:spPr>
        <p:txBody>
          <a:bodyPr wrap="square" rtlCol="0">
            <a:spAutoFit/>
          </a:bodyPr>
          <a:lstStyle/>
          <a:p>
            <a:r>
              <a:rPr lang="en-US" sz="1600" i="1" dirty="0" err="1" smtClean="0">
                <a:solidFill>
                  <a:schemeClr val="accent2">
                    <a:lumMod val="75000"/>
                  </a:schemeClr>
                </a:solidFill>
              </a:rPr>
              <a:t>fba</a:t>
            </a:r>
            <a:endParaRPr lang="en-US" sz="1600" i="1" dirty="0">
              <a:solidFill>
                <a:schemeClr val="accent2">
                  <a:lumMod val="75000"/>
                </a:schemeClr>
              </a:solidFill>
            </a:endParaRPr>
          </a:p>
        </p:txBody>
      </p:sp>
      <p:sp>
        <p:nvSpPr>
          <p:cNvPr id="103" name="TextBox 102"/>
          <p:cNvSpPr txBox="1"/>
          <p:nvPr/>
        </p:nvSpPr>
        <p:spPr>
          <a:xfrm>
            <a:off x="2146122" y="5660725"/>
            <a:ext cx="551690" cy="338554"/>
          </a:xfrm>
          <a:prstGeom prst="rect">
            <a:avLst/>
          </a:prstGeom>
          <a:noFill/>
        </p:spPr>
        <p:txBody>
          <a:bodyPr wrap="square" rtlCol="0">
            <a:spAutoFit/>
          </a:bodyPr>
          <a:lstStyle/>
          <a:p>
            <a:r>
              <a:rPr lang="en-US" sz="1600" i="1" dirty="0" err="1" smtClean="0">
                <a:solidFill>
                  <a:schemeClr val="accent2">
                    <a:lumMod val="75000"/>
                  </a:schemeClr>
                </a:solidFill>
              </a:rPr>
              <a:t>tpi</a:t>
            </a:r>
            <a:endParaRPr lang="en-US" sz="1600" i="1" dirty="0">
              <a:solidFill>
                <a:schemeClr val="accent2">
                  <a:lumMod val="75000"/>
                </a:schemeClr>
              </a:solidFill>
            </a:endParaRPr>
          </a:p>
        </p:txBody>
      </p:sp>
      <p:sp>
        <p:nvSpPr>
          <p:cNvPr id="104" name="TextBox 103"/>
          <p:cNvSpPr txBox="1"/>
          <p:nvPr/>
        </p:nvSpPr>
        <p:spPr>
          <a:xfrm>
            <a:off x="2921500" y="3733794"/>
            <a:ext cx="551690" cy="338554"/>
          </a:xfrm>
          <a:prstGeom prst="rect">
            <a:avLst/>
          </a:prstGeom>
          <a:noFill/>
        </p:spPr>
        <p:txBody>
          <a:bodyPr wrap="square" rtlCol="0">
            <a:spAutoFit/>
          </a:bodyPr>
          <a:lstStyle/>
          <a:p>
            <a:r>
              <a:rPr lang="en-US" sz="1600" i="1" smtClean="0">
                <a:solidFill>
                  <a:schemeClr val="accent2">
                    <a:lumMod val="75000"/>
                  </a:schemeClr>
                </a:solidFill>
              </a:rPr>
              <a:t>fpk</a:t>
            </a:r>
            <a:endParaRPr lang="en-US" sz="1600" i="1" dirty="0">
              <a:solidFill>
                <a:schemeClr val="accent2">
                  <a:lumMod val="75000"/>
                </a:schemeClr>
              </a:solidFill>
            </a:endParaRPr>
          </a:p>
        </p:txBody>
      </p:sp>
      <p:sp>
        <p:nvSpPr>
          <p:cNvPr id="105" name="TextBox 104"/>
          <p:cNvSpPr txBox="1"/>
          <p:nvPr/>
        </p:nvSpPr>
        <p:spPr>
          <a:xfrm>
            <a:off x="2511553" y="3122530"/>
            <a:ext cx="551690" cy="338554"/>
          </a:xfrm>
          <a:prstGeom prst="rect">
            <a:avLst/>
          </a:prstGeom>
          <a:noFill/>
        </p:spPr>
        <p:txBody>
          <a:bodyPr wrap="square" rtlCol="0">
            <a:spAutoFit/>
          </a:bodyPr>
          <a:lstStyle/>
          <a:p>
            <a:r>
              <a:rPr lang="en-US" sz="1600" i="1" smtClean="0">
                <a:solidFill>
                  <a:schemeClr val="accent2">
                    <a:lumMod val="75000"/>
                  </a:schemeClr>
                </a:solidFill>
              </a:rPr>
              <a:t>fpk</a:t>
            </a:r>
            <a:endParaRPr lang="en-US" sz="1600" i="1" dirty="0">
              <a:solidFill>
                <a:schemeClr val="accent2">
                  <a:lumMod val="75000"/>
                </a:schemeClr>
              </a:solidFill>
            </a:endParaRPr>
          </a:p>
        </p:txBody>
      </p:sp>
      <p:sp>
        <p:nvSpPr>
          <p:cNvPr id="106" name="TextBox 105"/>
          <p:cNvSpPr txBox="1"/>
          <p:nvPr/>
        </p:nvSpPr>
        <p:spPr>
          <a:xfrm>
            <a:off x="2975652" y="5223310"/>
            <a:ext cx="551690" cy="338554"/>
          </a:xfrm>
          <a:prstGeom prst="rect">
            <a:avLst/>
          </a:prstGeom>
          <a:noFill/>
        </p:spPr>
        <p:txBody>
          <a:bodyPr wrap="square" rtlCol="0">
            <a:spAutoFit/>
          </a:bodyPr>
          <a:lstStyle/>
          <a:p>
            <a:r>
              <a:rPr lang="en-US" sz="1600" i="1" smtClean="0">
                <a:solidFill>
                  <a:schemeClr val="accent2">
                    <a:lumMod val="75000"/>
                  </a:schemeClr>
                </a:solidFill>
              </a:rPr>
              <a:t>fpk</a:t>
            </a:r>
            <a:endParaRPr lang="en-US" sz="1600" i="1" dirty="0">
              <a:solidFill>
                <a:schemeClr val="accent2">
                  <a:lumMod val="75000"/>
                </a:schemeClr>
              </a:solidFill>
            </a:endParaRPr>
          </a:p>
        </p:txBody>
      </p:sp>
      <p:sp>
        <p:nvSpPr>
          <p:cNvPr id="107" name="TextBox 106"/>
          <p:cNvSpPr txBox="1"/>
          <p:nvPr/>
        </p:nvSpPr>
        <p:spPr>
          <a:xfrm>
            <a:off x="6155722" y="3781844"/>
            <a:ext cx="551690" cy="338554"/>
          </a:xfrm>
          <a:prstGeom prst="rect">
            <a:avLst/>
          </a:prstGeom>
          <a:noFill/>
        </p:spPr>
        <p:txBody>
          <a:bodyPr wrap="square" rtlCol="0">
            <a:spAutoFit/>
          </a:bodyPr>
          <a:lstStyle/>
          <a:p>
            <a:r>
              <a:rPr lang="en-US" sz="1600" i="1" smtClean="0">
                <a:solidFill>
                  <a:schemeClr val="accent2">
                    <a:lumMod val="75000"/>
                  </a:schemeClr>
                </a:solidFill>
              </a:rPr>
              <a:t>fbp</a:t>
            </a:r>
            <a:endParaRPr lang="en-US" sz="1600" i="1" dirty="0">
              <a:solidFill>
                <a:schemeClr val="accent2">
                  <a:lumMod val="75000"/>
                </a:schemeClr>
              </a:solidFill>
            </a:endParaRPr>
          </a:p>
        </p:txBody>
      </p:sp>
      <p:sp>
        <p:nvSpPr>
          <p:cNvPr id="108" name="TextBox 107"/>
          <p:cNvSpPr txBox="1"/>
          <p:nvPr/>
        </p:nvSpPr>
        <p:spPr>
          <a:xfrm>
            <a:off x="6824478" y="2845502"/>
            <a:ext cx="551690" cy="338554"/>
          </a:xfrm>
          <a:prstGeom prst="rect">
            <a:avLst/>
          </a:prstGeom>
          <a:noFill/>
        </p:spPr>
        <p:txBody>
          <a:bodyPr wrap="square" rtlCol="0">
            <a:spAutoFit/>
          </a:bodyPr>
          <a:lstStyle/>
          <a:p>
            <a:r>
              <a:rPr lang="en-US" sz="1600" i="1" smtClean="0">
                <a:solidFill>
                  <a:schemeClr val="accent2">
                    <a:lumMod val="75000"/>
                  </a:schemeClr>
                </a:solidFill>
              </a:rPr>
              <a:t>tkt</a:t>
            </a:r>
            <a:endParaRPr lang="en-US" sz="1600" i="1" dirty="0">
              <a:solidFill>
                <a:schemeClr val="accent2">
                  <a:lumMod val="75000"/>
                </a:schemeClr>
              </a:solidFill>
            </a:endParaRPr>
          </a:p>
        </p:txBody>
      </p:sp>
      <p:sp>
        <p:nvSpPr>
          <p:cNvPr id="109" name="TextBox 108"/>
          <p:cNvSpPr txBox="1"/>
          <p:nvPr/>
        </p:nvSpPr>
        <p:spPr>
          <a:xfrm>
            <a:off x="9608600" y="4199183"/>
            <a:ext cx="551690" cy="338554"/>
          </a:xfrm>
          <a:prstGeom prst="rect">
            <a:avLst/>
          </a:prstGeom>
          <a:noFill/>
        </p:spPr>
        <p:txBody>
          <a:bodyPr wrap="square" rtlCol="0">
            <a:spAutoFit/>
          </a:bodyPr>
          <a:lstStyle/>
          <a:p>
            <a:r>
              <a:rPr lang="en-US" sz="1600" i="1" smtClean="0">
                <a:solidFill>
                  <a:schemeClr val="accent2">
                    <a:lumMod val="75000"/>
                  </a:schemeClr>
                </a:solidFill>
              </a:rPr>
              <a:t>tkt</a:t>
            </a:r>
            <a:endParaRPr lang="en-US" sz="1600" i="1" dirty="0">
              <a:solidFill>
                <a:schemeClr val="accent2">
                  <a:lumMod val="75000"/>
                </a:schemeClr>
              </a:solidFill>
            </a:endParaRPr>
          </a:p>
        </p:txBody>
      </p:sp>
      <p:sp>
        <p:nvSpPr>
          <p:cNvPr id="110" name="TextBox 109"/>
          <p:cNvSpPr txBox="1"/>
          <p:nvPr/>
        </p:nvSpPr>
        <p:spPr>
          <a:xfrm>
            <a:off x="9297046" y="5089355"/>
            <a:ext cx="436546" cy="338554"/>
          </a:xfrm>
          <a:prstGeom prst="rect">
            <a:avLst/>
          </a:prstGeom>
          <a:noFill/>
        </p:spPr>
        <p:txBody>
          <a:bodyPr wrap="square" rtlCol="0">
            <a:spAutoFit/>
          </a:bodyPr>
          <a:lstStyle/>
          <a:p>
            <a:r>
              <a:rPr lang="en-US" sz="1600" i="1" smtClean="0">
                <a:solidFill>
                  <a:schemeClr val="accent2">
                    <a:lumMod val="75000"/>
                  </a:schemeClr>
                </a:solidFill>
              </a:rPr>
              <a:t>rpi</a:t>
            </a:r>
            <a:endParaRPr lang="en-US" sz="1600" i="1" dirty="0">
              <a:solidFill>
                <a:schemeClr val="accent2">
                  <a:lumMod val="75000"/>
                </a:schemeClr>
              </a:solidFill>
            </a:endParaRPr>
          </a:p>
        </p:txBody>
      </p:sp>
      <p:sp>
        <p:nvSpPr>
          <p:cNvPr id="111" name="TextBox 110"/>
          <p:cNvSpPr txBox="1"/>
          <p:nvPr/>
        </p:nvSpPr>
        <p:spPr>
          <a:xfrm>
            <a:off x="8449770" y="5706125"/>
            <a:ext cx="551690" cy="338554"/>
          </a:xfrm>
          <a:prstGeom prst="rect">
            <a:avLst/>
          </a:prstGeom>
          <a:noFill/>
        </p:spPr>
        <p:txBody>
          <a:bodyPr wrap="square" rtlCol="0">
            <a:spAutoFit/>
          </a:bodyPr>
          <a:lstStyle/>
          <a:p>
            <a:r>
              <a:rPr lang="en-US" sz="1600" i="1" smtClean="0">
                <a:solidFill>
                  <a:schemeClr val="accent2">
                    <a:lumMod val="75000"/>
                  </a:schemeClr>
                </a:solidFill>
              </a:rPr>
              <a:t>rpe</a:t>
            </a:r>
            <a:endParaRPr lang="en-US" sz="1600" i="1" dirty="0">
              <a:solidFill>
                <a:schemeClr val="accent2">
                  <a:lumMod val="75000"/>
                </a:schemeClr>
              </a:solidFill>
            </a:endParaRPr>
          </a:p>
        </p:txBody>
      </p:sp>
      <p:sp>
        <p:nvSpPr>
          <p:cNvPr id="112" name="TextBox 111"/>
          <p:cNvSpPr txBox="1"/>
          <p:nvPr/>
        </p:nvSpPr>
        <p:spPr>
          <a:xfrm>
            <a:off x="6246983" y="4805528"/>
            <a:ext cx="551690" cy="338554"/>
          </a:xfrm>
          <a:prstGeom prst="rect">
            <a:avLst/>
          </a:prstGeom>
          <a:noFill/>
        </p:spPr>
        <p:txBody>
          <a:bodyPr wrap="square" rtlCol="0">
            <a:spAutoFit/>
          </a:bodyPr>
          <a:lstStyle/>
          <a:p>
            <a:r>
              <a:rPr lang="en-US" sz="1600" i="1" dirty="0" err="1" smtClean="0">
                <a:solidFill>
                  <a:schemeClr val="accent2">
                    <a:lumMod val="75000"/>
                  </a:schemeClr>
                </a:solidFill>
              </a:rPr>
              <a:t>fba</a:t>
            </a:r>
            <a:endParaRPr lang="en-US" sz="1600" i="1" dirty="0">
              <a:solidFill>
                <a:schemeClr val="accent2">
                  <a:lumMod val="75000"/>
                </a:schemeClr>
              </a:solidFill>
            </a:endParaRPr>
          </a:p>
        </p:txBody>
      </p:sp>
      <p:sp>
        <p:nvSpPr>
          <p:cNvPr id="113" name="TextBox 112"/>
          <p:cNvSpPr txBox="1"/>
          <p:nvPr/>
        </p:nvSpPr>
        <p:spPr>
          <a:xfrm>
            <a:off x="7487078" y="4482554"/>
            <a:ext cx="551690" cy="338554"/>
          </a:xfrm>
          <a:prstGeom prst="rect">
            <a:avLst/>
          </a:prstGeom>
          <a:noFill/>
        </p:spPr>
        <p:txBody>
          <a:bodyPr wrap="square" rtlCol="0">
            <a:spAutoFit/>
          </a:bodyPr>
          <a:lstStyle/>
          <a:p>
            <a:r>
              <a:rPr lang="en-US" sz="1600" i="1" smtClean="0">
                <a:solidFill>
                  <a:schemeClr val="accent2">
                    <a:lumMod val="75000"/>
                  </a:schemeClr>
                </a:solidFill>
              </a:rPr>
              <a:t>xpk</a:t>
            </a:r>
            <a:endParaRPr lang="en-US" sz="1600" i="1" dirty="0">
              <a:solidFill>
                <a:schemeClr val="accent2">
                  <a:lumMod val="75000"/>
                </a:schemeClr>
              </a:solidFill>
            </a:endParaRPr>
          </a:p>
        </p:txBody>
      </p:sp>
      <p:sp>
        <p:nvSpPr>
          <p:cNvPr id="114" name="TextBox 113"/>
          <p:cNvSpPr txBox="1"/>
          <p:nvPr/>
        </p:nvSpPr>
        <p:spPr>
          <a:xfrm>
            <a:off x="8714660" y="5057754"/>
            <a:ext cx="551690" cy="338554"/>
          </a:xfrm>
          <a:prstGeom prst="rect">
            <a:avLst/>
          </a:prstGeom>
          <a:noFill/>
        </p:spPr>
        <p:txBody>
          <a:bodyPr wrap="square" rtlCol="0">
            <a:spAutoFit/>
          </a:bodyPr>
          <a:lstStyle/>
          <a:p>
            <a:r>
              <a:rPr lang="en-US" sz="1600" i="1" smtClean="0">
                <a:solidFill>
                  <a:schemeClr val="accent2">
                    <a:lumMod val="75000"/>
                  </a:schemeClr>
                </a:solidFill>
              </a:rPr>
              <a:t>xpk</a:t>
            </a:r>
            <a:endParaRPr lang="en-US" sz="1600" i="1" dirty="0">
              <a:solidFill>
                <a:schemeClr val="accent2">
                  <a:lumMod val="75000"/>
                </a:schemeClr>
              </a:solidFill>
            </a:endParaRPr>
          </a:p>
        </p:txBody>
      </p:sp>
      <p:sp>
        <p:nvSpPr>
          <p:cNvPr id="115" name="TextBox 114"/>
          <p:cNvSpPr txBox="1"/>
          <p:nvPr/>
        </p:nvSpPr>
        <p:spPr>
          <a:xfrm>
            <a:off x="8532567" y="2642769"/>
            <a:ext cx="551690" cy="338554"/>
          </a:xfrm>
          <a:prstGeom prst="rect">
            <a:avLst/>
          </a:prstGeom>
          <a:noFill/>
        </p:spPr>
        <p:txBody>
          <a:bodyPr wrap="square" rtlCol="0">
            <a:spAutoFit/>
          </a:bodyPr>
          <a:lstStyle/>
          <a:p>
            <a:r>
              <a:rPr lang="en-US" sz="1600" i="1" smtClean="0">
                <a:solidFill>
                  <a:schemeClr val="accent2">
                    <a:lumMod val="75000"/>
                  </a:schemeClr>
                </a:solidFill>
              </a:rPr>
              <a:t>tal</a:t>
            </a:r>
            <a:endParaRPr lang="en-US" sz="1600" i="1" dirty="0">
              <a:solidFill>
                <a:schemeClr val="accent2">
                  <a:lumMod val="75000"/>
                </a:schemeClr>
              </a:solidFill>
            </a:endParaRPr>
          </a:p>
        </p:txBody>
      </p:sp>
      <p:sp>
        <p:nvSpPr>
          <p:cNvPr id="116" name="TextBox 115"/>
          <p:cNvSpPr txBox="1"/>
          <p:nvPr/>
        </p:nvSpPr>
        <p:spPr>
          <a:xfrm>
            <a:off x="7447005" y="5418544"/>
            <a:ext cx="551690" cy="338554"/>
          </a:xfrm>
          <a:prstGeom prst="rect">
            <a:avLst/>
          </a:prstGeom>
          <a:noFill/>
        </p:spPr>
        <p:txBody>
          <a:bodyPr wrap="square" rtlCol="0">
            <a:spAutoFit/>
          </a:bodyPr>
          <a:lstStyle/>
          <a:p>
            <a:r>
              <a:rPr lang="en-US" sz="1600" i="1" smtClean="0">
                <a:solidFill>
                  <a:schemeClr val="accent2">
                    <a:lumMod val="75000"/>
                  </a:schemeClr>
                </a:solidFill>
              </a:rPr>
              <a:t>xpk</a:t>
            </a:r>
            <a:endParaRPr lang="en-US" sz="1600" i="1" dirty="0">
              <a:solidFill>
                <a:schemeClr val="accent2">
                  <a:lumMod val="75000"/>
                </a:schemeClr>
              </a:solidFill>
            </a:endParaRPr>
          </a:p>
        </p:txBody>
      </p:sp>
      <p:sp>
        <p:nvSpPr>
          <p:cNvPr id="121" name="TextBox 120"/>
          <p:cNvSpPr txBox="1"/>
          <p:nvPr/>
        </p:nvSpPr>
        <p:spPr>
          <a:xfrm>
            <a:off x="7394903" y="4979057"/>
            <a:ext cx="551690" cy="338554"/>
          </a:xfrm>
          <a:prstGeom prst="rect">
            <a:avLst/>
          </a:prstGeom>
          <a:noFill/>
        </p:spPr>
        <p:txBody>
          <a:bodyPr wrap="square" rtlCol="0">
            <a:spAutoFit/>
          </a:bodyPr>
          <a:lstStyle/>
          <a:p>
            <a:r>
              <a:rPr lang="en-US" sz="1600" i="1" dirty="0" err="1" smtClean="0">
                <a:solidFill>
                  <a:schemeClr val="accent2">
                    <a:lumMod val="75000"/>
                  </a:schemeClr>
                </a:solidFill>
              </a:rPr>
              <a:t>tpi</a:t>
            </a:r>
            <a:endParaRPr lang="en-US" sz="1600" i="1" dirty="0">
              <a:solidFill>
                <a:schemeClr val="accent2">
                  <a:lumMod val="75000"/>
                </a:schemeClr>
              </a:solidFill>
            </a:endParaRPr>
          </a:p>
        </p:txBody>
      </p:sp>
    </p:spTree>
    <p:extLst>
      <p:ext uri="{BB962C8B-B14F-4D97-AF65-F5344CB8AC3E}">
        <p14:creationId xmlns:p14="http://schemas.microsoft.com/office/powerpoint/2010/main" val="38972391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C67A1-6832-4C20-BB86-75EF343ECF1F}" type="slidenum">
              <a:rPr lang="en-US" smtClean="0"/>
              <a:t>27</a:t>
            </a:fld>
            <a:endParaRPr lang="en-US"/>
          </a:p>
        </p:txBody>
      </p:sp>
      <p:pic>
        <p:nvPicPr>
          <p:cNvPr id="3" name="Picture 2"/>
          <p:cNvPicPr/>
          <p:nvPr/>
        </p:nvPicPr>
        <p:blipFill>
          <a:blip r:embed="rId2" cstate="print"/>
          <a:srcRect/>
          <a:stretch>
            <a:fillRect/>
          </a:stretch>
        </p:blipFill>
        <p:spPr bwMode="auto">
          <a:xfrm>
            <a:off x="2613342" y="1454150"/>
            <a:ext cx="6854508" cy="4813300"/>
          </a:xfrm>
          <a:prstGeom prst="rect">
            <a:avLst/>
          </a:prstGeom>
          <a:noFill/>
          <a:ln w="9525">
            <a:noFill/>
            <a:miter lim="800000"/>
            <a:headEnd/>
            <a:tailEnd/>
          </a:ln>
          <a:effectLst>
            <a:outerShdw blurRad="50800" dist="50800" dir="5400000" algn="ctr" rotWithShape="0">
              <a:schemeClr val="bg1"/>
            </a:outerShdw>
          </a:effectLst>
        </p:spPr>
      </p:pic>
      <p:sp>
        <p:nvSpPr>
          <p:cNvPr id="4" name="TextBox 3"/>
          <p:cNvSpPr txBox="1"/>
          <p:nvPr/>
        </p:nvSpPr>
        <p:spPr>
          <a:xfrm>
            <a:off x="1888096" y="266700"/>
            <a:ext cx="8779904" cy="523220"/>
          </a:xfrm>
          <a:prstGeom prst="rect">
            <a:avLst/>
          </a:prstGeom>
          <a:solidFill>
            <a:schemeClr val="tx1"/>
          </a:solidFill>
        </p:spPr>
        <p:txBody>
          <a:bodyPr wrap="none" rtlCol="0">
            <a:spAutoFit/>
          </a:bodyPr>
          <a:lstStyle/>
          <a:p>
            <a:r>
              <a:rPr lang="en-US" sz="2800" dirty="0">
                <a:solidFill>
                  <a:srgbClr val="FFFF00"/>
                </a:solidFill>
              </a:rPr>
              <a:t>Thermodynamics of  oxidative  and non-oxidative glycolysis</a:t>
            </a:r>
          </a:p>
        </p:txBody>
      </p:sp>
      <p:sp>
        <p:nvSpPr>
          <p:cNvPr id="7" name="TextBox 6"/>
          <p:cNvSpPr txBox="1"/>
          <p:nvPr/>
        </p:nvSpPr>
        <p:spPr>
          <a:xfrm>
            <a:off x="6115050" y="1676401"/>
            <a:ext cx="756938" cy="461665"/>
          </a:xfrm>
          <a:prstGeom prst="rect">
            <a:avLst/>
          </a:prstGeom>
          <a:noFill/>
        </p:spPr>
        <p:txBody>
          <a:bodyPr wrap="none" rtlCol="0">
            <a:spAutoFit/>
          </a:bodyPr>
          <a:lstStyle/>
          <a:p>
            <a:r>
              <a:rPr lang="en-US" sz="2400" dirty="0">
                <a:solidFill>
                  <a:srgbClr val="FF0000"/>
                </a:solidFill>
              </a:rPr>
              <a:t>EMP</a:t>
            </a:r>
          </a:p>
        </p:txBody>
      </p:sp>
      <p:sp>
        <p:nvSpPr>
          <p:cNvPr id="8" name="TextBox 7"/>
          <p:cNvSpPr txBox="1"/>
          <p:nvPr/>
        </p:nvSpPr>
        <p:spPr>
          <a:xfrm>
            <a:off x="6019801" y="4324351"/>
            <a:ext cx="780983" cy="461665"/>
          </a:xfrm>
          <a:prstGeom prst="rect">
            <a:avLst/>
          </a:prstGeom>
          <a:noFill/>
        </p:spPr>
        <p:txBody>
          <a:bodyPr wrap="none" rtlCol="0">
            <a:spAutoFit/>
          </a:bodyPr>
          <a:lstStyle/>
          <a:p>
            <a:r>
              <a:rPr lang="en-US" sz="2400" dirty="0">
                <a:solidFill>
                  <a:srgbClr val="FF0000"/>
                </a:solidFill>
              </a:rPr>
              <a:t>NOG</a:t>
            </a:r>
          </a:p>
        </p:txBody>
      </p:sp>
    </p:spTree>
    <p:extLst>
      <p:ext uri="{BB962C8B-B14F-4D97-AF65-F5344CB8AC3E}">
        <p14:creationId xmlns:p14="http://schemas.microsoft.com/office/powerpoint/2010/main" val="7292043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72236" y="1129000"/>
            <a:ext cx="11166932" cy="4687600"/>
          </a:xfrm>
          <a:prstGeom prst="rect">
            <a:avLst/>
          </a:prstGeom>
        </p:spPr>
      </p:pic>
      <p:sp>
        <p:nvSpPr>
          <p:cNvPr id="3" name="TextBox 2"/>
          <p:cNvSpPr txBox="1"/>
          <p:nvPr/>
        </p:nvSpPr>
        <p:spPr>
          <a:xfrm>
            <a:off x="3060700" y="368300"/>
            <a:ext cx="5254002" cy="584775"/>
          </a:xfrm>
          <a:prstGeom prst="rect">
            <a:avLst/>
          </a:prstGeom>
          <a:solidFill>
            <a:schemeClr val="tx1"/>
          </a:solidFill>
        </p:spPr>
        <p:txBody>
          <a:bodyPr wrap="none" rtlCol="0">
            <a:spAutoFit/>
          </a:bodyPr>
          <a:lstStyle/>
          <a:p>
            <a:r>
              <a:rPr lang="en-US" sz="3200" dirty="0" smtClean="0">
                <a:solidFill>
                  <a:srgbClr val="FFFF00"/>
                </a:solidFill>
              </a:rPr>
              <a:t>In vitro demonstration of NOG</a:t>
            </a:r>
            <a:endParaRPr lang="en-US" sz="3200" dirty="0">
              <a:solidFill>
                <a:srgbClr val="FFFF00"/>
              </a:solidFill>
            </a:endParaRPr>
          </a:p>
        </p:txBody>
      </p:sp>
    </p:spTree>
    <p:extLst>
      <p:ext uri="{BB962C8B-B14F-4D97-AF65-F5344CB8AC3E}">
        <p14:creationId xmlns:p14="http://schemas.microsoft.com/office/powerpoint/2010/main" val="32232273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TextBox 250"/>
          <p:cNvSpPr txBox="1"/>
          <p:nvPr/>
        </p:nvSpPr>
        <p:spPr>
          <a:xfrm>
            <a:off x="2932490" y="4075366"/>
            <a:ext cx="557000" cy="246221"/>
          </a:xfrm>
          <a:prstGeom prst="rect">
            <a:avLst/>
          </a:prstGeom>
          <a:noFill/>
          <a:ln w="9525">
            <a:noFill/>
          </a:ln>
        </p:spPr>
        <p:txBody>
          <a:bodyPr wrap="square" rtlCol="0">
            <a:spAutoFit/>
          </a:bodyPr>
          <a:lstStyle/>
          <a:p>
            <a:r>
              <a:rPr lang="en-US" sz="1000" dirty="0">
                <a:solidFill>
                  <a:prstClr val="black"/>
                </a:solidFill>
              </a:rPr>
              <a:t>F6P</a:t>
            </a:r>
          </a:p>
        </p:txBody>
      </p:sp>
      <p:cxnSp>
        <p:nvCxnSpPr>
          <p:cNvPr id="252" name="Straight Arrow Connector 251"/>
          <p:cNvCxnSpPr/>
          <p:nvPr/>
        </p:nvCxnSpPr>
        <p:spPr>
          <a:xfrm>
            <a:off x="3133468" y="3874992"/>
            <a:ext cx="0" cy="236160"/>
          </a:xfrm>
          <a:prstGeom prst="straightConnector1">
            <a:avLst/>
          </a:prstGeom>
          <a:noFill/>
          <a:ln w="9525">
            <a:solidFill>
              <a:srgbClr val="FF0000"/>
            </a:solidFill>
            <a:headEnd type="none"/>
            <a:tailEnd type="stealth"/>
          </a:ln>
        </p:spPr>
        <p:style>
          <a:lnRef idx="2">
            <a:schemeClr val="dk1"/>
          </a:lnRef>
          <a:fillRef idx="1">
            <a:schemeClr val="lt1"/>
          </a:fillRef>
          <a:effectRef idx="0">
            <a:schemeClr val="dk1"/>
          </a:effectRef>
          <a:fontRef idx="minor">
            <a:schemeClr val="dk1"/>
          </a:fontRef>
        </p:style>
      </p:cxnSp>
      <p:sp>
        <p:nvSpPr>
          <p:cNvPr id="253" name="TextBox 252"/>
          <p:cNvSpPr txBox="1"/>
          <p:nvPr/>
        </p:nvSpPr>
        <p:spPr>
          <a:xfrm>
            <a:off x="2856436" y="3410055"/>
            <a:ext cx="795361" cy="246221"/>
          </a:xfrm>
          <a:prstGeom prst="rect">
            <a:avLst/>
          </a:prstGeom>
          <a:noFill/>
          <a:ln w="9525">
            <a:noFill/>
          </a:ln>
        </p:spPr>
        <p:txBody>
          <a:bodyPr wrap="square" rtlCol="0">
            <a:spAutoFit/>
          </a:bodyPr>
          <a:lstStyle/>
          <a:p>
            <a:r>
              <a:rPr lang="en-US" sz="1000" dirty="0">
                <a:solidFill>
                  <a:prstClr val="black"/>
                </a:solidFill>
              </a:rPr>
              <a:t>2 G3P</a:t>
            </a:r>
          </a:p>
        </p:txBody>
      </p:sp>
      <p:sp>
        <p:nvSpPr>
          <p:cNvPr id="254" name="TextBox 253"/>
          <p:cNvSpPr txBox="1"/>
          <p:nvPr/>
        </p:nvSpPr>
        <p:spPr>
          <a:xfrm>
            <a:off x="2863923" y="2896221"/>
            <a:ext cx="771609" cy="246221"/>
          </a:xfrm>
          <a:prstGeom prst="rect">
            <a:avLst/>
          </a:prstGeom>
          <a:noFill/>
          <a:ln w="9525">
            <a:noFill/>
          </a:ln>
        </p:spPr>
        <p:txBody>
          <a:bodyPr wrap="square" rtlCol="0">
            <a:spAutoFit/>
          </a:bodyPr>
          <a:lstStyle/>
          <a:p>
            <a:r>
              <a:rPr lang="en-US" sz="1000" dirty="0">
                <a:solidFill>
                  <a:prstClr val="black"/>
                </a:solidFill>
              </a:rPr>
              <a:t>2 X5P</a:t>
            </a:r>
          </a:p>
        </p:txBody>
      </p:sp>
      <p:cxnSp>
        <p:nvCxnSpPr>
          <p:cNvPr id="255" name="Straight Arrow Connector 254"/>
          <p:cNvCxnSpPr/>
          <p:nvPr/>
        </p:nvCxnSpPr>
        <p:spPr>
          <a:xfrm>
            <a:off x="3130492" y="3129219"/>
            <a:ext cx="0" cy="320040"/>
          </a:xfrm>
          <a:prstGeom prst="straightConnector1">
            <a:avLst/>
          </a:prstGeom>
          <a:noFill/>
          <a:ln w="9525">
            <a:solidFill>
              <a:srgbClr val="FF0000"/>
            </a:solidFill>
            <a:headEnd type="none"/>
            <a:tailEnd type="stealth"/>
          </a:ln>
        </p:spPr>
        <p:style>
          <a:lnRef idx="2">
            <a:schemeClr val="dk1"/>
          </a:lnRef>
          <a:fillRef idx="1">
            <a:schemeClr val="lt1"/>
          </a:fillRef>
          <a:effectRef idx="0">
            <a:schemeClr val="dk1"/>
          </a:effectRef>
          <a:fontRef idx="minor">
            <a:schemeClr val="dk1"/>
          </a:fontRef>
        </p:style>
      </p:cxnSp>
      <p:cxnSp>
        <p:nvCxnSpPr>
          <p:cNvPr id="256" name="Straight Arrow Connector 255"/>
          <p:cNvCxnSpPr/>
          <p:nvPr/>
        </p:nvCxnSpPr>
        <p:spPr>
          <a:xfrm>
            <a:off x="3134015" y="3628698"/>
            <a:ext cx="0" cy="236160"/>
          </a:xfrm>
          <a:prstGeom prst="straightConnector1">
            <a:avLst/>
          </a:prstGeom>
          <a:noFill/>
          <a:ln w="9525">
            <a:headEnd type="none"/>
            <a:tailEnd type="stealth"/>
          </a:ln>
        </p:spPr>
        <p:style>
          <a:lnRef idx="2">
            <a:schemeClr val="dk1"/>
          </a:lnRef>
          <a:fillRef idx="1">
            <a:schemeClr val="lt1"/>
          </a:fillRef>
          <a:effectRef idx="0">
            <a:schemeClr val="dk1"/>
          </a:effectRef>
          <a:fontRef idx="minor">
            <a:schemeClr val="dk1"/>
          </a:fontRef>
        </p:style>
      </p:cxnSp>
      <p:sp>
        <p:nvSpPr>
          <p:cNvPr id="257" name="TextBox 256"/>
          <p:cNvSpPr txBox="1"/>
          <p:nvPr/>
        </p:nvSpPr>
        <p:spPr>
          <a:xfrm>
            <a:off x="2817013" y="2513272"/>
            <a:ext cx="641592" cy="246221"/>
          </a:xfrm>
          <a:prstGeom prst="rect">
            <a:avLst/>
          </a:prstGeom>
          <a:noFill/>
          <a:ln w="9525">
            <a:noFill/>
          </a:ln>
        </p:spPr>
        <p:txBody>
          <a:bodyPr wrap="square" rtlCol="0">
            <a:spAutoFit/>
          </a:bodyPr>
          <a:lstStyle/>
          <a:p>
            <a:r>
              <a:rPr lang="en-US" sz="1000" dirty="0">
                <a:solidFill>
                  <a:prstClr val="black"/>
                </a:solidFill>
              </a:rPr>
              <a:t>2 Xylose</a:t>
            </a:r>
          </a:p>
        </p:txBody>
      </p:sp>
      <p:cxnSp>
        <p:nvCxnSpPr>
          <p:cNvPr id="258" name="Straight Arrow Connector 257"/>
          <p:cNvCxnSpPr/>
          <p:nvPr/>
        </p:nvCxnSpPr>
        <p:spPr>
          <a:xfrm>
            <a:off x="3141378" y="2725774"/>
            <a:ext cx="0" cy="236160"/>
          </a:xfrm>
          <a:prstGeom prst="straightConnector1">
            <a:avLst/>
          </a:prstGeom>
          <a:noFill/>
          <a:ln w="9525">
            <a:headEnd type="none"/>
            <a:tailEnd type="stealth"/>
          </a:ln>
        </p:spPr>
        <p:style>
          <a:lnRef idx="2">
            <a:schemeClr val="dk1"/>
          </a:lnRef>
          <a:fillRef idx="1">
            <a:schemeClr val="lt1"/>
          </a:fillRef>
          <a:effectRef idx="0">
            <a:schemeClr val="dk1"/>
          </a:effectRef>
          <a:fontRef idx="minor">
            <a:schemeClr val="dk1"/>
          </a:fontRef>
        </p:style>
      </p:cxnSp>
      <p:sp>
        <p:nvSpPr>
          <p:cNvPr id="291" name="TextBox 5"/>
          <p:cNvSpPr txBox="1"/>
          <p:nvPr/>
        </p:nvSpPr>
        <p:spPr>
          <a:xfrm>
            <a:off x="2573289" y="4512632"/>
            <a:ext cx="470114" cy="246221"/>
          </a:xfrm>
          <a:prstGeom prst="rect">
            <a:avLst/>
          </a:prstGeom>
          <a:noFill/>
          <a:ln w="15875">
            <a:solidFill>
              <a:schemeClr val="tx1"/>
            </a:solidFill>
          </a:ln>
        </p:spPr>
        <p:txBody>
          <a:bodyPr wrap="square" rtlCol="0">
            <a:spAutoFit/>
          </a:bodyPr>
          <a:lstStyle/>
          <a:p>
            <a:pPr algn="ctr"/>
            <a:r>
              <a:rPr lang="en-US" sz="1000" dirty="0">
                <a:solidFill>
                  <a:prstClr val="black"/>
                </a:solidFill>
              </a:rPr>
              <a:t>NOG</a:t>
            </a:r>
            <a:endParaRPr lang="en-US" sz="1000" baseline="-25000" dirty="0">
              <a:solidFill>
                <a:prstClr val="black"/>
              </a:solidFill>
            </a:endParaRPr>
          </a:p>
        </p:txBody>
      </p:sp>
      <p:sp>
        <p:nvSpPr>
          <p:cNvPr id="261" name="TextBox 260"/>
          <p:cNvSpPr txBox="1"/>
          <p:nvPr/>
        </p:nvSpPr>
        <p:spPr>
          <a:xfrm>
            <a:off x="3063425" y="4501644"/>
            <a:ext cx="851574" cy="246221"/>
          </a:xfrm>
          <a:prstGeom prst="rect">
            <a:avLst/>
          </a:prstGeom>
          <a:noFill/>
        </p:spPr>
        <p:txBody>
          <a:bodyPr wrap="square" rtlCol="0">
            <a:spAutoFit/>
          </a:bodyPr>
          <a:lstStyle/>
          <a:p>
            <a:pPr algn="ctr"/>
            <a:r>
              <a:rPr lang="en-US" sz="1000" dirty="0">
                <a:solidFill>
                  <a:prstClr val="black"/>
                </a:solidFill>
              </a:rPr>
              <a:t>G3P</a:t>
            </a:r>
            <a:endParaRPr lang="en-US" sz="1000" baseline="-25000" dirty="0">
              <a:solidFill>
                <a:prstClr val="black"/>
              </a:solidFill>
            </a:endParaRPr>
          </a:p>
        </p:txBody>
      </p:sp>
      <p:sp>
        <p:nvSpPr>
          <p:cNvPr id="262" name="TextBox 261"/>
          <p:cNvSpPr txBox="1"/>
          <p:nvPr/>
        </p:nvSpPr>
        <p:spPr>
          <a:xfrm>
            <a:off x="3166626" y="4965307"/>
            <a:ext cx="679116" cy="246221"/>
          </a:xfrm>
          <a:prstGeom prst="rect">
            <a:avLst/>
          </a:prstGeom>
          <a:noFill/>
        </p:spPr>
        <p:txBody>
          <a:bodyPr wrap="square" rtlCol="0">
            <a:spAutoFit/>
          </a:bodyPr>
          <a:lstStyle/>
          <a:p>
            <a:pPr algn="ctr"/>
            <a:r>
              <a:rPr lang="en-US" sz="1000" dirty="0" err="1">
                <a:solidFill>
                  <a:prstClr val="black"/>
                </a:solidFill>
              </a:rPr>
              <a:t>Pyr</a:t>
            </a:r>
            <a:endParaRPr lang="en-US" sz="1000" baseline="-25000" dirty="0">
              <a:solidFill>
                <a:prstClr val="black"/>
              </a:solidFill>
            </a:endParaRPr>
          </a:p>
        </p:txBody>
      </p:sp>
      <p:sp>
        <p:nvSpPr>
          <p:cNvPr id="263" name="TextBox 262"/>
          <p:cNvSpPr txBox="1"/>
          <p:nvPr/>
        </p:nvSpPr>
        <p:spPr>
          <a:xfrm>
            <a:off x="3038293" y="5504561"/>
            <a:ext cx="879078" cy="246221"/>
          </a:xfrm>
          <a:prstGeom prst="rect">
            <a:avLst/>
          </a:prstGeom>
          <a:noFill/>
        </p:spPr>
        <p:txBody>
          <a:bodyPr wrap="square" rtlCol="0">
            <a:spAutoFit/>
          </a:bodyPr>
          <a:lstStyle/>
          <a:p>
            <a:pPr algn="ctr"/>
            <a:r>
              <a:rPr lang="en-US" sz="1000" dirty="0" err="1">
                <a:solidFill>
                  <a:prstClr val="black"/>
                </a:solidFill>
              </a:rPr>
              <a:t>AcCoA</a:t>
            </a:r>
            <a:endParaRPr lang="en-US" sz="1000" baseline="-25000" dirty="0">
              <a:solidFill>
                <a:prstClr val="black"/>
              </a:solidFill>
            </a:endParaRPr>
          </a:p>
        </p:txBody>
      </p:sp>
      <p:cxnSp>
        <p:nvCxnSpPr>
          <p:cNvPr id="266" name="Straight Arrow Connector 265"/>
          <p:cNvCxnSpPr/>
          <p:nvPr/>
        </p:nvCxnSpPr>
        <p:spPr>
          <a:xfrm rot="5400000">
            <a:off x="3361845" y="4847247"/>
            <a:ext cx="252233" cy="1095"/>
          </a:xfrm>
          <a:prstGeom prst="straightConnector1">
            <a:avLst/>
          </a:prstGeom>
          <a:ln w="9525">
            <a:solidFill>
              <a:schemeClr val="tx1"/>
            </a:solidFill>
            <a:tailEnd type="stealth" w="med" len="med"/>
          </a:ln>
        </p:spPr>
        <p:style>
          <a:lnRef idx="1">
            <a:schemeClr val="accent1"/>
          </a:lnRef>
          <a:fillRef idx="0">
            <a:schemeClr val="accent1"/>
          </a:fillRef>
          <a:effectRef idx="0">
            <a:schemeClr val="accent1"/>
          </a:effectRef>
          <a:fontRef idx="minor">
            <a:schemeClr val="tx1"/>
          </a:fontRef>
        </p:style>
      </p:cxnSp>
      <p:cxnSp>
        <p:nvCxnSpPr>
          <p:cNvPr id="267" name="Straight Arrow Connector 266"/>
          <p:cNvCxnSpPr/>
          <p:nvPr/>
        </p:nvCxnSpPr>
        <p:spPr>
          <a:xfrm>
            <a:off x="3478532" y="5182383"/>
            <a:ext cx="0" cy="369995"/>
          </a:xfrm>
          <a:prstGeom prst="straightConnector1">
            <a:avLst/>
          </a:prstGeom>
          <a:ln w="9525">
            <a:solidFill>
              <a:schemeClr val="tx1"/>
            </a:solidFill>
            <a:headEnd type="none"/>
            <a:tailEnd type="stealth" w="med" len="med"/>
          </a:ln>
        </p:spPr>
        <p:style>
          <a:lnRef idx="1">
            <a:schemeClr val="accent1"/>
          </a:lnRef>
          <a:fillRef idx="0">
            <a:schemeClr val="accent1"/>
          </a:fillRef>
          <a:effectRef idx="0">
            <a:schemeClr val="accent1"/>
          </a:effectRef>
          <a:fontRef idx="minor">
            <a:schemeClr val="tx1"/>
          </a:fontRef>
        </p:style>
      </p:cxnSp>
      <p:cxnSp>
        <p:nvCxnSpPr>
          <p:cNvPr id="269" name="Straight Arrow Connector 268"/>
          <p:cNvCxnSpPr/>
          <p:nvPr/>
        </p:nvCxnSpPr>
        <p:spPr>
          <a:xfrm rot="5400000">
            <a:off x="2659096" y="4884647"/>
            <a:ext cx="252233" cy="1095"/>
          </a:xfrm>
          <a:prstGeom prst="straightConnector1">
            <a:avLst/>
          </a:prstGeom>
          <a:ln w="9525">
            <a:solidFill>
              <a:schemeClr val="tx1"/>
            </a:solidFill>
            <a:headEnd type="none"/>
            <a:tailEnd type="stealth" w="med" len="med"/>
          </a:ln>
        </p:spPr>
        <p:style>
          <a:lnRef idx="1">
            <a:schemeClr val="accent1"/>
          </a:lnRef>
          <a:fillRef idx="0">
            <a:schemeClr val="accent1"/>
          </a:fillRef>
          <a:effectRef idx="0">
            <a:schemeClr val="accent1"/>
          </a:effectRef>
          <a:fontRef idx="minor">
            <a:schemeClr val="tx1"/>
          </a:fontRef>
        </p:style>
      </p:cxnSp>
      <p:sp>
        <p:nvSpPr>
          <p:cNvPr id="270" name="TextBox 269"/>
          <p:cNvSpPr txBox="1"/>
          <p:nvPr/>
        </p:nvSpPr>
        <p:spPr>
          <a:xfrm>
            <a:off x="2450712" y="4990100"/>
            <a:ext cx="679116" cy="246221"/>
          </a:xfrm>
          <a:prstGeom prst="rect">
            <a:avLst/>
          </a:prstGeom>
          <a:noFill/>
        </p:spPr>
        <p:txBody>
          <a:bodyPr wrap="square" rtlCol="0">
            <a:spAutoFit/>
          </a:bodyPr>
          <a:lstStyle/>
          <a:p>
            <a:pPr algn="ctr"/>
            <a:r>
              <a:rPr lang="en-US" sz="1000" dirty="0">
                <a:solidFill>
                  <a:srgbClr val="3333FF"/>
                </a:solidFill>
              </a:rPr>
              <a:t>3 </a:t>
            </a:r>
            <a:r>
              <a:rPr lang="en-US" sz="1000" dirty="0" err="1">
                <a:solidFill>
                  <a:srgbClr val="3333FF"/>
                </a:solidFill>
              </a:rPr>
              <a:t>AcP</a:t>
            </a:r>
            <a:endParaRPr lang="en-US" sz="1000" baseline="-25000" dirty="0">
              <a:solidFill>
                <a:srgbClr val="3333FF"/>
              </a:solidFill>
            </a:endParaRPr>
          </a:p>
        </p:txBody>
      </p:sp>
      <p:cxnSp>
        <p:nvCxnSpPr>
          <p:cNvPr id="271" name="Straight Arrow Connector 270"/>
          <p:cNvCxnSpPr/>
          <p:nvPr/>
        </p:nvCxnSpPr>
        <p:spPr>
          <a:xfrm>
            <a:off x="2781485" y="5260720"/>
            <a:ext cx="0" cy="685447"/>
          </a:xfrm>
          <a:prstGeom prst="straightConnector1">
            <a:avLst/>
          </a:prstGeom>
          <a:ln w="9525">
            <a:solidFill>
              <a:schemeClr val="tx1"/>
            </a:solidFill>
            <a:headEnd type="none"/>
            <a:tailEnd type="stealth" w="med" len="med"/>
          </a:ln>
        </p:spPr>
        <p:style>
          <a:lnRef idx="1">
            <a:schemeClr val="accent1"/>
          </a:lnRef>
          <a:fillRef idx="0">
            <a:schemeClr val="accent1"/>
          </a:fillRef>
          <a:effectRef idx="0">
            <a:schemeClr val="accent1"/>
          </a:effectRef>
          <a:fontRef idx="minor">
            <a:schemeClr val="tx1"/>
          </a:fontRef>
        </p:style>
      </p:cxnSp>
      <p:sp>
        <p:nvSpPr>
          <p:cNvPr id="272" name="TextBox 271"/>
          <p:cNvSpPr txBox="1"/>
          <p:nvPr/>
        </p:nvSpPr>
        <p:spPr>
          <a:xfrm>
            <a:off x="2146217" y="5921367"/>
            <a:ext cx="1117861" cy="246221"/>
          </a:xfrm>
          <a:prstGeom prst="rect">
            <a:avLst/>
          </a:prstGeom>
          <a:noFill/>
        </p:spPr>
        <p:txBody>
          <a:bodyPr wrap="square" rtlCol="0">
            <a:spAutoFit/>
          </a:bodyPr>
          <a:lstStyle/>
          <a:p>
            <a:pPr algn="ctr"/>
            <a:r>
              <a:rPr lang="en-US" sz="1000" dirty="0">
                <a:solidFill>
                  <a:prstClr val="black"/>
                </a:solidFill>
              </a:rPr>
              <a:t>5 Acetate</a:t>
            </a:r>
            <a:endParaRPr lang="en-US" sz="1000" baseline="-25000" dirty="0">
              <a:solidFill>
                <a:prstClr val="black"/>
              </a:solidFill>
            </a:endParaRPr>
          </a:p>
        </p:txBody>
      </p:sp>
      <p:sp>
        <p:nvSpPr>
          <p:cNvPr id="289" name="Rounded Rectangle 288"/>
          <p:cNvSpPr/>
          <p:nvPr/>
        </p:nvSpPr>
        <p:spPr>
          <a:xfrm>
            <a:off x="2136058" y="2812896"/>
            <a:ext cx="2804818" cy="2993571"/>
          </a:xfrm>
          <a:prstGeom prst="roundRect">
            <a:avLst>
              <a:gd name="adj" fmla="val 5923"/>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prstClr val="white"/>
              </a:solidFill>
            </a:endParaRPr>
          </a:p>
        </p:txBody>
      </p:sp>
      <p:cxnSp>
        <p:nvCxnSpPr>
          <p:cNvPr id="274" name="Straight Arrow Connector 273"/>
          <p:cNvCxnSpPr/>
          <p:nvPr/>
        </p:nvCxnSpPr>
        <p:spPr>
          <a:xfrm>
            <a:off x="3706505" y="5640122"/>
            <a:ext cx="474080" cy="0"/>
          </a:xfrm>
          <a:prstGeom prst="straightConnector1">
            <a:avLst/>
          </a:prstGeom>
          <a:ln w="9525">
            <a:solidFill>
              <a:schemeClr val="tx1"/>
            </a:solidFill>
            <a:headEnd type="none"/>
            <a:tailEnd type="stealth" w="med" len="med"/>
          </a:ln>
        </p:spPr>
        <p:style>
          <a:lnRef idx="1">
            <a:schemeClr val="accent1"/>
          </a:lnRef>
          <a:fillRef idx="0">
            <a:schemeClr val="accent1"/>
          </a:fillRef>
          <a:effectRef idx="0">
            <a:schemeClr val="accent1"/>
          </a:effectRef>
          <a:fontRef idx="minor">
            <a:schemeClr val="tx1"/>
          </a:fontRef>
        </p:style>
      </p:cxnSp>
      <p:cxnSp>
        <p:nvCxnSpPr>
          <p:cNvPr id="278" name="Straight Arrow Connector 277"/>
          <p:cNvCxnSpPr/>
          <p:nvPr/>
        </p:nvCxnSpPr>
        <p:spPr>
          <a:xfrm>
            <a:off x="3706029" y="5100598"/>
            <a:ext cx="477401" cy="0"/>
          </a:xfrm>
          <a:prstGeom prst="straightConnector1">
            <a:avLst/>
          </a:prstGeom>
          <a:ln w="9525">
            <a:solidFill>
              <a:schemeClr val="tx1"/>
            </a:solidFill>
            <a:headEnd type="none"/>
            <a:tailEnd type="stealth" w="med" len="med"/>
          </a:ln>
        </p:spPr>
        <p:style>
          <a:lnRef idx="1">
            <a:schemeClr val="accent1"/>
          </a:lnRef>
          <a:fillRef idx="0">
            <a:schemeClr val="accent1"/>
          </a:fillRef>
          <a:effectRef idx="0">
            <a:schemeClr val="accent1"/>
          </a:effectRef>
          <a:fontRef idx="minor">
            <a:schemeClr val="tx1"/>
          </a:fontRef>
        </p:style>
      </p:cxnSp>
      <p:grpSp>
        <p:nvGrpSpPr>
          <p:cNvPr id="94" name="Group 93"/>
          <p:cNvGrpSpPr/>
          <p:nvPr/>
        </p:nvGrpSpPr>
        <p:grpSpPr>
          <a:xfrm>
            <a:off x="3976166" y="4699821"/>
            <a:ext cx="1047125" cy="1069572"/>
            <a:chOff x="4048438" y="4016008"/>
            <a:chExt cx="1047125" cy="1069572"/>
          </a:xfrm>
        </p:grpSpPr>
        <p:sp>
          <p:nvSpPr>
            <p:cNvPr id="264" name="TextBox 263"/>
            <p:cNvSpPr txBox="1"/>
            <p:nvPr/>
          </p:nvSpPr>
          <p:spPr>
            <a:xfrm>
              <a:off x="4048438" y="4016008"/>
              <a:ext cx="1047125" cy="246221"/>
            </a:xfrm>
            <a:prstGeom prst="rect">
              <a:avLst/>
            </a:prstGeom>
            <a:noFill/>
          </p:spPr>
          <p:txBody>
            <a:bodyPr wrap="square" rtlCol="0">
              <a:spAutoFit/>
            </a:bodyPr>
            <a:lstStyle/>
            <a:p>
              <a:pPr algn="ctr"/>
              <a:r>
                <a:rPr lang="en-US" sz="1000" dirty="0" err="1">
                  <a:solidFill>
                    <a:prstClr val="black"/>
                  </a:solidFill>
                </a:rPr>
                <a:t>succinate</a:t>
              </a:r>
              <a:endParaRPr lang="en-US" sz="1000" baseline="-25000" dirty="0">
                <a:solidFill>
                  <a:prstClr val="black"/>
                </a:solidFill>
              </a:endParaRPr>
            </a:p>
          </p:txBody>
        </p:sp>
        <p:sp>
          <p:nvSpPr>
            <p:cNvPr id="265" name="TextBox 264"/>
            <p:cNvSpPr txBox="1"/>
            <p:nvPr/>
          </p:nvSpPr>
          <p:spPr>
            <a:xfrm>
              <a:off x="4172636" y="4839359"/>
              <a:ext cx="798729" cy="246221"/>
            </a:xfrm>
            <a:prstGeom prst="rect">
              <a:avLst/>
            </a:prstGeom>
            <a:noFill/>
          </p:spPr>
          <p:txBody>
            <a:bodyPr wrap="square" rtlCol="0">
              <a:spAutoFit/>
            </a:bodyPr>
            <a:lstStyle/>
            <a:p>
              <a:pPr algn="ctr"/>
              <a:r>
                <a:rPr lang="en-US" sz="1000" dirty="0">
                  <a:solidFill>
                    <a:prstClr val="black"/>
                  </a:solidFill>
                </a:rPr>
                <a:t>ethanol</a:t>
              </a:r>
              <a:endParaRPr lang="en-US" sz="1000" baseline="-25000" dirty="0">
                <a:solidFill>
                  <a:prstClr val="black"/>
                </a:solidFill>
              </a:endParaRPr>
            </a:p>
          </p:txBody>
        </p:sp>
        <p:sp>
          <p:nvSpPr>
            <p:cNvPr id="276" name="TextBox 275"/>
            <p:cNvSpPr txBox="1"/>
            <p:nvPr/>
          </p:nvSpPr>
          <p:spPr>
            <a:xfrm>
              <a:off x="4132461" y="4611256"/>
              <a:ext cx="879078" cy="246221"/>
            </a:xfrm>
            <a:prstGeom prst="rect">
              <a:avLst/>
            </a:prstGeom>
            <a:noFill/>
          </p:spPr>
          <p:txBody>
            <a:bodyPr wrap="square" rtlCol="0">
              <a:spAutoFit/>
            </a:bodyPr>
            <a:lstStyle/>
            <a:p>
              <a:pPr algn="ctr"/>
              <a:r>
                <a:rPr lang="en-US" sz="1000" dirty="0">
                  <a:solidFill>
                    <a:prstClr val="black"/>
                  </a:solidFill>
                </a:rPr>
                <a:t>formate</a:t>
              </a:r>
              <a:endParaRPr lang="en-US" sz="1000" baseline="-25000" dirty="0">
                <a:solidFill>
                  <a:prstClr val="black"/>
                </a:solidFill>
              </a:endParaRPr>
            </a:p>
          </p:txBody>
        </p:sp>
        <p:sp>
          <p:nvSpPr>
            <p:cNvPr id="279" name="TextBox 278"/>
            <p:cNvSpPr txBox="1"/>
            <p:nvPr/>
          </p:nvSpPr>
          <p:spPr>
            <a:xfrm>
              <a:off x="4048438" y="4268012"/>
              <a:ext cx="1047125" cy="246221"/>
            </a:xfrm>
            <a:prstGeom prst="rect">
              <a:avLst/>
            </a:prstGeom>
            <a:noFill/>
          </p:spPr>
          <p:txBody>
            <a:bodyPr wrap="square" rtlCol="0">
              <a:spAutoFit/>
            </a:bodyPr>
            <a:lstStyle/>
            <a:p>
              <a:pPr algn="ctr"/>
              <a:r>
                <a:rPr lang="en-US" sz="1000" dirty="0">
                  <a:solidFill>
                    <a:prstClr val="black"/>
                  </a:solidFill>
                </a:rPr>
                <a:t>lactate</a:t>
              </a:r>
              <a:endParaRPr lang="en-US" sz="1000" baseline="-25000" dirty="0">
                <a:solidFill>
                  <a:prstClr val="black"/>
                </a:solidFill>
              </a:endParaRPr>
            </a:p>
          </p:txBody>
        </p:sp>
      </p:grpSp>
      <p:sp>
        <p:nvSpPr>
          <p:cNvPr id="281" name="TextBox 280"/>
          <p:cNvSpPr txBox="1"/>
          <p:nvPr/>
        </p:nvSpPr>
        <p:spPr>
          <a:xfrm>
            <a:off x="2227768" y="3235381"/>
            <a:ext cx="720832" cy="246221"/>
          </a:xfrm>
          <a:prstGeom prst="rect">
            <a:avLst/>
          </a:prstGeom>
          <a:noFill/>
          <a:ln>
            <a:noFill/>
          </a:ln>
        </p:spPr>
        <p:txBody>
          <a:bodyPr wrap="square" rtlCol="0">
            <a:spAutoFit/>
          </a:bodyPr>
          <a:lstStyle/>
          <a:p>
            <a:r>
              <a:rPr lang="en-US" sz="1000" dirty="0">
                <a:solidFill>
                  <a:srgbClr val="3333FF"/>
                </a:solidFill>
              </a:rPr>
              <a:t>2 </a:t>
            </a:r>
            <a:r>
              <a:rPr lang="en-US" sz="1000" dirty="0" err="1">
                <a:solidFill>
                  <a:srgbClr val="3333FF"/>
                </a:solidFill>
              </a:rPr>
              <a:t>AcP</a:t>
            </a:r>
            <a:endParaRPr lang="en-US" sz="1000" dirty="0">
              <a:solidFill>
                <a:srgbClr val="3333FF"/>
              </a:solidFill>
            </a:endParaRPr>
          </a:p>
        </p:txBody>
      </p:sp>
      <p:cxnSp>
        <p:nvCxnSpPr>
          <p:cNvPr id="282" name="Straight Arrow Connector 281"/>
          <p:cNvCxnSpPr/>
          <p:nvPr/>
        </p:nvCxnSpPr>
        <p:spPr>
          <a:xfrm>
            <a:off x="2424197" y="3507444"/>
            <a:ext cx="0" cy="2413323"/>
          </a:xfrm>
          <a:prstGeom prst="straightConnector1">
            <a:avLst/>
          </a:prstGeom>
          <a:ln w="9525">
            <a:solidFill>
              <a:schemeClr val="tx1"/>
            </a:solidFill>
            <a:headEnd type="none"/>
            <a:tailEnd type="stealth" w="med" len="med"/>
          </a:ln>
        </p:spPr>
        <p:style>
          <a:lnRef idx="1">
            <a:schemeClr val="accent1"/>
          </a:lnRef>
          <a:fillRef idx="0">
            <a:schemeClr val="accent1"/>
          </a:fillRef>
          <a:effectRef idx="0">
            <a:schemeClr val="accent1"/>
          </a:effectRef>
          <a:fontRef idx="minor">
            <a:schemeClr val="tx1"/>
          </a:fontRef>
        </p:style>
      </p:cxnSp>
      <p:sp>
        <p:nvSpPr>
          <p:cNvPr id="284" name="TextBox 283"/>
          <p:cNvSpPr txBox="1"/>
          <p:nvPr/>
        </p:nvSpPr>
        <p:spPr>
          <a:xfrm>
            <a:off x="3647611" y="4897122"/>
            <a:ext cx="577338" cy="246221"/>
          </a:xfrm>
          <a:prstGeom prst="rect">
            <a:avLst/>
          </a:prstGeom>
          <a:noFill/>
        </p:spPr>
        <p:txBody>
          <a:bodyPr wrap="square" rtlCol="0">
            <a:spAutoFit/>
          </a:bodyPr>
          <a:lstStyle/>
          <a:p>
            <a:pPr algn="ctr"/>
            <a:r>
              <a:rPr lang="el-GR" sz="1000" dirty="0">
                <a:solidFill>
                  <a:srgbClr val="FF0000"/>
                </a:solidFill>
              </a:rPr>
              <a:t>Δ</a:t>
            </a:r>
            <a:r>
              <a:rPr lang="en-US" sz="1000" i="1" dirty="0" err="1">
                <a:solidFill>
                  <a:prstClr val="black"/>
                </a:solidFill>
              </a:rPr>
              <a:t>ldhA</a:t>
            </a:r>
            <a:endParaRPr lang="en-US" sz="1000" i="1" baseline="-25000" dirty="0">
              <a:solidFill>
                <a:prstClr val="black"/>
              </a:solidFill>
            </a:endParaRPr>
          </a:p>
        </p:txBody>
      </p:sp>
      <p:sp>
        <p:nvSpPr>
          <p:cNvPr id="286" name="TextBox 285"/>
          <p:cNvSpPr txBox="1"/>
          <p:nvPr/>
        </p:nvSpPr>
        <p:spPr>
          <a:xfrm>
            <a:off x="3683434" y="5219158"/>
            <a:ext cx="519139" cy="246221"/>
          </a:xfrm>
          <a:prstGeom prst="rect">
            <a:avLst/>
          </a:prstGeom>
          <a:noFill/>
        </p:spPr>
        <p:txBody>
          <a:bodyPr wrap="square" rtlCol="0">
            <a:spAutoFit/>
          </a:bodyPr>
          <a:lstStyle/>
          <a:p>
            <a:pPr algn="ctr"/>
            <a:r>
              <a:rPr lang="el-GR" sz="1000" dirty="0">
                <a:solidFill>
                  <a:srgbClr val="FF0000"/>
                </a:solidFill>
              </a:rPr>
              <a:t>Δ</a:t>
            </a:r>
            <a:r>
              <a:rPr lang="en-US" sz="1000" i="1" dirty="0" err="1">
                <a:solidFill>
                  <a:prstClr val="black"/>
                </a:solidFill>
              </a:rPr>
              <a:t>pflB</a:t>
            </a:r>
            <a:endParaRPr lang="en-US" sz="1000" i="1" baseline="-25000" dirty="0">
              <a:solidFill>
                <a:prstClr val="black"/>
              </a:solidFill>
            </a:endParaRPr>
          </a:p>
        </p:txBody>
      </p:sp>
      <p:sp>
        <p:nvSpPr>
          <p:cNvPr id="287" name="TextBox 286"/>
          <p:cNvSpPr txBox="1"/>
          <p:nvPr/>
        </p:nvSpPr>
        <p:spPr>
          <a:xfrm>
            <a:off x="3624305" y="5446604"/>
            <a:ext cx="654690" cy="246221"/>
          </a:xfrm>
          <a:prstGeom prst="rect">
            <a:avLst/>
          </a:prstGeom>
          <a:noFill/>
        </p:spPr>
        <p:txBody>
          <a:bodyPr wrap="square" rtlCol="0">
            <a:spAutoFit/>
          </a:bodyPr>
          <a:lstStyle/>
          <a:p>
            <a:pPr algn="ctr"/>
            <a:r>
              <a:rPr lang="el-GR" sz="1000" dirty="0">
                <a:solidFill>
                  <a:srgbClr val="FF0000"/>
                </a:solidFill>
              </a:rPr>
              <a:t>Δ</a:t>
            </a:r>
            <a:r>
              <a:rPr lang="en-US" sz="1000" i="1" dirty="0" err="1">
                <a:solidFill>
                  <a:prstClr val="black"/>
                </a:solidFill>
              </a:rPr>
              <a:t>adhE</a:t>
            </a:r>
            <a:endParaRPr lang="en-US" sz="1000" i="1" baseline="-25000" dirty="0">
              <a:solidFill>
                <a:prstClr val="black"/>
              </a:solidFill>
            </a:endParaRPr>
          </a:p>
        </p:txBody>
      </p:sp>
      <p:cxnSp>
        <p:nvCxnSpPr>
          <p:cNvPr id="4" name="Straight Connector 3"/>
          <p:cNvCxnSpPr/>
          <p:nvPr/>
        </p:nvCxnSpPr>
        <p:spPr>
          <a:xfrm>
            <a:off x="2792859" y="4370995"/>
            <a:ext cx="0" cy="137300"/>
          </a:xfrm>
          <a:prstGeom prst="line">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53" name="Group 52"/>
          <p:cNvGrpSpPr/>
          <p:nvPr/>
        </p:nvGrpSpPr>
        <p:grpSpPr>
          <a:xfrm>
            <a:off x="9215584" y="1104900"/>
            <a:ext cx="1186442" cy="1826964"/>
            <a:chOff x="3528293" y="1866900"/>
            <a:chExt cx="1186442" cy="1826964"/>
          </a:xfrm>
        </p:grpSpPr>
        <p:sp>
          <p:nvSpPr>
            <p:cNvPr id="54" name="Oval 53"/>
            <p:cNvSpPr/>
            <p:nvPr/>
          </p:nvSpPr>
          <p:spPr>
            <a:xfrm>
              <a:off x="3728936" y="3203372"/>
              <a:ext cx="444500" cy="292100"/>
            </a:xfrm>
            <a:prstGeom prst="ellipse">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55" name="Group 54"/>
            <p:cNvGrpSpPr/>
            <p:nvPr/>
          </p:nvGrpSpPr>
          <p:grpSpPr>
            <a:xfrm>
              <a:off x="3528293" y="1866900"/>
              <a:ext cx="1186442" cy="1826964"/>
              <a:chOff x="2245593" y="4635500"/>
              <a:chExt cx="1186442" cy="1826964"/>
            </a:xfrm>
          </p:grpSpPr>
          <p:sp>
            <p:nvSpPr>
              <p:cNvPr id="56" name="TextBox 55"/>
              <p:cNvSpPr txBox="1"/>
              <p:nvPr/>
            </p:nvSpPr>
            <p:spPr>
              <a:xfrm>
                <a:off x="2443962" y="5964987"/>
                <a:ext cx="558414" cy="276999"/>
              </a:xfrm>
              <a:prstGeom prst="rect">
                <a:avLst/>
              </a:prstGeom>
              <a:noFill/>
            </p:spPr>
            <p:txBody>
              <a:bodyPr wrap="square" rtlCol="0">
                <a:spAutoFit/>
              </a:bodyPr>
              <a:lstStyle/>
              <a:p>
                <a:r>
                  <a:rPr lang="en-US" sz="1200" dirty="0" err="1">
                    <a:solidFill>
                      <a:prstClr val="black"/>
                    </a:solidFill>
                  </a:rPr>
                  <a:t>AcP</a:t>
                </a:r>
                <a:endParaRPr lang="en-US" sz="1200" dirty="0">
                  <a:solidFill>
                    <a:prstClr val="black"/>
                  </a:solidFill>
                </a:endParaRPr>
              </a:p>
            </p:txBody>
          </p:sp>
          <p:sp>
            <p:nvSpPr>
              <p:cNvPr id="57" name="TextBox 56"/>
              <p:cNvSpPr txBox="1"/>
              <p:nvPr/>
            </p:nvSpPr>
            <p:spPr>
              <a:xfrm>
                <a:off x="2702756" y="5286374"/>
                <a:ext cx="477756" cy="276999"/>
              </a:xfrm>
              <a:prstGeom prst="rect">
                <a:avLst/>
              </a:prstGeom>
              <a:noFill/>
            </p:spPr>
            <p:txBody>
              <a:bodyPr wrap="square" rtlCol="0">
                <a:spAutoFit/>
              </a:bodyPr>
              <a:lstStyle/>
              <a:p>
                <a:r>
                  <a:rPr lang="en-US" sz="1200" dirty="0">
                    <a:solidFill>
                      <a:prstClr val="black"/>
                    </a:solidFill>
                  </a:rPr>
                  <a:t>F6P</a:t>
                </a:r>
              </a:p>
            </p:txBody>
          </p:sp>
          <p:sp>
            <p:nvSpPr>
              <p:cNvPr id="58" name="TextBox 57"/>
              <p:cNvSpPr txBox="1"/>
              <p:nvPr/>
            </p:nvSpPr>
            <p:spPr>
              <a:xfrm>
                <a:off x="2479395" y="4944269"/>
                <a:ext cx="522408" cy="276999"/>
              </a:xfrm>
              <a:prstGeom prst="rect">
                <a:avLst/>
              </a:prstGeom>
              <a:noFill/>
            </p:spPr>
            <p:txBody>
              <a:bodyPr wrap="square" rtlCol="0">
                <a:spAutoFit/>
              </a:bodyPr>
              <a:lstStyle/>
              <a:p>
                <a:r>
                  <a:rPr lang="en-US" sz="1200" dirty="0" err="1">
                    <a:solidFill>
                      <a:srgbClr val="FF0000"/>
                    </a:solidFill>
                  </a:rPr>
                  <a:t>Fbp</a:t>
                </a:r>
                <a:endParaRPr lang="en-US" sz="1200" dirty="0">
                  <a:solidFill>
                    <a:srgbClr val="FF0000"/>
                  </a:solidFill>
                </a:endParaRPr>
              </a:p>
            </p:txBody>
          </p:sp>
          <p:sp>
            <p:nvSpPr>
              <p:cNvPr id="59" name="TextBox 58"/>
              <p:cNvSpPr txBox="1"/>
              <p:nvPr/>
            </p:nvSpPr>
            <p:spPr>
              <a:xfrm>
                <a:off x="2245593" y="5586460"/>
                <a:ext cx="553762" cy="276999"/>
              </a:xfrm>
              <a:prstGeom prst="rect">
                <a:avLst/>
              </a:prstGeom>
              <a:noFill/>
            </p:spPr>
            <p:txBody>
              <a:bodyPr wrap="square" rtlCol="0">
                <a:spAutoFit/>
              </a:bodyPr>
              <a:lstStyle/>
              <a:p>
                <a:r>
                  <a:rPr lang="en-US" sz="1200" dirty="0">
                    <a:solidFill>
                      <a:srgbClr val="FF0000"/>
                    </a:solidFill>
                  </a:rPr>
                  <a:t>F/</a:t>
                </a:r>
                <a:r>
                  <a:rPr lang="en-US" sz="1200" dirty="0" err="1">
                    <a:solidFill>
                      <a:srgbClr val="FF0000"/>
                    </a:solidFill>
                  </a:rPr>
                  <a:t>Xpk</a:t>
                </a:r>
                <a:endParaRPr lang="en-US" sz="1200" dirty="0">
                  <a:solidFill>
                    <a:srgbClr val="FF0000"/>
                  </a:solidFill>
                </a:endParaRPr>
              </a:p>
            </p:txBody>
          </p:sp>
          <p:sp>
            <p:nvSpPr>
              <p:cNvPr id="60" name="TextBox 59"/>
              <p:cNvSpPr txBox="1"/>
              <p:nvPr/>
            </p:nvSpPr>
            <p:spPr>
              <a:xfrm>
                <a:off x="2873621" y="5964987"/>
                <a:ext cx="558414" cy="276999"/>
              </a:xfrm>
              <a:prstGeom prst="rect">
                <a:avLst/>
              </a:prstGeom>
              <a:noFill/>
            </p:spPr>
            <p:txBody>
              <a:bodyPr wrap="square" rtlCol="0">
                <a:spAutoFit/>
              </a:bodyPr>
              <a:lstStyle/>
              <a:p>
                <a:r>
                  <a:rPr lang="en-US" sz="1200" dirty="0">
                    <a:solidFill>
                      <a:prstClr val="black"/>
                    </a:solidFill>
                  </a:rPr>
                  <a:t>E4P</a:t>
                </a:r>
              </a:p>
            </p:txBody>
          </p:sp>
          <p:sp>
            <p:nvSpPr>
              <p:cNvPr id="61" name="Rounded Rectangle 60"/>
              <p:cNvSpPr/>
              <p:nvPr/>
            </p:nvSpPr>
            <p:spPr>
              <a:xfrm>
                <a:off x="2247900" y="4635500"/>
                <a:ext cx="1143987" cy="1826964"/>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Left Brace 61"/>
              <p:cNvSpPr/>
              <p:nvPr/>
            </p:nvSpPr>
            <p:spPr>
              <a:xfrm rot="5400000">
                <a:off x="2669518" y="5587581"/>
                <a:ext cx="420326" cy="390082"/>
              </a:xfrm>
              <a:prstGeom prst="leftBrace">
                <a:avLst>
                  <a:gd name="adj1" fmla="val 25000"/>
                  <a:gd name="adj2" fmla="val 50000"/>
                </a:avLst>
              </a:prstGeom>
              <a:ln>
                <a:solidFill>
                  <a:schemeClr val="tx1"/>
                </a:solidFill>
                <a:headEnd type="stealth" w="med" len="med"/>
                <a:tailEnd type="stealth"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00">
                  <a:solidFill>
                    <a:prstClr val="black"/>
                  </a:solidFill>
                </a:endParaRPr>
              </a:p>
            </p:txBody>
          </p:sp>
          <p:cxnSp>
            <p:nvCxnSpPr>
              <p:cNvPr id="63" name="Straight Arrow Connector 62"/>
              <p:cNvCxnSpPr/>
              <p:nvPr/>
            </p:nvCxnSpPr>
            <p:spPr>
              <a:xfrm rot="5400000">
                <a:off x="2730740" y="5116550"/>
                <a:ext cx="290650" cy="0"/>
              </a:xfrm>
              <a:prstGeom prst="straightConnector1">
                <a:avLst/>
              </a:prstGeom>
              <a:ln>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2702756" y="4702174"/>
                <a:ext cx="477756" cy="276999"/>
              </a:xfrm>
              <a:prstGeom prst="rect">
                <a:avLst/>
              </a:prstGeom>
              <a:noFill/>
            </p:spPr>
            <p:txBody>
              <a:bodyPr wrap="square" rtlCol="0">
                <a:spAutoFit/>
              </a:bodyPr>
              <a:lstStyle/>
              <a:p>
                <a:r>
                  <a:rPr lang="en-US" sz="1200" dirty="0">
                    <a:solidFill>
                      <a:prstClr val="black"/>
                    </a:solidFill>
                  </a:rPr>
                  <a:t>FBP</a:t>
                </a:r>
              </a:p>
            </p:txBody>
          </p:sp>
        </p:grpSp>
      </p:grpSp>
      <p:graphicFrame>
        <p:nvGraphicFramePr>
          <p:cNvPr id="71" name="Chart 70"/>
          <p:cNvGraphicFramePr/>
          <p:nvPr>
            <p:extLst/>
          </p:nvPr>
        </p:nvGraphicFramePr>
        <p:xfrm>
          <a:off x="6120312" y="889094"/>
          <a:ext cx="3190875" cy="2387506"/>
        </p:xfrm>
        <a:graphic>
          <a:graphicData uri="http://schemas.openxmlformats.org/drawingml/2006/chart">
            <c:chart xmlns:c="http://schemas.openxmlformats.org/drawingml/2006/chart" xmlns:r="http://schemas.openxmlformats.org/officeDocument/2006/relationships" r:id="rId2"/>
          </a:graphicData>
        </a:graphic>
      </p:graphicFrame>
      <p:cxnSp>
        <p:nvCxnSpPr>
          <p:cNvPr id="67" name="Straight Arrow Connector 66"/>
          <p:cNvCxnSpPr/>
          <p:nvPr/>
        </p:nvCxnSpPr>
        <p:spPr>
          <a:xfrm>
            <a:off x="3647273" y="5433074"/>
            <a:ext cx="553100" cy="0"/>
          </a:xfrm>
          <a:prstGeom prst="straightConnector1">
            <a:avLst/>
          </a:prstGeom>
          <a:ln w="9525">
            <a:solidFill>
              <a:schemeClr val="tx1"/>
            </a:solidFill>
            <a:headEnd type="none"/>
            <a:tailEnd type="stealth" w="med" len="med"/>
          </a:ln>
        </p:spPr>
        <p:style>
          <a:lnRef idx="1">
            <a:schemeClr val="accent1"/>
          </a:lnRef>
          <a:fillRef idx="0">
            <a:schemeClr val="accent1"/>
          </a:fillRef>
          <a:effectRef idx="0">
            <a:schemeClr val="accent1"/>
          </a:effectRef>
          <a:fontRef idx="minor">
            <a:schemeClr val="tx1"/>
          </a:fontRef>
        </p:style>
      </p:cxnSp>
      <p:sp>
        <p:nvSpPr>
          <p:cNvPr id="75" name="Arc 74"/>
          <p:cNvSpPr/>
          <p:nvPr/>
        </p:nvSpPr>
        <p:spPr>
          <a:xfrm rot="10800000">
            <a:off x="3482235" y="5096525"/>
            <a:ext cx="334536" cy="334536"/>
          </a:xfrm>
          <a:prstGeom prst="arc">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a:solidFill>
                  <a:sysClr val="windowText" lastClr="000000"/>
                </a:solidFill>
              </a:ln>
              <a:solidFill>
                <a:prstClr val="black"/>
              </a:solidFill>
            </a:endParaRPr>
          </a:p>
        </p:txBody>
      </p:sp>
      <p:sp>
        <p:nvSpPr>
          <p:cNvPr id="76" name="Arc 75"/>
          <p:cNvSpPr/>
          <p:nvPr/>
        </p:nvSpPr>
        <p:spPr>
          <a:xfrm rot="10800000" flipH="1">
            <a:off x="2796415" y="3038048"/>
            <a:ext cx="334536" cy="334536"/>
          </a:xfrm>
          <a:prstGeom prst="arc">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a:solidFill>
                  <a:sysClr val="windowText" lastClr="000000"/>
                </a:solidFill>
              </a:ln>
              <a:solidFill>
                <a:prstClr val="black"/>
              </a:solidFill>
            </a:endParaRPr>
          </a:p>
        </p:txBody>
      </p:sp>
      <p:cxnSp>
        <p:nvCxnSpPr>
          <p:cNvPr id="77" name="Straight Arrow Connector 76"/>
          <p:cNvCxnSpPr/>
          <p:nvPr/>
        </p:nvCxnSpPr>
        <p:spPr>
          <a:xfrm flipH="1">
            <a:off x="2698764" y="3371874"/>
            <a:ext cx="278138" cy="0"/>
          </a:xfrm>
          <a:prstGeom prst="straightConnector1">
            <a:avLst/>
          </a:prstGeom>
          <a:ln w="9525">
            <a:solidFill>
              <a:schemeClr val="tx1"/>
            </a:solidFill>
            <a:headEnd type="none"/>
            <a:tailEnd type="stealth" w="med" len="med"/>
          </a:ln>
        </p:spPr>
        <p:style>
          <a:lnRef idx="1">
            <a:schemeClr val="accent1"/>
          </a:lnRef>
          <a:fillRef idx="0">
            <a:schemeClr val="accent1"/>
          </a:fillRef>
          <a:effectRef idx="0">
            <a:schemeClr val="accent1"/>
          </a:effectRef>
          <a:fontRef idx="minor">
            <a:schemeClr val="tx1"/>
          </a:fontRef>
        </p:style>
      </p:cxnSp>
      <p:sp>
        <p:nvSpPr>
          <p:cNvPr id="80" name="Arc 79"/>
          <p:cNvSpPr/>
          <p:nvPr/>
        </p:nvSpPr>
        <p:spPr>
          <a:xfrm flipH="1">
            <a:off x="2793090" y="4205155"/>
            <a:ext cx="334536" cy="334536"/>
          </a:xfrm>
          <a:prstGeom prst="arc">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a:solidFill>
                  <a:sysClr val="windowText" lastClr="000000"/>
                </a:solidFill>
              </a:ln>
              <a:solidFill>
                <a:prstClr val="black"/>
              </a:solidFill>
            </a:endParaRPr>
          </a:p>
        </p:txBody>
      </p:sp>
      <p:cxnSp>
        <p:nvCxnSpPr>
          <p:cNvPr id="81" name="Straight Connector 80"/>
          <p:cNvCxnSpPr/>
          <p:nvPr/>
        </p:nvCxnSpPr>
        <p:spPr>
          <a:xfrm>
            <a:off x="3491125" y="4370995"/>
            <a:ext cx="0" cy="150600"/>
          </a:xfrm>
          <a:prstGeom prst="line">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2" name="Arc 81"/>
          <p:cNvSpPr/>
          <p:nvPr/>
        </p:nvSpPr>
        <p:spPr>
          <a:xfrm>
            <a:off x="3151227" y="4205155"/>
            <a:ext cx="334536" cy="334536"/>
          </a:xfrm>
          <a:prstGeom prst="arc">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a:solidFill>
                  <a:sysClr val="windowText" lastClr="000000"/>
                </a:solidFill>
              </a:ln>
              <a:solidFill>
                <a:prstClr val="black"/>
              </a:solidFill>
            </a:endParaRPr>
          </a:p>
        </p:txBody>
      </p:sp>
      <p:sp>
        <p:nvSpPr>
          <p:cNvPr id="87" name="TextBox 86"/>
          <p:cNvSpPr txBox="1"/>
          <p:nvPr/>
        </p:nvSpPr>
        <p:spPr>
          <a:xfrm>
            <a:off x="3677351" y="4657897"/>
            <a:ext cx="577338" cy="246221"/>
          </a:xfrm>
          <a:prstGeom prst="rect">
            <a:avLst/>
          </a:prstGeom>
          <a:noFill/>
        </p:spPr>
        <p:txBody>
          <a:bodyPr wrap="square" rtlCol="0">
            <a:spAutoFit/>
          </a:bodyPr>
          <a:lstStyle/>
          <a:p>
            <a:pPr algn="ctr"/>
            <a:r>
              <a:rPr lang="el-GR" sz="1000" dirty="0">
                <a:solidFill>
                  <a:srgbClr val="FF0000"/>
                </a:solidFill>
              </a:rPr>
              <a:t>Δ</a:t>
            </a:r>
            <a:r>
              <a:rPr lang="en-US" sz="1000" i="1" dirty="0" err="1">
                <a:solidFill>
                  <a:prstClr val="black"/>
                </a:solidFill>
              </a:rPr>
              <a:t>frdBC</a:t>
            </a:r>
            <a:endParaRPr lang="en-US" sz="1000" i="1" baseline="-25000" dirty="0">
              <a:solidFill>
                <a:prstClr val="black"/>
              </a:solidFill>
            </a:endParaRPr>
          </a:p>
        </p:txBody>
      </p:sp>
      <p:cxnSp>
        <p:nvCxnSpPr>
          <p:cNvPr id="91" name="Straight Arrow Connector 90"/>
          <p:cNvCxnSpPr/>
          <p:nvPr/>
        </p:nvCxnSpPr>
        <p:spPr>
          <a:xfrm>
            <a:off x="3706029" y="4853307"/>
            <a:ext cx="477401" cy="0"/>
          </a:xfrm>
          <a:prstGeom prst="straightConnector1">
            <a:avLst/>
          </a:prstGeom>
          <a:ln w="9525">
            <a:solidFill>
              <a:schemeClr val="tx1"/>
            </a:solidFill>
            <a:headEnd type="none"/>
            <a:tailEnd type="stealth" w="med" len="med"/>
          </a:ln>
        </p:spPr>
        <p:style>
          <a:lnRef idx="1">
            <a:schemeClr val="accent1"/>
          </a:lnRef>
          <a:fillRef idx="0">
            <a:schemeClr val="accent1"/>
          </a:fillRef>
          <a:effectRef idx="0">
            <a:schemeClr val="accent1"/>
          </a:effectRef>
          <a:fontRef idx="minor">
            <a:schemeClr val="tx1"/>
          </a:fontRef>
        </p:style>
      </p:cxnSp>
      <p:sp>
        <p:nvSpPr>
          <p:cNvPr id="92" name="Arc 91"/>
          <p:cNvSpPr/>
          <p:nvPr/>
        </p:nvSpPr>
        <p:spPr>
          <a:xfrm flipH="1">
            <a:off x="3552214" y="4855012"/>
            <a:ext cx="334536" cy="334536"/>
          </a:xfrm>
          <a:prstGeom prst="arc">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a:solidFill>
                  <a:sysClr val="windowText" lastClr="000000"/>
                </a:solidFill>
              </a:ln>
              <a:solidFill>
                <a:prstClr val="black"/>
              </a:solidFill>
            </a:endParaRPr>
          </a:p>
        </p:txBody>
      </p:sp>
      <p:sp>
        <p:nvSpPr>
          <p:cNvPr id="64" name="TextBox 63"/>
          <p:cNvSpPr txBox="1"/>
          <p:nvPr/>
        </p:nvSpPr>
        <p:spPr>
          <a:xfrm>
            <a:off x="3200400" y="179615"/>
            <a:ext cx="5524500" cy="584775"/>
          </a:xfrm>
          <a:prstGeom prst="rect">
            <a:avLst/>
          </a:prstGeom>
          <a:solidFill>
            <a:schemeClr val="tx1"/>
          </a:solidFill>
        </p:spPr>
        <p:txBody>
          <a:bodyPr wrap="square" rtlCol="0">
            <a:spAutoFit/>
          </a:bodyPr>
          <a:lstStyle/>
          <a:p>
            <a:pPr algn="ctr"/>
            <a:r>
              <a:rPr lang="en-US" sz="3200" dirty="0">
                <a:solidFill>
                  <a:srgbClr val="FFFF00"/>
                </a:solidFill>
              </a:rPr>
              <a:t>In vivo demonstration of NOG</a:t>
            </a:r>
          </a:p>
        </p:txBody>
      </p:sp>
      <p:sp>
        <p:nvSpPr>
          <p:cNvPr id="2" name="TextBox 1"/>
          <p:cNvSpPr txBox="1"/>
          <p:nvPr/>
        </p:nvSpPr>
        <p:spPr>
          <a:xfrm>
            <a:off x="1885951" y="1543051"/>
            <a:ext cx="3984937" cy="646331"/>
          </a:xfrm>
          <a:prstGeom prst="rect">
            <a:avLst/>
          </a:prstGeom>
          <a:noFill/>
        </p:spPr>
        <p:txBody>
          <a:bodyPr wrap="none" rtlCol="0">
            <a:spAutoFit/>
          </a:bodyPr>
          <a:lstStyle/>
          <a:p>
            <a:r>
              <a:rPr lang="en-US" dirty="0">
                <a:solidFill>
                  <a:prstClr val="black"/>
                </a:solidFill>
              </a:rPr>
              <a:t>E. coli JCL118 ((</a:t>
            </a:r>
            <a:r>
              <a:rPr lang="el-GR" dirty="0">
                <a:solidFill>
                  <a:prstClr val="black"/>
                </a:solidFill>
              </a:rPr>
              <a:t>Δ</a:t>
            </a:r>
            <a:r>
              <a:rPr lang="en-US" i="1" dirty="0" err="1">
                <a:solidFill>
                  <a:prstClr val="black"/>
                </a:solidFill>
              </a:rPr>
              <a:t>ldhA</a:t>
            </a:r>
            <a:r>
              <a:rPr lang="el-GR" dirty="0">
                <a:solidFill>
                  <a:prstClr val="black"/>
                </a:solidFill>
              </a:rPr>
              <a:t>Δ</a:t>
            </a:r>
            <a:r>
              <a:rPr lang="en-US" i="1" dirty="0" err="1">
                <a:solidFill>
                  <a:prstClr val="black"/>
                </a:solidFill>
              </a:rPr>
              <a:t>adhE</a:t>
            </a:r>
            <a:r>
              <a:rPr lang="el-GR" dirty="0">
                <a:solidFill>
                  <a:prstClr val="black"/>
                </a:solidFill>
              </a:rPr>
              <a:t>Δ</a:t>
            </a:r>
            <a:r>
              <a:rPr lang="en-US" i="1" dirty="0" err="1">
                <a:solidFill>
                  <a:prstClr val="black"/>
                </a:solidFill>
              </a:rPr>
              <a:t>frdBC</a:t>
            </a:r>
            <a:r>
              <a:rPr lang="el-GR" dirty="0">
                <a:solidFill>
                  <a:prstClr val="black"/>
                </a:solidFill>
              </a:rPr>
              <a:t>Δ</a:t>
            </a:r>
            <a:r>
              <a:rPr lang="en-US" i="1" dirty="0" err="1">
                <a:solidFill>
                  <a:prstClr val="black"/>
                </a:solidFill>
              </a:rPr>
              <a:t>pflB</a:t>
            </a:r>
            <a:r>
              <a:rPr lang="en-US" dirty="0">
                <a:solidFill>
                  <a:prstClr val="black"/>
                </a:solidFill>
              </a:rPr>
              <a:t>)</a:t>
            </a:r>
          </a:p>
          <a:p>
            <a:r>
              <a:rPr lang="en-US" dirty="0">
                <a:solidFill>
                  <a:prstClr val="black"/>
                </a:solidFill>
              </a:rPr>
              <a:t>pIB4: </a:t>
            </a:r>
            <a:r>
              <a:rPr lang="en-US" dirty="0" err="1">
                <a:solidFill>
                  <a:prstClr val="black"/>
                </a:solidFill>
              </a:rPr>
              <a:t>Fbp</a:t>
            </a:r>
            <a:r>
              <a:rPr lang="en-US" dirty="0">
                <a:solidFill>
                  <a:prstClr val="black"/>
                </a:solidFill>
              </a:rPr>
              <a:t> F/</a:t>
            </a:r>
            <a:r>
              <a:rPr lang="en-US" dirty="0" err="1">
                <a:solidFill>
                  <a:prstClr val="black"/>
                </a:solidFill>
              </a:rPr>
              <a:t>Xpk</a:t>
            </a:r>
            <a:r>
              <a:rPr lang="en-US" dirty="0">
                <a:solidFill>
                  <a:prstClr val="black"/>
                </a:solidFill>
              </a:rPr>
              <a:t> expression </a:t>
            </a:r>
          </a:p>
        </p:txBody>
      </p:sp>
      <p:grpSp>
        <p:nvGrpSpPr>
          <p:cNvPr id="83" name="Group 82"/>
          <p:cNvGrpSpPr/>
          <p:nvPr/>
        </p:nvGrpSpPr>
        <p:grpSpPr>
          <a:xfrm>
            <a:off x="5344734" y="3313526"/>
            <a:ext cx="4871257" cy="3108920"/>
            <a:chOff x="1153733" y="1656176"/>
            <a:chExt cx="4871257" cy="3108920"/>
          </a:xfrm>
        </p:grpSpPr>
        <p:grpSp>
          <p:nvGrpSpPr>
            <p:cNvPr id="85" name="Group 84"/>
            <p:cNvGrpSpPr/>
            <p:nvPr/>
          </p:nvGrpSpPr>
          <p:grpSpPr>
            <a:xfrm>
              <a:off x="2129159" y="1994539"/>
              <a:ext cx="2924845" cy="307777"/>
              <a:chOff x="5649599" y="2085979"/>
              <a:chExt cx="2924845" cy="307777"/>
            </a:xfrm>
          </p:grpSpPr>
          <p:cxnSp>
            <p:nvCxnSpPr>
              <p:cNvPr id="88" name="Straight Connector 87"/>
              <p:cNvCxnSpPr/>
              <p:nvPr/>
            </p:nvCxnSpPr>
            <p:spPr>
              <a:xfrm>
                <a:off x="5649599" y="2345887"/>
                <a:ext cx="2924845" cy="0"/>
              </a:xfrm>
              <a:prstGeom prst="line">
                <a:avLst/>
              </a:prstGeom>
              <a:ln w="2222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6758860" y="2085979"/>
                <a:ext cx="1180583" cy="307777"/>
              </a:xfrm>
              <a:prstGeom prst="rect">
                <a:avLst/>
              </a:prstGeom>
              <a:noFill/>
            </p:spPr>
            <p:txBody>
              <a:bodyPr wrap="square" rtlCol="0">
                <a:spAutoFit/>
              </a:bodyPr>
              <a:lstStyle/>
              <a:p>
                <a:r>
                  <a:rPr lang="en-US" sz="1400" dirty="0">
                    <a:solidFill>
                      <a:prstClr val="black"/>
                    </a:solidFill>
                    <a:cs typeface="Times New Roman" pitchFamily="18" charset="0"/>
                  </a:rPr>
                  <a:t>Theoretical</a:t>
                </a:r>
              </a:p>
            </p:txBody>
          </p:sp>
        </p:grpSp>
        <p:graphicFrame>
          <p:nvGraphicFramePr>
            <p:cNvPr id="86" name="Chart 85"/>
            <p:cNvGraphicFramePr/>
            <p:nvPr/>
          </p:nvGraphicFramePr>
          <p:xfrm>
            <a:off x="1153733" y="1656176"/>
            <a:ext cx="4871257" cy="3108920"/>
          </p:xfrm>
          <a:graphic>
            <a:graphicData uri="http://schemas.openxmlformats.org/drawingml/2006/chart">
              <c:chart xmlns:c="http://schemas.openxmlformats.org/drawingml/2006/chart" xmlns:r="http://schemas.openxmlformats.org/officeDocument/2006/relationships" r:id="rId3"/>
            </a:graphicData>
          </a:graphic>
        </p:graphicFrame>
      </p:grpSp>
      <p:sp>
        <p:nvSpPr>
          <p:cNvPr id="3" name="TextBox 2"/>
          <p:cNvSpPr txBox="1"/>
          <p:nvPr/>
        </p:nvSpPr>
        <p:spPr>
          <a:xfrm>
            <a:off x="6496051" y="6305550"/>
            <a:ext cx="850169" cy="369332"/>
          </a:xfrm>
          <a:prstGeom prst="rect">
            <a:avLst/>
          </a:prstGeom>
          <a:noFill/>
        </p:spPr>
        <p:txBody>
          <a:bodyPr wrap="none" rtlCol="0">
            <a:spAutoFit/>
          </a:bodyPr>
          <a:lstStyle/>
          <a:p>
            <a:r>
              <a:rPr lang="en-US" dirty="0">
                <a:solidFill>
                  <a:prstClr val="black"/>
                </a:solidFill>
              </a:rPr>
              <a:t>control</a:t>
            </a:r>
          </a:p>
        </p:txBody>
      </p:sp>
      <p:sp>
        <p:nvSpPr>
          <p:cNvPr id="90" name="TextBox 89"/>
          <p:cNvSpPr txBox="1"/>
          <p:nvPr/>
        </p:nvSpPr>
        <p:spPr>
          <a:xfrm>
            <a:off x="7772401" y="6324600"/>
            <a:ext cx="850169" cy="369332"/>
          </a:xfrm>
          <a:prstGeom prst="rect">
            <a:avLst/>
          </a:prstGeom>
          <a:noFill/>
        </p:spPr>
        <p:txBody>
          <a:bodyPr wrap="none" rtlCol="0">
            <a:spAutoFit/>
          </a:bodyPr>
          <a:lstStyle/>
          <a:p>
            <a:r>
              <a:rPr lang="en-US" dirty="0">
                <a:solidFill>
                  <a:prstClr val="black"/>
                </a:solidFill>
              </a:rPr>
              <a:t>control</a:t>
            </a:r>
          </a:p>
        </p:txBody>
      </p:sp>
      <p:sp>
        <p:nvSpPr>
          <p:cNvPr id="66" name="TextBox 65"/>
          <p:cNvSpPr txBox="1"/>
          <p:nvPr/>
        </p:nvSpPr>
        <p:spPr>
          <a:xfrm>
            <a:off x="1828800" y="6416040"/>
            <a:ext cx="2709524" cy="369332"/>
          </a:xfrm>
          <a:prstGeom prst="rect">
            <a:avLst/>
          </a:prstGeom>
          <a:noFill/>
        </p:spPr>
        <p:txBody>
          <a:bodyPr wrap="none" rtlCol="0">
            <a:spAutoFit/>
          </a:bodyPr>
          <a:lstStyle/>
          <a:p>
            <a:r>
              <a:rPr lang="en-US" dirty="0">
                <a:solidFill>
                  <a:prstClr val="black"/>
                </a:solidFill>
              </a:rPr>
              <a:t>Bogorad et al. Nature 2013</a:t>
            </a:r>
          </a:p>
        </p:txBody>
      </p:sp>
    </p:spTree>
    <p:extLst>
      <p:ext uri="{BB962C8B-B14F-4D97-AF65-F5344CB8AC3E}">
        <p14:creationId xmlns:p14="http://schemas.microsoft.com/office/powerpoint/2010/main" val="25472162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Rounded Rectangle 166"/>
          <p:cNvSpPr/>
          <p:nvPr/>
        </p:nvSpPr>
        <p:spPr>
          <a:xfrm>
            <a:off x="5123896" y="3146882"/>
            <a:ext cx="5038835" cy="2274391"/>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nvGrpSpPr>
          <p:cNvPr id="7" name="Group 6"/>
          <p:cNvGrpSpPr/>
          <p:nvPr/>
        </p:nvGrpSpPr>
        <p:grpSpPr>
          <a:xfrm>
            <a:off x="5001976" y="864228"/>
            <a:ext cx="5193018" cy="2089233"/>
            <a:chOff x="5437819" y="1404497"/>
            <a:chExt cx="2001929" cy="3345939"/>
          </a:xfrm>
        </p:grpSpPr>
        <p:sp>
          <p:nvSpPr>
            <p:cNvPr id="51" name="Rounded Rectangle 37"/>
            <p:cNvSpPr/>
            <p:nvPr/>
          </p:nvSpPr>
          <p:spPr>
            <a:xfrm>
              <a:off x="5437819" y="1404497"/>
              <a:ext cx="2001929" cy="3345939"/>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文字方塊 24"/>
            <p:cNvSpPr txBox="1"/>
            <p:nvPr/>
          </p:nvSpPr>
          <p:spPr>
            <a:xfrm>
              <a:off x="5478207" y="1528201"/>
              <a:ext cx="251635" cy="542199"/>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NOG</a:t>
              </a:r>
            </a:p>
          </p:txBody>
        </p:sp>
      </p:grpSp>
      <p:grpSp>
        <p:nvGrpSpPr>
          <p:cNvPr id="9" name="Group 8"/>
          <p:cNvGrpSpPr/>
          <p:nvPr/>
        </p:nvGrpSpPr>
        <p:grpSpPr>
          <a:xfrm>
            <a:off x="1896386" y="864228"/>
            <a:ext cx="2569138" cy="3153894"/>
            <a:chOff x="395536" y="2083999"/>
            <a:chExt cx="2569138" cy="3153894"/>
          </a:xfrm>
        </p:grpSpPr>
        <p:grpSp>
          <p:nvGrpSpPr>
            <p:cNvPr id="4" name="Group 3"/>
            <p:cNvGrpSpPr/>
            <p:nvPr/>
          </p:nvGrpSpPr>
          <p:grpSpPr>
            <a:xfrm>
              <a:off x="395536" y="2083999"/>
              <a:ext cx="2569138" cy="3153894"/>
              <a:chOff x="1403648" y="1469778"/>
              <a:chExt cx="2569138" cy="3153894"/>
            </a:xfrm>
          </p:grpSpPr>
          <p:sp>
            <p:nvSpPr>
              <p:cNvPr id="32" name="Rounded Rectangle 37"/>
              <p:cNvSpPr/>
              <p:nvPr/>
            </p:nvSpPr>
            <p:spPr>
              <a:xfrm>
                <a:off x="1403648" y="1469778"/>
                <a:ext cx="2434421" cy="3153894"/>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cs typeface="Arial" panose="020B0604020202020204" pitchFamily="34" charset="0"/>
                </a:endParaRPr>
              </a:p>
            </p:txBody>
          </p:sp>
          <p:sp>
            <p:nvSpPr>
              <p:cNvPr id="36" name="Rectangle 7"/>
              <p:cNvSpPr/>
              <p:nvPr/>
            </p:nvSpPr>
            <p:spPr>
              <a:xfrm>
                <a:off x="1854563" y="3706461"/>
                <a:ext cx="567784" cy="338554"/>
              </a:xfrm>
              <a:prstGeom prst="rect">
                <a:avLst/>
              </a:prstGeom>
              <a:noFill/>
            </p:spPr>
            <p:txBody>
              <a:bodyPr wrap="none">
                <a:spAutoFit/>
              </a:bodyPr>
              <a:lstStyle/>
              <a:p>
                <a:r>
                  <a:rPr lang="en-US" altLang="zh-CN" sz="1600" dirty="0">
                    <a:latin typeface="Arial" panose="020B0604020202020204" pitchFamily="34" charset="0"/>
                    <a:cs typeface="Arial" panose="020B0604020202020204" pitchFamily="34" charset="0"/>
                  </a:rPr>
                  <a:t>CO</a:t>
                </a:r>
                <a:r>
                  <a:rPr lang="en-US" altLang="zh-CN" sz="1600" baseline="-25000" dirty="0">
                    <a:latin typeface="Arial" panose="020B0604020202020204" pitchFamily="34" charset="0"/>
                    <a:cs typeface="Arial" panose="020B0604020202020204" pitchFamily="34" charset="0"/>
                  </a:rPr>
                  <a:t>2</a:t>
                </a:r>
                <a:endParaRPr lang="en-US" sz="1600" baseline="-25000" dirty="0">
                  <a:solidFill>
                    <a:srgbClr val="FF0000"/>
                  </a:solidFill>
                  <a:latin typeface="Arial" panose="020B0604020202020204" pitchFamily="34" charset="0"/>
                  <a:cs typeface="Arial" panose="020B0604020202020204" pitchFamily="34" charset="0"/>
                </a:endParaRPr>
              </a:p>
            </p:txBody>
          </p:sp>
          <p:grpSp>
            <p:nvGrpSpPr>
              <p:cNvPr id="2" name="Group 1"/>
              <p:cNvGrpSpPr/>
              <p:nvPr/>
            </p:nvGrpSpPr>
            <p:grpSpPr>
              <a:xfrm>
                <a:off x="1722701" y="2370884"/>
                <a:ext cx="2250085" cy="2132186"/>
                <a:chOff x="1760844" y="2370884"/>
                <a:chExt cx="2250085" cy="2132186"/>
              </a:xfrm>
            </p:grpSpPr>
            <p:sp>
              <p:nvSpPr>
                <p:cNvPr id="34" name="Rectangle 7"/>
                <p:cNvSpPr/>
                <p:nvPr/>
              </p:nvSpPr>
              <p:spPr>
                <a:xfrm>
                  <a:off x="2121483" y="4164516"/>
                  <a:ext cx="1654492" cy="338554"/>
                </a:xfrm>
                <a:prstGeom prst="rect">
                  <a:avLst/>
                </a:prstGeom>
                <a:noFill/>
              </p:spPr>
              <p:txBody>
                <a:bodyPr wrap="none">
                  <a:spAutoFit/>
                </a:bodyPr>
                <a:lstStyle/>
                <a:p>
                  <a:r>
                    <a:rPr lang="en-US" altLang="zh-CN" sz="1600" dirty="0">
                      <a:latin typeface="Arial" panose="020B0604020202020204" pitchFamily="34" charset="0"/>
                      <a:cs typeface="Arial" panose="020B0604020202020204" pitchFamily="34" charset="0"/>
                    </a:rPr>
                    <a:t>Acetyl-CoA (C2)</a:t>
                  </a:r>
                  <a:endParaRPr lang="en-US" sz="1600" dirty="0">
                    <a:solidFill>
                      <a:srgbClr val="FF0000"/>
                    </a:solidFill>
                    <a:latin typeface="Arial" panose="020B0604020202020204" pitchFamily="34" charset="0"/>
                    <a:cs typeface="Arial" panose="020B0604020202020204" pitchFamily="34" charset="0"/>
                  </a:endParaRPr>
                </a:p>
              </p:txBody>
            </p:sp>
            <p:sp>
              <p:nvSpPr>
                <p:cNvPr id="35" name="弧形 17"/>
                <p:cNvSpPr/>
                <p:nvPr/>
              </p:nvSpPr>
              <p:spPr>
                <a:xfrm>
                  <a:off x="1909871" y="3479759"/>
                  <a:ext cx="1039699" cy="444610"/>
                </a:xfrm>
                <a:prstGeom prst="arc">
                  <a:avLst>
                    <a:gd name="adj1" fmla="val 29110"/>
                    <a:gd name="adj2" fmla="val 5752317"/>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00">
                    <a:latin typeface="Arial" panose="020B0604020202020204" pitchFamily="34" charset="0"/>
                    <a:cs typeface="Arial" panose="020B0604020202020204" pitchFamily="34" charset="0"/>
                  </a:endParaRPr>
                </a:p>
              </p:txBody>
            </p:sp>
            <p:sp>
              <p:nvSpPr>
                <p:cNvPr id="41" name="橢圓 19"/>
                <p:cNvSpPr/>
                <p:nvPr/>
              </p:nvSpPr>
              <p:spPr>
                <a:xfrm>
                  <a:off x="1760844" y="3584737"/>
                  <a:ext cx="755221" cy="5486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cs typeface="Arial" panose="020B0604020202020204" pitchFamily="34" charset="0"/>
                  </a:endParaRPr>
                </a:p>
              </p:txBody>
            </p:sp>
            <p:sp>
              <p:nvSpPr>
                <p:cNvPr id="44" name="Subtitle 2"/>
                <p:cNvSpPr txBox="1">
                  <a:spLocks/>
                </p:cNvSpPr>
                <p:nvPr/>
              </p:nvSpPr>
              <p:spPr>
                <a:xfrm>
                  <a:off x="1886530" y="3304403"/>
                  <a:ext cx="2124399" cy="3145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latin typeface="Arial" panose="020B0604020202020204" pitchFamily="34" charset="0"/>
                      <a:cs typeface="Arial" panose="020B0604020202020204" pitchFamily="34" charset="0"/>
                    </a:rPr>
                    <a:t>Pyruvate (C3)</a:t>
                  </a:r>
                </a:p>
              </p:txBody>
            </p:sp>
            <p:cxnSp>
              <p:nvCxnSpPr>
                <p:cNvPr id="47" name="Straight Arrow Connector 46"/>
                <p:cNvCxnSpPr/>
                <p:nvPr/>
              </p:nvCxnSpPr>
              <p:spPr>
                <a:xfrm>
                  <a:off x="2952212" y="2370884"/>
                  <a:ext cx="0" cy="299406"/>
                </a:xfrm>
                <a:prstGeom prst="straightConnector1">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2948730" y="2687252"/>
                  <a:ext cx="0" cy="299406"/>
                </a:xfrm>
                <a:prstGeom prst="straightConnector1">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2948730" y="2986658"/>
                  <a:ext cx="0" cy="299406"/>
                </a:xfrm>
                <a:prstGeom prst="straightConnector1">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a:off x="2948791" y="3608980"/>
                  <a:ext cx="0" cy="548640"/>
                </a:xfrm>
                <a:prstGeom prst="straightConnector1">
                  <a:avLst/>
                </a:prstGeom>
                <a:ln w="190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grpSp>
        </p:grpSp>
        <p:sp>
          <p:nvSpPr>
            <p:cNvPr id="58" name="文字方塊 24"/>
            <p:cNvSpPr txBox="1"/>
            <p:nvPr/>
          </p:nvSpPr>
          <p:spPr>
            <a:xfrm>
              <a:off x="525926" y="2157916"/>
              <a:ext cx="628698"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EMP</a:t>
              </a:r>
            </a:p>
          </p:txBody>
        </p:sp>
      </p:grpSp>
      <p:sp>
        <p:nvSpPr>
          <p:cNvPr id="31" name="Subtitle 2"/>
          <p:cNvSpPr txBox="1">
            <a:spLocks/>
          </p:cNvSpPr>
          <p:nvPr/>
        </p:nvSpPr>
        <p:spPr>
          <a:xfrm>
            <a:off x="2593049" y="1420528"/>
            <a:ext cx="1615710" cy="3145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dirty="0">
                <a:latin typeface="Arial" panose="020B0604020202020204" pitchFamily="34" charset="0"/>
                <a:cs typeface="Arial" panose="020B0604020202020204" pitchFamily="34" charset="0"/>
              </a:rPr>
              <a:t>Glucose (C6)</a:t>
            </a:r>
          </a:p>
        </p:txBody>
      </p:sp>
      <p:grpSp>
        <p:nvGrpSpPr>
          <p:cNvPr id="11" name="Group 10"/>
          <p:cNvGrpSpPr/>
          <p:nvPr/>
        </p:nvGrpSpPr>
        <p:grpSpPr>
          <a:xfrm>
            <a:off x="4968260" y="1428393"/>
            <a:ext cx="5418754" cy="4100636"/>
            <a:chOff x="-194312" y="2279992"/>
            <a:chExt cx="5418754" cy="4100636"/>
          </a:xfrm>
        </p:grpSpPr>
        <p:sp>
          <p:nvSpPr>
            <p:cNvPr id="137" name="Subtitle 2"/>
            <p:cNvSpPr txBox="1">
              <a:spLocks/>
            </p:cNvSpPr>
            <p:nvPr/>
          </p:nvSpPr>
          <p:spPr>
            <a:xfrm>
              <a:off x="117246" y="2279992"/>
              <a:ext cx="1615710" cy="3145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dirty="0">
                  <a:latin typeface="Arial" panose="020B0604020202020204" pitchFamily="34" charset="0"/>
                  <a:cs typeface="Arial" panose="020B0604020202020204" pitchFamily="34" charset="0"/>
                </a:rPr>
                <a:t>Glucose (C6)</a:t>
              </a:r>
            </a:p>
          </p:txBody>
        </p:sp>
        <p:sp>
          <p:nvSpPr>
            <p:cNvPr id="138" name="Subtitle 2"/>
            <p:cNvSpPr txBox="1">
              <a:spLocks/>
            </p:cNvSpPr>
            <p:nvPr/>
          </p:nvSpPr>
          <p:spPr>
            <a:xfrm>
              <a:off x="-194312" y="5196627"/>
              <a:ext cx="2124399" cy="3145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latin typeface="Arial" panose="020B0604020202020204" pitchFamily="34" charset="0"/>
                  <a:cs typeface="Arial" panose="020B0604020202020204" pitchFamily="34" charset="0"/>
                </a:rPr>
                <a:t>Pyruvate (C3)</a:t>
              </a:r>
            </a:p>
          </p:txBody>
        </p:sp>
        <p:cxnSp>
          <p:nvCxnSpPr>
            <p:cNvPr id="139" name="Straight Arrow Connector 138"/>
            <p:cNvCxnSpPr>
              <a:stCxn id="137" idx="2"/>
            </p:cNvCxnSpPr>
            <p:nvPr/>
          </p:nvCxnSpPr>
          <p:spPr>
            <a:xfrm>
              <a:off x="868288" y="2611578"/>
              <a:ext cx="0" cy="299406"/>
            </a:xfrm>
            <a:prstGeom prst="straightConnector1">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p:cNvCxnSpPr/>
            <p:nvPr/>
          </p:nvCxnSpPr>
          <p:spPr>
            <a:xfrm flipV="1">
              <a:off x="876381" y="3033439"/>
              <a:ext cx="64008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1" name="Straight Arrow Connector 140"/>
            <p:cNvCxnSpPr/>
            <p:nvPr/>
          </p:nvCxnSpPr>
          <p:spPr>
            <a:xfrm>
              <a:off x="876381" y="2927946"/>
              <a:ext cx="0" cy="299406"/>
            </a:xfrm>
            <a:prstGeom prst="straightConnector1">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42" name="Straight Arrow Connector 141"/>
            <p:cNvCxnSpPr/>
            <p:nvPr/>
          </p:nvCxnSpPr>
          <p:spPr>
            <a:xfrm>
              <a:off x="876381" y="3227352"/>
              <a:ext cx="0" cy="299406"/>
            </a:xfrm>
            <a:prstGeom prst="straightConnector1">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45" name="Oval 144"/>
            <p:cNvSpPr/>
            <p:nvPr/>
          </p:nvSpPr>
          <p:spPr>
            <a:xfrm>
              <a:off x="1511741" y="2347639"/>
              <a:ext cx="1371600" cy="1371600"/>
            </a:xfrm>
            <a:prstGeom prst="ellipse">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00B050"/>
                  </a:solidFill>
                </a:rPr>
                <a:t>NOG</a:t>
              </a:r>
            </a:p>
          </p:txBody>
        </p:sp>
        <p:cxnSp>
          <p:nvCxnSpPr>
            <p:cNvPr id="146" name="Straight Arrow Connector 145"/>
            <p:cNvCxnSpPr/>
            <p:nvPr/>
          </p:nvCxnSpPr>
          <p:spPr>
            <a:xfrm flipV="1">
              <a:off x="2873816" y="3033439"/>
              <a:ext cx="365760" cy="0"/>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47" name="Subtitle 2"/>
            <p:cNvSpPr txBox="1">
              <a:spLocks/>
            </p:cNvSpPr>
            <p:nvPr/>
          </p:nvSpPr>
          <p:spPr>
            <a:xfrm>
              <a:off x="2787373" y="2879522"/>
              <a:ext cx="1886660" cy="3145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err="1">
                  <a:solidFill>
                    <a:srgbClr val="7030A0"/>
                  </a:solidFill>
                  <a:latin typeface="Arial" panose="020B0604020202020204" pitchFamily="34" charset="0"/>
                  <a:cs typeface="Arial" panose="020B0604020202020204" pitchFamily="34" charset="0"/>
                </a:rPr>
                <a:t>AcP</a:t>
              </a:r>
              <a:r>
                <a:rPr lang="en-US" sz="1600" dirty="0">
                  <a:solidFill>
                    <a:srgbClr val="7030A0"/>
                  </a:solidFill>
                  <a:latin typeface="Arial" panose="020B0604020202020204" pitchFamily="34" charset="0"/>
                  <a:cs typeface="Arial" panose="020B0604020202020204" pitchFamily="34" charset="0"/>
                </a:rPr>
                <a:t> (C2)</a:t>
              </a:r>
            </a:p>
          </p:txBody>
        </p:sp>
        <p:cxnSp>
          <p:nvCxnSpPr>
            <p:cNvPr id="148" name="Straight Arrow Connector 147"/>
            <p:cNvCxnSpPr/>
            <p:nvPr/>
          </p:nvCxnSpPr>
          <p:spPr>
            <a:xfrm>
              <a:off x="3530651" y="3222260"/>
              <a:ext cx="355" cy="54864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9" name="Subtitle 2"/>
            <p:cNvSpPr txBox="1">
              <a:spLocks/>
            </p:cNvSpPr>
            <p:nvPr/>
          </p:nvSpPr>
          <p:spPr>
            <a:xfrm>
              <a:off x="2206941" y="4619217"/>
              <a:ext cx="1997675" cy="3145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solidFill>
                    <a:srgbClr val="0070C0"/>
                  </a:solidFill>
                  <a:latin typeface="Arial" panose="020B0604020202020204" pitchFamily="34" charset="0"/>
                  <a:cs typeface="Arial" panose="020B0604020202020204" pitchFamily="34" charset="0"/>
                </a:rPr>
                <a:t>OAA (C4)</a:t>
              </a:r>
            </a:p>
          </p:txBody>
        </p:sp>
        <p:sp>
          <p:nvSpPr>
            <p:cNvPr id="150" name="Arc 149"/>
            <p:cNvSpPr/>
            <p:nvPr/>
          </p:nvSpPr>
          <p:spPr>
            <a:xfrm>
              <a:off x="4000700" y="5807381"/>
              <a:ext cx="587974" cy="545962"/>
            </a:xfrm>
            <a:prstGeom prst="arc">
              <a:avLst>
                <a:gd name="adj1" fmla="val 10991617"/>
                <a:gd name="adj2" fmla="val 14653920"/>
              </a:avLst>
            </a:prstGeom>
            <a:ln w="19050">
              <a:solidFill>
                <a:srgbClr val="0070C0"/>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493"/>
            </a:p>
          </p:txBody>
        </p:sp>
        <p:sp>
          <p:nvSpPr>
            <p:cNvPr id="151" name="Subtitle 2"/>
            <p:cNvSpPr txBox="1">
              <a:spLocks/>
            </p:cNvSpPr>
            <p:nvPr/>
          </p:nvSpPr>
          <p:spPr>
            <a:xfrm>
              <a:off x="2816736" y="6066121"/>
              <a:ext cx="1997675" cy="3145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400" dirty="0">
                  <a:solidFill>
                    <a:srgbClr val="FF9900"/>
                  </a:solidFill>
                  <a:latin typeface="Arial" panose="020B0604020202020204" pitchFamily="34" charset="0"/>
                  <a:cs typeface="Arial" panose="020B0604020202020204" pitchFamily="34" charset="0"/>
                </a:rPr>
                <a:t>ATP + NADH</a:t>
              </a:r>
            </a:p>
          </p:txBody>
        </p:sp>
        <p:sp>
          <p:nvSpPr>
            <p:cNvPr id="152" name="Oval 151"/>
            <p:cNvSpPr/>
            <p:nvPr/>
          </p:nvSpPr>
          <p:spPr>
            <a:xfrm>
              <a:off x="3314900" y="4472481"/>
              <a:ext cx="1371600" cy="1371600"/>
            </a:xfrm>
            <a:prstGeom prst="ellipse">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0070C0"/>
                </a:solidFill>
              </a:endParaRPr>
            </a:p>
          </p:txBody>
        </p:sp>
        <p:cxnSp>
          <p:nvCxnSpPr>
            <p:cNvPr id="153" name="Straight Arrow Connector 152"/>
            <p:cNvCxnSpPr/>
            <p:nvPr/>
          </p:nvCxnSpPr>
          <p:spPr>
            <a:xfrm flipH="1">
              <a:off x="1391174" y="4765040"/>
              <a:ext cx="1276393"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4" name="Straight Arrow Connector 153"/>
            <p:cNvCxnSpPr/>
            <p:nvPr/>
          </p:nvCxnSpPr>
          <p:spPr>
            <a:xfrm>
              <a:off x="844120" y="4920512"/>
              <a:ext cx="0" cy="299406"/>
            </a:xfrm>
            <a:prstGeom prst="straightConnector1">
              <a:avLst/>
            </a:prstGeom>
            <a:ln w="190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57" name="Rectangle 156"/>
            <p:cNvSpPr/>
            <p:nvPr/>
          </p:nvSpPr>
          <p:spPr>
            <a:xfrm>
              <a:off x="3034962" y="3763169"/>
              <a:ext cx="1266565" cy="338554"/>
            </a:xfrm>
            <a:prstGeom prst="rect">
              <a:avLst/>
            </a:prstGeom>
          </p:spPr>
          <p:txBody>
            <a:bodyPr wrap="none">
              <a:spAutoFit/>
            </a:bodyPr>
            <a:lstStyle/>
            <a:p>
              <a:r>
                <a:rPr lang="en-US" sz="1600" dirty="0" err="1">
                  <a:solidFill>
                    <a:srgbClr val="7030A0"/>
                  </a:solidFill>
                  <a:latin typeface="Arial" panose="020B0604020202020204" pitchFamily="34" charset="0"/>
                  <a:cs typeface="Arial" panose="020B0604020202020204" pitchFamily="34" charset="0"/>
                </a:rPr>
                <a:t>AcCoA</a:t>
              </a:r>
              <a:r>
                <a:rPr lang="en-US" sz="1600" dirty="0">
                  <a:solidFill>
                    <a:srgbClr val="7030A0"/>
                  </a:solidFill>
                  <a:latin typeface="Arial" panose="020B0604020202020204" pitchFamily="34" charset="0"/>
                  <a:cs typeface="Arial" panose="020B0604020202020204" pitchFamily="34" charset="0"/>
                </a:rPr>
                <a:t> (C2)</a:t>
              </a:r>
              <a:endParaRPr lang="en-US" sz="1600" dirty="0">
                <a:solidFill>
                  <a:srgbClr val="7030A0"/>
                </a:solidFill>
              </a:endParaRPr>
            </a:p>
          </p:txBody>
        </p:sp>
        <p:sp>
          <p:nvSpPr>
            <p:cNvPr id="158" name="Arc 157"/>
            <p:cNvSpPr/>
            <p:nvPr/>
          </p:nvSpPr>
          <p:spPr>
            <a:xfrm>
              <a:off x="3315357" y="4472695"/>
              <a:ext cx="1371600" cy="1371600"/>
            </a:xfrm>
            <a:prstGeom prst="arc">
              <a:avLst>
                <a:gd name="adj1" fmla="val 13872246"/>
                <a:gd name="adj2" fmla="val 11781219"/>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493"/>
            </a:p>
          </p:txBody>
        </p:sp>
        <p:sp>
          <p:nvSpPr>
            <p:cNvPr id="159" name="Arc 158"/>
            <p:cNvSpPr/>
            <p:nvPr/>
          </p:nvSpPr>
          <p:spPr>
            <a:xfrm>
              <a:off x="3536876" y="3732057"/>
              <a:ext cx="587974" cy="861989"/>
            </a:xfrm>
            <a:prstGeom prst="arc">
              <a:avLst>
                <a:gd name="adj1" fmla="val 6508532"/>
                <a:gd name="adj2" fmla="val 10123540"/>
              </a:avLst>
            </a:prstGeom>
            <a:ln w="19050">
              <a:solidFill>
                <a:schemeClr val="tx1"/>
              </a:solidFill>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493"/>
            </a:p>
          </p:txBody>
        </p:sp>
        <p:sp>
          <p:nvSpPr>
            <p:cNvPr id="160" name="Rectangle 159"/>
            <p:cNvSpPr/>
            <p:nvPr/>
          </p:nvSpPr>
          <p:spPr>
            <a:xfrm>
              <a:off x="344604" y="4603504"/>
              <a:ext cx="1046569" cy="338554"/>
            </a:xfrm>
            <a:prstGeom prst="rect">
              <a:avLst/>
            </a:prstGeom>
          </p:spPr>
          <p:txBody>
            <a:bodyPr wrap="none">
              <a:spAutoFit/>
            </a:bodyPr>
            <a:lstStyle/>
            <a:p>
              <a:r>
                <a:rPr lang="en-US" sz="1600" dirty="0">
                  <a:latin typeface="Arial" panose="020B0604020202020204" pitchFamily="34" charset="0"/>
                  <a:cs typeface="Arial" panose="020B0604020202020204" pitchFamily="34" charset="0"/>
                </a:rPr>
                <a:t>PEP (C3)</a:t>
              </a:r>
              <a:endParaRPr lang="en-US" sz="1600" dirty="0"/>
            </a:p>
          </p:txBody>
        </p:sp>
        <p:cxnSp>
          <p:nvCxnSpPr>
            <p:cNvPr id="161" name="Straight Arrow Connector 160"/>
            <p:cNvCxnSpPr/>
            <p:nvPr/>
          </p:nvCxnSpPr>
          <p:spPr>
            <a:xfrm>
              <a:off x="855833" y="4018971"/>
              <a:ext cx="0" cy="299406"/>
            </a:xfrm>
            <a:prstGeom prst="straightConnector1">
              <a:avLst/>
            </a:prstGeom>
            <a:ln w="12700">
              <a:solidFill>
                <a:schemeClr val="tx1"/>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2" name="Straight Arrow Connector 161"/>
            <p:cNvCxnSpPr/>
            <p:nvPr/>
          </p:nvCxnSpPr>
          <p:spPr>
            <a:xfrm>
              <a:off x="847573" y="4334238"/>
              <a:ext cx="0" cy="299406"/>
            </a:xfrm>
            <a:prstGeom prst="straightConnector1">
              <a:avLst/>
            </a:prstGeom>
            <a:ln w="12700">
              <a:solidFill>
                <a:schemeClr val="tx1"/>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164" name="Arc 163"/>
            <p:cNvSpPr/>
            <p:nvPr/>
          </p:nvSpPr>
          <p:spPr>
            <a:xfrm>
              <a:off x="3260445" y="4527206"/>
              <a:ext cx="1963997" cy="852970"/>
            </a:xfrm>
            <a:prstGeom prst="arc">
              <a:avLst>
                <a:gd name="adj1" fmla="val 2641220"/>
                <a:gd name="adj2" fmla="val 9942010"/>
              </a:avLst>
            </a:prstGeom>
            <a:ln w="19050">
              <a:solidFill>
                <a:srgbClr val="0070C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165" name="Arc 164"/>
            <p:cNvSpPr/>
            <p:nvPr/>
          </p:nvSpPr>
          <p:spPr>
            <a:xfrm flipV="1">
              <a:off x="3650621" y="5380175"/>
              <a:ext cx="1435139" cy="968896"/>
            </a:xfrm>
            <a:prstGeom prst="arc">
              <a:avLst>
                <a:gd name="adj1" fmla="val 5862265"/>
                <a:gd name="adj2" fmla="val 10107160"/>
              </a:avLst>
            </a:prstGeom>
            <a:ln w="19050">
              <a:solidFill>
                <a:srgbClr val="0070C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166" name="Subtitle 2"/>
            <p:cNvSpPr txBox="1">
              <a:spLocks/>
            </p:cNvSpPr>
            <p:nvPr/>
          </p:nvSpPr>
          <p:spPr>
            <a:xfrm>
              <a:off x="3062308" y="4869720"/>
              <a:ext cx="1997675" cy="3145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solidFill>
                    <a:srgbClr val="0070C0"/>
                  </a:solidFill>
                  <a:latin typeface="Arial" panose="020B0604020202020204" pitchFamily="34" charset="0"/>
                  <a:cs typeface="Arial" panose="020B0604020202020204" pitchFamily="34" charset="0"/>
                </a:rPr>
                <a:t>TCA/GS</a:t>
              </a:r>
            </a:p>
          </p:txBody>
        </p:sp>
      </p:grpSp>
      <p:sp>
        <p:nvSpPr>
          <p:cNvPr id="53" name="Rectangle 52"/>
          <p:cNvSpPr/>
          <p:nvPr/>
        </p:nvSpPr>
        <p:spPr>
          <a:xfrm>
            <a:off x="5509055" y="6067373"/>
            <a:ext cx="4287794" cy="646331"/>
          </a:xfrm>
          <a:prstGeom prst="rect">
            <a:avLst/>
          </a:prstGeom>
          <a:solidFill>
            <a:srgbClr val="8FF9B2"/>
          </a:solidFill>
        </p:spPr>
        <p:txBody>
          <a:bodyPr wrap="square">
            <a:spAutoFit/>
          </a:bodyPr>
          <a:lstStyle/>
          <a:p>
            <a:r>
              <a:rPr lang="en-US" dirty="0">
                <a:ea typeface="MS Mincho"/>
                <a:cs typeface="Times New Roman" panose="02020603050405020304" pitchFamily="18" charset="0"/>
              </a:rPr>
              <a:t>Glucose + ATP  </a:t>
            </a:r>
            <a:r>
              <a:rPr lang="en-US" dirty="0">
                <a:ea typeface="MS Mincho"/>
                <a:cs typeface="Times New Roman" panose="02020603050405020304" pitchFamily="18" charset="0"/>
                <a:sym typeface="Wingdings" panose="05000000000000000000" pitchFamily="2" charset="2"/>
              </a:rPr>
              <a:t></a:t>
            </a:r>
            <a:r>
              <a:rPr lang="en-US" dirty="0">
                <a:ea typeface="MS Mincho"/>
                <a:cs typeface="Times New Roman" panose="02020603050405020304" pitchFamily="18" charset="0"/>
              </a:rPr>
              <a:t> 1.5 pyruvate + 1.5 CO</a:t>
            </a:r>
            <a:r>
              <a:rPr lang="en-US" baseline="-25000" dirty="0">
                <a:ea typeface="MS Mincho"/>
                <a:cs typeface="Times New Roman" panose="02020603050405020304" pitchFamily="18" charset="0"/>
              </a:rPr>
              <a:t>2</a:t>
            </a:r>
            <a:r>
              <a:rPr lang="en-US" dirty="0">
                <a:ea typeface="MS Mincho"/>
                <a:cs typeface="Times New Roman" panose="02020603050405020304" pitchFamily="18" charset="0"/>
              </a:rPr>
              <a:t> </a:t>
            </a:r>
          </a:p>
          <a:p>
            <a:r>
              <a:rPr lang="en-US" dirty="0">
                <a:ea typeface="MS Mincho"/>
                <a:cs typeface="Times New Roman" panose="02020603050405020304" pitchFamily="18" charset="0"/>
              </a:rPr>
              <a:t>                                + 3NADH + 3FADH</a:t>
            </a:r>
            <a:r>
              <a:rPr lang="en-US" baseline="-25000" dirty="0">
                <a:ea typeface="MS Mincho"/>
                <a:cs typeface="Times New Roman" panose="02020603050405020304" pitchFamily="18" charset="0"/>
              </a:rPr>
              <a:t>2</a:t>
            </a:r>
            <a:endParaRPr lang="en-US" baseline="-25000" dirty="0"/>
          </a:p>
        </p:txBody>
      </p:sp>
      <p:sp>
        <p:nvSpPr>
          <p:cNvPr id="54" name="Rectangle 53"/>
          <p:cNvSpPr/>
          <p:nvPr/>
        </p:nvSpPr>
        <p:spPr>
          <a:xfrm>
            <a:off x="6048866" y="5586382"/>
            <a:ext cx="3447995" cy="369332"/>
          </a:xfrm>
          <a:prstGeom prst="rect">
            <a:avLst/>
          </a:prstGeom>
          <a:solidFill>
            <a:srgbClr val="8FF9B2"/>
          </a:solidFill>
        </p:spPr>
        <p:txBody>
          <a:bodyPr wrap="none">
            <a:spAutoFit/>
          </a:bodyPr>
          <a:lstStyle/>
          <a:p>
            <a:r>
              <a:rPr lang="en-US" dirty="0">
                <a:latin typeface="Calibri "/>
                <a:ea typeface="MS Mincho"/>
                <a:cs typeface="Times New Roman" panose="02020603050405020304" pitchFamily="18" charset="0"/>
              </a:rPr>
              <a:t> Glucose + ATP </a:t>
            </a:r>
            <a:r>
              <a:rPr lang="en-US" dirty="0">
                <a:latin typeface="Calibri "/>
                <a:ea typeface="MS Mincho"/>
                <a:cs typeface="Times New Roman" panose="02020603050405020304" pitchFamily="18" charset="0"/>
                <a:sym typeface="Wingdings" panose="05000000000000000000" pitchFamily="2" charset="2"/>
              </a:rPr>
              <a:t></a:t>
            </a:r>
            <a:r>
              <a:rPr lang="en-US" dirty="0">
                <a:latin typeface="Calibri "/>
                <a:ea typeface="MS Mincho"/>
                <a:cs typeface="Times New Roman" panose="02020603050405020304" pitchFamily="18" charset="0"/>
              </a:rPr>
              <a:t> 3 acetyl-CoA</a:t>
            </a:r>
            <a:endParaRPr lang="en-US" dirty="0">
              <a:latin typeface="Calibri "/>
            </a:endParaRPr>
          </a:p>
        </p:txBody>
      </p:sp>
      <p:sp>
        <p:nvSpPr>
          <p:cNvPr id="55" name="Rectangle 54"/>
          <p:cNvSpPr/>
          <p:nvPr/>
        </p:nvSpPr>
        <p:spPr>
          <a:xfrm>
            <a:off x="1689123" y="4286250"/>
            <a:ext cx="2675348" cy="646331"/>
          </a:xfrm>
          <a:prstGeom prst="rect">
            <a:avLst/>
          </a:prstGeom>
          <a:solidFill>
            <a:srgbClr val="FFFF9F"/>
          </a:solidFill>
        </p:spPr>
        <p:txBody>
          <a:bodyPr wrap="none">
            <a:spAutoFit/>
          </a:bodyPr>
          <a:lstStyle/>
          <a:p>
            <a:r>
              <a:rPr lang="en-US" dirty="0">
                <a:ea typeface="MS Mincho"/>
                <a:cs typeface="Times New Roman" panose="02020603050405020304" pitchFamily="18" charset="0"/>
              </a:rPr>
              <a:t> Glucose </a:t>
            </a:r>
            <a:r>
              <a:rPr lang="en-US" dirty="0">
                <a:ea typeface="MS Mincho"/>
                <a:cs typeface="Times New Roman" panose="02020603050405020304" pitchFamily="18" charset="0"/>
                <a:sym typeface="Wingdings" panose="05000000000000000000" pitchFamily="2" charset="2"/>
              </a:rPr>
              <a:t></a:t>
            </a:r>
            <a:r>
              <a:rPr lang="en-US" dirty="0">
                <a:ea typeface="MS Mincho"/>
                <a:cs typeface="Times New Roman" panose="02020603050405020304" pitchFamily="18" charset="0"/>
              </a:rPr>
              <a:t> 2 pyruvate </a:t>
            </a:r>
          </a:p>
          <a:p>
            <a:r>
              <a:rPr lang="en-US" dirty="0">
                <a:ea typeface="MS Mincho"/>
                <a:cs typeface="Times New Roman" panose="02020603050405020304" pitchFamily="18" charset="0"/>
              </a:rPr>
              <a:t>                + 2 NADH + 2ATP </a:t>
            </a:r>
            <a:endParaRPr lang="en-US" dirty="0"/>
          </a:p>
        </p:txBody>
      </p:sp>
      <p:sp>
        <p:nvSpPr>
          <p:cNvPr id="56" name="Rectangle 55"/>
          <p:cNvSpPr/>
          <p:nvPr/>
        </p:nvSpPr>
        <p:spPr>
          <a:xfrm>
            <a:off x="1524001" y="5372512"/>
            <a:ext cx="3571103" cy="646331"/>
          </a:xfrm>
          <a:prstGeom prst="rect">
            <a:avLst/>
          </a:prstGeom>
          <a:solidFill>
            <a:srgbClr val="FFFF99"/>
          </a:solidFill>
        </p:spPr>
        <p:txBody>
          <a:bodyPr wrap="square">
            <a:spAutoFit/>
          </a:bodyPr>
          <a:lstStyle/>
          <a:p>
            <a:r>
              <a:rPr lang="en-US" dirty="0">
                <a:ea typeface="MS Mincho"/>
              </a:rPr>
              <a:t>Glucose </a:t>
            </a:r>
            <a:r>
              <a:rPr lang="en-US" dirty="0">
                <a:ea typeface="MS Mincho"/>
                <a:cs typeface="Times New Roman" panose="02020603050405020304" pitchFamily="18" charset="0"/>
                <a:sym typeface="Wingdings" panose="05000000000000000000" pitchFamily="2" charset="2"/>
              </a:rPr>
              <a:t></a:t>
            </a:r>
            <a:r>
              <a:rPr lang="en-US" dirty="0">
                <a:ea typeface="MS Mincho"/>
              </a:rPr>
              <a:t>2 acetyl-CoA + 2 CO</a:t>
            </a:r>
            <a:r>
              <a:rPr lang="en-US" baseline="-25000" dirty="0">
                <a:ea typeface="MS Mincho"/>
              </a:rPr>
              <a:t>2</a:t>
            </a:r>
            <a:r>
              <a:rPr lang="en-US" dirty="0">
                <a:ea typeface="MS Mincho"/>
              </a:rPr>
              <a:t> </a:t>
            </a:r>
          </a:p>
          <a:p>
            <a:r>
              <a:rPr lang="en-US" dirty="0">
                <a:ea typeface="MS Mincho"/>
              </a:rPr>
              <a:t>                   + 4 NADH + 2ATP </a:t>
            </a:r>
            <a:endParaRPr lang="en-US" dirty="0"/>
          </a:p>
        </p:txBody>
      </p:sp>
      <p:sp>
        <p:nvSpPr>
          <p:cNvPr id="3" name="TextBox 2"/>
          <p:cNvSpPr txBox="1"/>
          <p:nvPr/>
        </p:nvSpPr>
        <p:spPr>
          <a:xfrm>
            <a:off x="4387850" y="82550"/>
            <a:ext cx="3026854" cy="584775"/>
          </a:xfrm>
          <a:prstGeom prst="rect">
            <a:avLst/>
          </a:prstGeom>
          <a:solidFill>
            <a:schemeClr val="tx1"/>
          </a:solidFill>
        </p:spPr>
        <p:txBody>
          <a:bodyPr wrap="none" rtlCol="0">
            <a:spAutoFit/>
          </a:bodyPr>
          <a:lstStyle/>
          <a:p>
            <a:r>
              <a:rPr lang="en-US" sz="3200" dirty="0" smtClean="0">
                <a:solidFill>
                  <a:srgbClr val="FFFF00"/>
                </a:solidFill>
              </a:rPr>
              <a:t>NOG for growth?</a:t>
            </a:r>
            <a:endParaRPr lang="en-US" sz="3200" dirty="0">
              <a:solidFill>
                <a:srgbClr val="FFFF00"/>
              </a:solidFill>
            </a:endParaRPr>
          </a:p>
        </p:txBody>
      </p:sp>
      <p:sp>
        <p:nvSpPr>
          <p:cNvPr id="5" name="TextBox 4"/>
          <p:cNvSpPr txBox="1"/>
          <p:nvPr/>
        </p:nvSpPr>
        <p:spPr>
          <a:xfrm>
            <a:off x="10274333" y="2921814"/>
            <a:ext cx="1565813" cy="369332"/>
          </a:xfrm>
          <a:prstGeom prst="rect">
            <a:avLst/>
          </a:prstGeom>
          <a:noFill/>
        </p:spPr>
        <p:txBody>
          <a:bodyPr wrap="none" rtlCol="0">
            <a:spAutoFit/>
          </a:bodyPr>
          <a:lstStyle/>
          <a:p>
            <a:r>
              <a:rPr lang="en-US" dirty="0"/>
              <a:t> </a:t>
            </a:r>
            <a:r>
              <a:rPr lang="en-US" dirty="0" smtClean="0"/>
              <a:t>===     Acetate</a:t>
            </a:r>
            <a:endParaRPr lang="en-US" dirty="0"/>
          </a:p>
        </p:txBody>
      </p:sp>
    </p:spTree>
    <p:extLst>
      <p:ext uri="{BB962C8B-B14F-4D97-AF65-F5344CB8AC3E}">
        <p14:creationId xmlns:p14="http://schemas.microsoft.com/office/powerpoint/2010/main" val="19695439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D9E171A-0A78-4C88-8DD7-A77F04E5C066}" type="slidenum">
              <a:rPr lang="en-US" sz="1400">
                <a:solidFill>
                  <a:schemeClr val="tx1"/>
                </a:solidFill>
              </a:rPr>
              <a:t>31</a:t>
            </a:fld>
            <a:endParaRPr lang="en-US" sz="1400" dirty="0">
              <a:solidFill>
                <a:schemeClr val="tx1"/>
              </a:solidFill>
            </a:endParaRPr>
          </a:p>
        </p:txBody>
      </p:sp>
      <p:pic>
        <p:nvPicPr>
          <p:cNvPr id="7" name="Picture 6"/>
          <p:cNvPicPr>
            <a:picLocks noChangeAspect="1"/>
          </p:cNvPicPr>
          <p:nvPr/>
        </p:nvPicPr>
        <p:blipFill>
          <a:blip r:embed="rId3"/>
          <a:stretch>
            <a:fillRect/>
          </a:stretch>
        </p:blipFill>
        <p:spPr>
          <a:xfrm>
            <a:off x="1627500" y="1037917"/>
            <a:ext cx="9021357" cy="5683558"/>
          </a:xfrm>
          <a:prstGeom prst="rect">
            <a:avLst/>
          </a:prstGeom>
        </p:spPr>
      </p:pic>
      <p:sp>
        <p:nvSpPr>
          <p:cNvPr id="2" name="Rectangle 1"/>
          <p:cNvSpPr/>
          <p:nvPr/>
        </p:nvSpPr>
        <p:spPr>
          <a:xfrm>
            <a:off x="1524000" y="103556"/>
            <a:ext cx="6240780" cy="1323439"/>
          </a:xfrm>
          <a:prstGeom prst="rect">
            <a:avLst/>
          </a:prstGeom>
          <a:solidFill>
            <a:srgbClr val="2B3616"/>
          </a:solidFill>
        </p:spPr>
        <p:txBody>
          <a:bodyPr wrap="square">
            <a:spAutoFit/>
          </a:bodyPr>
          <a:lstStyle/>
          <a:p>
            <a:pPr lvl="0" algn="ctr">
              <a:spcBef>
                <a:spcPct val="0"/>
              </a:spcBef>
              <a:defRPr/>
            </a:pPr>
            <a:r>
              <a:rPr lang="en-US" altLang="zh-CN" sz="4000" dirty="0" smtClean="0">
                <a:solidFill>
                  <a:srgbClr val="FFFF00"/>
                </a:solidFill>
              </a:rPr>
              <a:t>Rewire </a:t>
            </a:r>
            <a:r>
              <a:rPr lang="en-US" altLang="zh-CN" sz="4000" dirty="0">
                <a:solidFill>
                  <a:srgbClr val="FFFF00"/>
                </a:solidFill>
              </a:rPr>
              <a:t>central metabolism to create a new </a:t>
            </a:r>
            <a:r>
              <a:rPr lang="en-US" altLang="zh-CN" sz="4000" i="1" dirty="0">
                <a:solidFill>
                  <a:srgbClr val="FFFF00"/>
                </a:solidFill>
              </a:rPr>
              <a:t>E. coli</a:t>
            </a:r>
            <a:endParaRPr lang="en-US" altLang="zh-CN" sz="4000" dirty="0">
              <a:solidFill>
                <a:srgbClr val="FFFF00"/>
              </a:solidFill>
            </a:endParaRPr>
          </a:p>
        </p:txBody>
      </p:sp>
    </p:spTree>
    <p:extLst>
      <p:ext uri="{BB962C8B-B14F-4D97-AF65-F5344CB8AC3E}">
        <p14:creationId xmlns:p14="http://schemas.microsoft.com/office/powerpoint/2010/main" val="5099526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400256" y="6376244"/>
            <a:ext cx="2133600" cy="365125"/>
          </a:xfrm>
        </p:spPr>
        <p:txBody>
          <a:bodyPr/>
          <a:lstStyle/>
          <a:p>
            <a:fld id="{0D9E171A-0A78-4C88-8DD7-A77F04E5C066}" type="slidenum">
              <a:rPr lang="en-US" sz="1400">
                <a:solidFill>
                  <a:schemeClr val="tx1"/>
                </a:solidFill>
              </a:rPr>
              <a:t>32</a:t>
            </a:fld>
            <a:endParaRPr lang="en-US" sz="1400" dirty="0">
              <a:solidFill>
                <a:schemeClr val="tx1"/>
              </a:solidFill>
            </a:endParaRPr>
          </a:p>
        </p:txBody>
      </p:sp>
      <p:sp>
        <p:nvSpPr>
          <p:cNvPr id="4" name="向右箭號 3"/>
          <p:cNvSpPr/>
          <p:nvPr/>
        </p:nvSpPr>
        <p:spPr>
          <a:xfrm>
            <a:off x="6133471" y="6246703"/>
            <a:ext cx="389651"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ounded Rectangle 40"/>
          <p:cNvSpPr/>
          <p:nvPr/>
        </p:nvSpPr>
        <p:spPr>
          <a:xfrm>
            <a:off x="4742896" y="3267575"/>
            <a:ext cx="5038835" cy="2225688"/>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nvGrpSpPr>
          <p:cNvPr id="42" name="Group 41"/>
          <p:cNvGrpSpPr/>
          <p:nvPr/>
        </p:nvGrpSpPr>
        <p:grpSpPr>
          <a:xfrm>
            <a:off x="4758136" y="901101"/>
            <a:ext cx="5193018" cy="2089233"/>
            <a:chOff x="5437819" y="1404497"/>
            <a:chExt cx="2001929" cy="3345939"/>
          </a:xfrm>
        </p:grpSpPr>
        <p:sp>
          <p:nvSpPr>
            <p:cNvPr id="43" name="Rounded Rectangle 37"/>
            <p:cNvSpPr/>
            <p:nvPr/>
          </p:nvSpPr>
          <p:spPr>
            <a:xfrm>
              <a:off x="5437819" y="1404497"/>
              <a:ext cx="2001929" cy="3345939"/>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文字方塊 24"/>
            <p:cNvSpPr txBox="1"/>
            <p:nvPr/>
          </p:nvSpPr>
          <p:spPr>
            <a:xfrm>
              <a:off x="5478207" y="1528201"/>
              <a:ext cx="251635" cy="542199"/>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NOG</a:t>
              </a:r>
            </a:p>
          </p:txBody>
        </p:sp>
      </p:grpSp>
      <p:grpSp>
        <p:nvGrpSpPr>
          <p:cNvPr id="46" name="Group 45"/>
          <p:cNvGrpSpPr/>
          <p:nvPr/>
        </p:nvGrpSpPr>
        <p:grpSpPr>
          <a:xfrm>
            <a:off x="1896386" y="908721"/>
            <a:ext cx="2569138" cy="3153894"/>
            <a:chOff x="395536" y="2083999"/>
            <a:chExt cx="2569138" cy="3153894"/>
          </a:xfrm>
        </p:grpSpPr>
        <p:grpSp>
          <p:nvGrpSpPr>
            <p:cNvPr id="48" name="Group 47"/>
            <p:cNvGrpSpPr/>
            <p:nvPr/>
          </p:nvGrpSpPr>
          <p:grpSpPr>
            <a:xfrm>
              <a:off x="395536" y="2083999"/>
              <a:ext cx="2569138" cy="3153894"/>
              <a:chOff x="1403648" y="1469778"/>
              <a:chExt cx="2569138" cy="3153894"/>
            </a:xfrm>
          </p:grpSpPr>
          <p:sp>
            <p:nvSpPr>
              <p:cNvPr id="50" name="Rounded Rectangle 37"/>
              <p:cNvSpPr/>
              <p:nvPr/>
            </p:nvSpPr>
            <p:spPr>
              <a:xfrm>
                <a:off x="1403648" y="1469778"/>
                <a:ext cx="2434421" cy="3153894"/>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cs typeface="Arial" panose="020B0604020202020204" pitchFamily="34" charset="0"/>
                </a:endParaRPr>
              </a:p>
            </p:txBody>
          </p:sp>
          <p:sp>
            <p:nvSpPr>
              <p:cNvPr id="54" name="Rectangle 7"/>
              <p:cNvSpPr/>
              <p:nvPr/>
            </p:nvSpPr>
            <p:spPr>
              <a:xfrm>
                <a:off x="1854563" y="3706461"/>
                <a:ext cx="567784" cy="338554"/>
              </a:xfrm>
              <a:prstGeom prst="rect">
                <a:avLst/>
              </a:prstGeom>
              <a:noFill/>
            </p:spPr>
            <p:txBody>
              <a:bodyPr wrap="none">
                <a:spAutoFit/>
              </a:bodyPr>
              <a:lstStyle/>
              <a:p>
                <a:r>
                  <a:rPr lang="en-US" altLang="zh-CN" sz="1600" dirty="0">
                    <a:latin typeface="Arial" panose="020B0604020202020204" pitchFamily="34" charset="0"/>
                    <a:cs typeface="Arial" panose="020B0604020202020204" pitchFamily="34" charset="0"/>
                  </a:rPr>
                  <a:t>CO</a:t>
                </a:r>
                <a:r>
                  <a:rPr lang="en-US" altLang="zh-CN" sz="1600" baseline="-25000" dirty="0">
                    <a:latin typeface="Arial" panose="020B0604020202020204" pitchFamily="34" charset="0"/>
                    <a:cs typeface="Arial" panose="020B0604020202020204" pitchFamily="34" charset="0"/>
                  </a:rPr>
                  <a:t>2</a:t>
                </a:r>
                <a:endParaRPr lang="en-US" sz="1600" baseline="-25000" dirty="0">
                  <a:solidFill>
                    <a:srgbClr val="FF0000"/>
                  </a:solidFill>
                  <a:latin typeface="Arial" panose="020B0604020202020204" pitchFamily="34" charset="0"/>
                  <a:cs typeface="Arial" panose="020B0604020202020204" pitchFamily="34" charset="0"/>
                </a:endParaRPr>
              </a:p>
            </p:txBody>
          </p:sp>
          <p:grpSp>
            <p:nvGrpSpPr>
              <p:cNvPr id="55" name="Group 54"/>
              <p:cNvGrpSpPr/>
              <p:nvPr/>
            </p:nvGrpSpPr>
            <p:grpSpPr>
              <a:xfrm>
                <a:off x="1722701" y="2370884"/>
                <a:ext cx="2250085" cy="2132186"/>
                <a:chOff x="1760844" y="2370884"/>
                <a:chExt cx="2250085" cy="2132186"/>
              </a:xfrm>
            </p:grpSpPr>
            <p:sp>
              <p:nvSpPr>
                <p:cNvPr id="56" name="Rectangle 7"/>
                <p:cNvSpPr/>
                <p:nvPr/>
              </p:nvSpPr>
              <p:spPr>
                <a:xfrm>
                  <a:off x="2121483" y="4164516"/>
                  <a:ext cx="1654492" cy="338554"/>
                </a:xfrm>
                <a:prstGeom prst="rect">
                  <a:avLst/>
                </a:prstGeom>
                <a:noFill/>
              </p:spPr>
              <p:txBody>
                <a:bodyPr wrap="none">
                  <a:spAutoFit/>
                </a:bodyPr>
                <a:lstStyle/>
                <a:p>
                  <a:r>
                    <a:rPr lang="en-US" altLang="zh-CN" sz="1600" dirty="0">
                      <a:latin typeface="Arial" panose="020B0604020202020204" pitchFamily="34" charset="0"/>
                      <a:cs typeface="Arial" panose="020B0604020202020204" pitchFamily="34" charset="0"/>
                    </a:rPr>
                    <a:t>Acetyl-CoA (C2)</a:t>
                  </a:r>
                  <a:endParaRPr lang="en-US" sz="1600" dirty="0">
                    <a:solidFill>
                      <a:srgbClr val="FF0000"/>
                    </a:solidFill>
                    <a:latin typeface="Arial" panose="020B0604020202020204" pitchFamily="34" charset="0"/>
                    <a:cs typeface="Arial" panose="020B0604020202020204" pitchFamily="34" charset="0"/>
                  </a:endParaRPr>
                </a:p>
              </p:txBody>
            </p:sp>
            <p:sp>
              <p:nvSpPr>
                <p:cNvPr id="59" name="弧形 17"/>
                <p:cNvSpPr/>
                <p:nvPr/>
              </p:nvSpPr>
              <p:spPr>
                <a:xfrm>
                  <a:off x="1909871" y="3479759"/>
                  <a:ext cx="1039699" cy="444610"/>
                </a:xfrm>
                <a:prstGeom prst="arc">
                  <a:avLst>
                    <a:gd name="adj1" fmla="val 29110"/>
                    <a:gd name="adj2" fmla="val 5752317"/>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00">
                    <a:latin typeface="Arial" panose="020B0604020202020204" pitchFamily="34" charset="0"/>
                    <a:cs typeface="Arial" panose="020B0604020202020204" pitchFamily="34" charset="0"/>
                  </a:endParaRPr>
                </a:p>
              </p:txBody>
            </p:sp>
            <p:sp>
              <p:nvSpPr>
                <p:cNvPr id="60" name="橢圓 19"/>
                <p:cNvSpPr/>
                <p:nvPr/>
              </p:nvSpPr>
              <p:spPr>
                <a:xfrm>
                  <a:off x="1760844" y="3584737"/>
                  <a:ext cx="755221" cy="5486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cs typeface="Arial" panose="020B0604020202020204" pitchFamily="34" charset="0"/>
                  </a:endParaRPr>
                </a:p>
              </p:txBody>
            </p:sp>
            <p:sp>
              <p:nvSpPr>
                <p:cNvPr id="61" name="Subtitle 2"/>
                <p:cNvSpPr txBox="1">
                  <a:spLocks/>
                </p:cNvSpPr>
                <p:nvPr/>
              </p:nvSpPr>
              <p:spPr>
                <a:xfrm>
                  <a:off x="1886530" y="3304403"/>
                  <a:ext cx="2124399" cy="3145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latin typeface="Arial" panose="020B0604020202020204" pitchFamily="34" charset="0"/>
                      <a:cs typeface="Arial" panose="020B0604020202020204" pitchFamily="34" charset="0"/>
                    </a:rPr>
                    <a:t>Pyruvate (C3)</a:t>
                  </a:r>
                </a:p>
              </p:txBody>
            </p:sp>
            <p:cxnSp>
              <p:nvCxnSpPr>
                <p:cNvPr id="62" name="Straight Arrow Connector 61"/>
                <p:cNvCxnSpPr/>
                <p:nvPr/>
              </p:nvCxnSpPr>
              <p:spPr>
                <a:xfrm>
                  <a:off x="2952212" y="2370884"/>
                  <a:ext cx="0" cy="299406"/>
                </a:xfrm>
                <a:prstGeom prst="straightConnector1">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a:off x="2948730" y="2687252"/>
                  <a:ext cx="0" cy="299406"/>
                </a:xfrm>
                <a:prstGeom prst="straightConnector1">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a:off x="2948730" y="2986658"/>
                  <a:ext cx="0" cy="299406"/>
                </a:xfrm>
                <a:prstGeom prst="straightConnector1">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a:off x="2948791" y="3608980"/>
                  <a:ext cx="0" cy="548640"/>
                </a:xfrm>
                <a:prstGeom prst="straightConnector1">
                  <a:avLst/>
                </a:prstGeom>
                <a:ln w="190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grpSp>
        </p:grpSp>
        <p:sp>
          <p:nvSpPr>
            <p:cNvPr id="49" name="文字方塊 24"/>
            <p:cNvSpPr txBox="1"/>
            <p:nvPr/>
          </p:nvSpPr>
          <p:spPr>
            <a:xfrm>
              <a:off x="525926" y="2157916"/>
              <a:ext cx="628698"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EMP</a:t>
              </a:r>
            </a:p>
          </p:txBody>
        </p:sp>
      </p:grpSp>
      <p:sp>
        <p:nvSpPr>
          <p:cNvPr id="66" name="Subtitle 2"/>
          <p:cNvSpPr txBox="1">
            <a:spLocks/>
          </p:cNvSpPr>
          <p:nvPr/>
        </p:nvSpPr>
        <p:spPr>
          <a:xfrm>
            <a:off x="2593049" y="1465021"/>
            <a:ext cx="1615710" cy="3145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dirty="0">
                <a:latin typeface="Arial" panose="020B0604020202020204" pitchFamily="34" charset="0"/>
                <a:cs typeface="Arial" panose="020B0604020202020204" pitchFamily="34" charset="0"/>
              </a:rPr>
              <a:t>Glucose (C6)</a:t>
            </a:r>
          </a:p>
        </p:txBody>
      </p:sp>
      <p:grpSp>
        <p:nvGrpSpPr>
          <p:cNvPr id="67" name="Group 66"/>
          <p:cNvGrpSpPr/>
          <p:nvPr/>
        </p:nvGrpSpPr>
        <p:grpSpPr>
          <a:xfrm>
            <a:off x="4655840" y="1472886"/>
            <a:ext cx="5418754" cy="4100636"/>
            <a:chOff x="-194312" y="2279992"/>
            <a:chExt cx="5418754" cy="4100636"/>
          </a:xfrm>
        </p:grpSpPr>
        <p:sp>
          <p:nvSpPr>
            <p:cNvPr id="68" name="Subtitle 2"/>
            <p:cNvSpPr txBox="1">
              <a:spLocks/>
            </p:cNvSpPr>
            <p:nvPr/>
          </p:nvSpPr>
          <p:spPr>
            <a:xfrm>
              <a:off x="117246" y="2279992"/>
              <a:ext cx="1615710" cy="3145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00" dirty="0">
                  <a:latin typeface="Arial" panose="020B0604020202020204" pitchFamily="34" charset="0"/>
                  <a:cs typeface="Arial" panose="020B0604020202020204" pitchFamily="34" charset="0"/>
                </a:rPr>
                <a:t>Glucose (C6)</a:t>
              </a:r>
            </a:p>
          </p:txBody>
        </p:sp>
        <p:sp>
          <p:nvSpPr>
            <p:cNvPr id="70" name="Subtitle 2"/>
            <p:cNvSpPr txBox="1">
              <a:spLocks/>
            </p:cNvSpPr>
            <p:nvPr/>
          </p:nvSpPr>
          <p:spPr>
            <a:xfrm>
              <a:off x="-194312" y="5196627"/>
              <a:ext cx="2124399" cy="3145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latin typeface="Arial" panose="020B0604020202020204" pitchFamily="34" charset="0"/>
                  <a:cs typeface="Arial" panose="020B0604020202020204" pitchFamily="34" charset="0"/>
                </a:rPr>
                <a:t>Pyruvate (C3)</a:t>
              </a:r>
            </a:p>
          </p:txBody>
        </p:sp>
        <p:cxnSp>
          <p:nvCxnSpPr>
            <p:cNvPr id="71" name="Straight Arrow Connector 70"/>
            <p:cNvCxnSpPr>
              <a:stCxn id="68" idx="2"/>
            </p:cNvCxnSpPr>
            <p:nvPr/>
          </p:nvCxnSpPr>
          <p:spPr>
            <a:xfrm>
              <a:off x="868288" y="2611578"/>
              <a:ext cx="0" cy="299406"/>
            </a:xfrm>
            <a:prstGeom prst="straightConnector1">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flipV="1">
              <a:off x="876381" y="3033439"/>
              <a:ext cx="64008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a:off x="876381" y="2927946"/>
              <a:ext cx="0" cy="299406"/>
            </a:xfrm>
            <a:prstGeom prst="straightConnector1">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876381" y="3227352"/>
              <a:ext cx="0" cy="299406"/>
            </a:xfrm>
            <a:prstGeom prst="straightConnector1">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75" name="Oval 74"/>
            <p:cNvSpPr/>
            <p:nvPr/>
          </p:nvSpPr>
          <p:spPr>
            <a:xfrm>
              <a:off x="1511741" y="2347639"/>
              <a:ext cx="1371600" cy="1371600"/>
            </a:xfrm>
            <a:prstGeom prst="ellipse">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00B050"/>
                  </a:solidFill>
                </a:rPr>
                <a:t>NOG</a:t>
              </a:r>
            </a:p>
          </p:txBody>
        </p:sp>
        <p:cxnSp>
          <p:nvCxnSpPr>
            <p:cNvPr id="76" name="Straight Arrow Connector 75"/>
            <p:cNvCxnSpPr/>
            <p:nvPr/>
          </p:nvCxnSpPr>
          <p:spPr>
            <a:xfrm flipV="1">
              <a:off x="2873816" y="3033439"/>
              <a:ext cx="365760" cy="0"/>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77" name="Subtitle 2"/>
            <p:cNvSpPr txBox="1">
              <a:spLocks/>
            </p:cNvSpPr>
            <p:nvPr/>
          </p:nvSpPr>
          <p:spPr>
            <a:xfrm>
              <a:off x="2787373" y="2879522"/>
              <a:ext cx="1886660" cy="3145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err="1">
                  <a:solidFill>
                    <a:srgbClr val="7030A0"/>
                  </a:solidFill>
                  <a:latin typeface="Arial" panose="020B0604020202020204" pitchFamily="34" charset="0"/>
                  <a:cs typeface="Arial" panose="020B0604020202020204" pitchFamily="34" charset="0"/>
                </a:rPr>
                <a:t>AcP</a:t>
              </a:r>
              <a:r>
                <a:rPr lang="en-US" sz="1600" dirty="0">
                  <a:solidFill>
                    <a:srgbClr val="7030A0"/>
                  </a:solidFill>
                  <a:latin typeface="Arial" panose="020B0604020202020204" pitchFamily="34" charset="0"/>
                  <a:cs typeface="Arial" panose="020B0604020202020204" pitchFamily="34" charset="0"/>
                </a:rPr>
                <a:t> (C2)</a:t>
              </a:r>
            </a:p>
          </p:txBody>
        </p:sp>
        <p:cxnSp>
          <p:nvCxnSpPr>
            <p:cNvPr id="103" name="Straight Arrow Connector 102"/>
            <p:cNvCxnSpPr/>
            <p:nvPr/>
          </p:nvCxnSpPr>
          <p:spPr>
            <a:xfrm>
              <a:off x="3530651" y="3222260"/>
              <a:ext cx="355" cy="54864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4" name="Subtitle 2"/>
            <p:cNvSpPr txBox="1">
              <a:spLocks/>
            </p:cNvSpPr>
            <p:nvPr/>
          </p:nvSpPr>
          <p:spPr>
            <a:xfrm>
              <a:off x="2206941" y="4619217"/>
              <a:ext cx="1997675" cy="3145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solidFill>
                    <a:srgbClr val="0070C0"/>
                  </a:solidFill>
                  <a:latin typeface="Arial" panose="020B0604020202020204" pitchFamily="34" charset="0"/>
                  <a:cs typeface="Arial" panose="020B0604020202020204" pitchFamily="34" charset="0"/>
                </a:rPr>
                <a:t>OAA (C4)</a:t>
              </a:r>
            </a:p>
          </p:txBody>
        </p:sp>
        <p:sp>
          <p:nvSpPr>
            <p:cNvPr id="105" name="Arc 104"/>
            <p:cNvSpPr/>
            <p:nvPr/>
          </p:nvSpPr>
          <p:spPr>
            <a:xfrm>
              <a:off x="4000700" y="5807381"/>
              <a:ext cx="587974" cy="545962"/>
            </a:xfrm>
            <a:prstGeom prst="arc">
              <a:avLst>
                <a:gd name="adj1" fmla="val 10991617"/>
                <a:gd name="adj2" fmla="val 14653920"/>
              </a:avLst>
            </a:prstGeom>
            <a:ln w="19050">
              <a:solidFill>
                <a:srgbClr val="0070C0"/>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493"/>
            </a:p>
          </p:txBody>
        </p:sp>
        <p:sp>
          <p:nvSpPr>
            <p:cNvPr id="106" name="Subtitle 2"/>
            <p:cNvSpPr txBox="1">
              <a:spLocks/>
            </p:cNvSpPr>
            <p:nvPr/>
          </p:nvSpPr>
          <p:spPr>
            <a:xfrm>
              <a:off x="2816736" y="6066121"/>
              <a:ext cx="1997675" cy="3145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400" dirty="0">
                  <a:solidFill>
                    <a:srgbClr val="FF9900"/>
                  </a:solidFill>
                  <a:latin typeface="Arial" panose="020B0604020202020204" pitchFamily="34" charset="0"/>
                  <a:cs typeface="Arial" panose="020B0604020202020204" pitchFamily="34" charset="0"/>
                </a:rPr>
                <a:t>ATP + NADH</a:t>
              </a:r>
            </a:p>
          </p:txBody>
        </p:sp>
        <p:sp>
          <p:nvSpPr>
            <p:cNvPr id="107" name="Oval 106"/>
            <p:cNvSpPr/>
            <p:nvPr/>
          </p:nvSpPr>
          <p:spPr>
            <a:xfrm>
              <a:off x="3314900" y="4472481"/>
              <a:ext cx="1371600" cy="1371600"/>
            </a:xfrm>
            <a:prstGeom prst="ellipse">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0070C0"/>
                </a:solidFill>
              </a:endParaRPr>
            </a:p>
          </p:txBody>
        </p:sp>
        <p:cxnSp>
          <p:nvCxnSpPr>
            <p:cNvPr id="108" name="Straight Arrow Connector 107"/>
            <p:cNvCxnSpPr/>
            <p:nvPr/>
          </p:nvCxnSpPr>
          <p:spPr>
            <a:xfrm flipH="1">
              <a:off x="1391174" y="4765040"/>
              <a:ext cx="1276393"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p:cNvCxnSpPr/>
            <p:nvPr/>
          </p:nvCxnSpPr>
          <p:spPr>
            <a:xfrm>
              <a:off x="844120" y="4920512"/>
              <a:ext cx="0" cy="299406"/>
            </a:xfrm>
            <a:prstGeom prst="straightConnector1">
              <a:avLst/>
            </a:prstGeom>
            <a:ln w="190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10" name="Rectangle 109"/>
            <p:cNvSpPr/>
            <p:nvPr/>
          </p:nvSpPr>
          <p:spPr>
            <a:xfrm>
              <a:off x="3034962" y="3763169"/>
              <a:ext cx="1266565" cy="338554"/>
            </a:xfrm>
            <a:prstGeom prst="rect">
              <a:avLst/>
            </a:prstGeom>
          </p:spPr>
          <p:txBody>
            <a:bodyPr wrap="none">
              <a:spAutoFit/>
            </a:bodyPr>
            <a:lstStyle/>
            <a:p>
              <a:r>
                <a:rPr lang="en-US" sz="1600" dirty="0" err="1">
                  <a:solidFill>
                    <a:srgbClr val="7030A0"/>
                  </a:solidFill>
                  <a:latin typeface="Arial" panose="020B0604020202020204" pitchFamily="34" charset="0"/>
                  <a:cs typeface="Arial" panose="020B0604020202020204" pitchFamily="34" charset="0"/>
                </a:rPr>
                <a:t>AcCoA</a:t>
              </a:r>
              <a:r>
                <a:rPr lang="en-US" sz="1600" dirty="0">
                  <a:solidFill>
                    <a:srgbClr val="7030A0"/>
                  </a:solidFill>
                  <a:latin typeface="Arial" panose="020B0604020202020204" pitchFamily="34" charset="0"/>
                  <a:cs typeface="Arial" panose="020B0604020202020204" pitchFamily="34" charset="0"/>
                </a:rPr>
                <a:t> (C2)</a:t>
              </a:r>
              <a:endParaRPr lang="en-US" sz="1600" dirty="0">
                <a:solidFill>
                  <a:srgbClr val="7030A0"/>
                </a:solidFill>
              </a:endParaRPr>
            </a:p>
          </p:txBody>
        </p:sp>
        <p:sp>
          <p:nvSpPr>
            <p:cNvPr id="111" name="Arc 110"/>
            <p:cNvSpPr/>
            <p:nvPr/>
          </p:nvSpPr>
          <p:spPr>
            <a:xfrm>
              <a:off x="3315357" y="4472695"/>
              <a:ext cx="1371600" cy="1371600"/>
            </a:xfrm>
            <a:prstGeom prst="arc">
              <a:avLst>
                <a:gd name="adj1" fmla="val 13872246"/>
                <a:gd name="adj2" fmla="val 11781219"/>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493"/>
            </a:p>
          </p:txBody>
        </p:sp>
        <p:sp>
          <p:nvSpPr>
            <p:cNvPr id="112" name="Arc 111"/>
            <p:cNvSpPr/>
            <p:nvPr/>
          </p:nvSpPr>
          <p:spPr>
            <a:xfrm>
              <a:off x="3536876" y="3732057"/>
              <a:ext cx="587974" cy="861989"/>
            </a:xfrm>
            <a:prstGeom prst="arc">
              <a:avLst>
                <a:gd name="adj1" fmla="val 6508532"/>
                <a:gd name="adj2" fmla="val 10123540"/>
              </a:avLst>
            </a:prstGeom>
            <a:ln w="19050">
              <a:solidFill>
                <a:schemeClr val="tx1"/>
              </a:solidFill>
              <a:head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493"/>
            </a:p>
          </p:txBody>
        </p:sp>
        <p:sp>
          <p:nvSpPr>
            <p:cNvPr id="113" name="Rectangle 112"/>
            <p:cNvSpPr/>
            <p:nvPr/>
          </p:nvSpPr>
          <p:spPr>
            <a:xfrm>
              <a:off x="344604" y="4603504"/>
              <a:ext cx="1046569" cy="338554"/>
            </a:xfrm>
            <a:prstGeom prst="rect">
              <a:avLst/>
            </a:prstGeom>
          </p:spPr>
          <p:txBody>
            <a:bodyPr wrap="none">
              <a:spAutoFit/>
            </a:bodyPr>
            <a:lstStyle/>
            <a:p>
              <a:r>
                <a:rPr lang="en-US" sz="1600" dirty="0">
                  <a:latin typeface="Arial" panose="020B0604020202020204" pitchFamily="34" charset="0"/>
                  <a:cs typeface="Arial" panose="020B0604020202020204" pitchFamily="34" charset="0"/>
                </a:rPr>
                <a:t>PEP (C3)</a:t>
              </a:r>
              <a:endParaRPr lang="en-US" sz="1600" dirty="0"/>
            </a:p>
          </p:txBody>
        </p:sp>
        <p:cxnSp>
          <p:nvCxnSpPr>
            <p:cNvPr id="114" name="Straight Arrow Connector 113"/>
            <p:cNvCxnSpPr/>
            <p:nvPr/>
          </p:nvCxnSpPr>
          <p:spPr>
            <a:xfrm>
              <a:off x="855833" y="4018971"/>
              <a:ext cx="0" cy="299406"/>
            </a:xfrm>
            <a:prstGeom prst="straightConnector1">
              <a:avLst/>
            </a:prstGeom>
            <a:ln w="12700">
              <a:solidFill>
                <a:schemeClr val="tx1"/>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5" name="Straight Arrow Connector 114"/>
            <p:cNvCxnSpPr/>
            <p:nvPr/>
          </p:nvCxnSpPr>
          <p:spPr>
            <a:xfrm>
              <a:off x="847573" y="4334238"/>
              <a:ext cx="0" cy="299406"/>
            </a:xfrm>
            <a:prstGeom prst="straightConnector1">
              <a:avLst/>
            </a:prstGeom>
            <a:ln w="12700">
              <a:solidFill>
                <a:schemeClr val="tx1"/>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116" name="Arc 115"/>
            <p:cNvSpPr/>
            <p:nvPr/>
          </p:nvSpPr>
          <p:spPr>
            <a:xfrm>
              <a:off x="3260445" y="4527206"/>
              <a:ext cx="1963997" cy="852970"/>
            </a:xfrm>
            <a:prstGeom prst="arc">
              <a:avLst>
                <a:gd name="adj1" fmla="val 2641220"/>
                <a:gd name="adj2" fmla="val 9942010"/>
              </a:avLst>
            </a:prstGeom>
            <a:ln w="19050">
              <a:solidFill>
                <a:srgbClr val="0070C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117" name="Arc 116"/>
            <p:cNvSpPr/>
            <p:nvPr/>
          </p:nvSpPr>
          <p:spPr>
            <a:xfrm flipV="1">
              <a:off x="3650621" y="5380175"/>
              <a:ext cx="1435139" cy="968896"/>
            </a:xfrm>
            <a:prstGeom prst="arc">
              <a:avLst>
                <a:gd name="adj1" fmla="val 5862265"/>
                <a:gd name="adj2" fmla="val 10107160"/>
              </a:avLst>
            </a:prstGeom>
            <a:ln w="19050">
              <a:solidFill>
                <a:srgbClr val="0070C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118" name="Subtitle 2"/>
            <p:cNvSpPr txBox="1">
              <a:spLocks/>
            </p:cNvSpPr>
            <p:nvPr/>
          </p:nvSpPr>
          <p:spPr>
            <a:xfrm>
              <a:off x="3062308" y="4869720"/>
              <a:ext cx="1997675" cy="3145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solidFill>
                    <a:srgbClr val="0070C0"/>
                  </a:solidFill>
                  <a:latin typeface="Arial" panose="020B0604020202020204" pitchFamily="34" charset="0"/>
                  <a:cs typeface="Arial" panose="020B0604020202020204" pitchFamily="34" charset="0"/>
                </a:rPr>
                <a:t>TCA/GS</a:t>
              </a:r>
            </a:p>
          </p:txBody>
        </p:sp>
      </p:grpSp>
      <p:sp>
        <p:nvSpPr>
          <p:cNvPr id="6" name="Rectangle 5"/>
          <p:cNvSpPr/>
          <p:nvPr/>
        </p:nvSpPr>
        <p:spPr>
          <a:xfrm>
            <a:off x="6775353" y="5695156"/>
            <a:ext cx="3785144" cy="923330"/>
          </a:xfrm>
          <a:prstGeom prst="rect">
            <a:avLst/>
          </a:prstGeom>
        </p:spPr>
        <p:txBody>
          <a:bodyPr wrap="square">
            <a:spAutoFit/>
          </a:bodyPr>
          <a:lstStyle/>
          <a:p>
            <a:pPr marL="0" lvl="1"/>
            <a:r>
              <a:rPr lang="en-US" dirty="0">
                <a:solidFill>
                  <a:srgbClr val="FF0000"/>
                </a:solidFill>
              </a:rPr>
              <a:t>Hard to engineer new </a:t>
            </a:r>
            <a:r>
              <a:rPr lang="en-US" i="1" dirty="0">
                <a:solidFill>
                  <a:srgbClr val="FF0000"/>
                </a:solidFill>
              </a:rPr>
              <a:t>E. coli </a:t>
            </a:r>
            <a:r>
              <a:rPr lang="en-US" dirty="0">
                <a:solidFill>
                  <a:srgbClr val="FF0000"/>
                </a:solidFill>
              </a:rPr>
              <a:t>by just overexpressing NOG pathway</a:t>
            </a:r>
          </a:p>
          <a:p>
            <a:pPr marL="227013" lvl="1"/>
            <a:r>
              <a:rPr lang="en-US" dirty="0">
                <a:solidFill>
                  <a:srgbClr val="FF0000"/>
                </a:solidFill>
              </a:rPr>
              <a:t>Evolution strategy will be applied </a:t>
            </a:r>
          </a:p>
        </p:txBody>
      </p:sp>
      <p:sp>
        <p:nvSpPr>
          <p:cNvPr id="2" name="文字方塊 1"/>
          <p:cNvSpPr txBox="1"/>
          <p:nvPr/>
        </p:nvSpPr>
        <p:spPr>
          <a:xfrm>
            <a:off x="1524001" y="5475427"/>
            <a:ext cx="4838821" cy="1200329"/>
          </a:xfrm>
          <a:prstGeom prst="rect">
            <a:avLst/>
          </a:prstGeom>
          <a:noFill/>
        </p:spPr>
        <p:txBody>
          <a:bodyPr wrap="square" rtlCol="0">
            <a:spAutoFit/>
          </a:bodyPr>
          <a:lstStyle/>
          <a:p>
            <a:pPr marL="285750" indent="-285750">
              <a:buFont typeface="Arial" panose="020B0604020202020204" pitchFamily="34" charset="0"/>
              <a:buChar char="•"/>
            </a:pPr>
            <a:r>
              <a:rPr lang="en-US" dirty="0"/>
              <a:t>Different sugar catabolism route </a:t>
            </a:r>
          </a:p>
          <a:p>
            <a:pPr marL="285750" indent="-285750">
              <a:buFont typeface="Arial" panose="020B0604020202020204" pitchFamily="34" charset="0"/>
              <a:buChar char="•"/>
            </a:pPr>
            <a:r>
              <a:rPr lang="en-US" dirty="0"/>
              <a:t>Different metabolites concentration (Toxicity?)</a:t>
            </a:r>
          </a:p>
          <a:p>
            <a:pPr marL="285750" indent="-285750">
              <a:buFont typeface="Arial" panose="020B0604020202020204" pitchFamily="34" charset="0"/>
              <a:buChar char="•"/>
            </a:pPr>
            <a:r>
              <a:rPr lang="en-US" dirty="0"/>
              <a:t>Need to re-design cell regulation </a:t>
            </a:r>
          </a:p>
          <a:p>
            <a:pPr lvl="1"/>
            <a:r>
              <a:rPr lang="en-US" dirty="0"/>
              <a:t>ex. Glucose regulation</a:t>
            </a:r>
          </a:p>
        </p:txBody>
      </p:sp>
      <p:sp>
        <p:nvSpPr>
          <p:cNvPr id="7" name="Rectangle 6"/>
          <p:cNvSpPr/>
          <p:nvPr/>
        </p:nvSpPr>
        <p:spPr>
          <a:xfrm>
            <a:off x="1813560" y="118796"/>
            <a:ext cx="8679180" cy="646331"/>
          </a:xfrm>
          <a:prstGeom prst="rect">
            <a:avLst/>
          </a:prstGeom>
          <a:solidFill>
            <a:srgbClr val="2B3616"/>
          </a:solidFill>
        </p:spPr>
        <p:txBody>
          <a:bodyPr wrap="square">
            <a:spAutoFit/>
          </a:bodyPr>
          <a:lstStyle/>
          <a:p>
            <a:pPr algn="ctr">
              <a:spcBef>
                <a:spcPct val="0"/>
              </a:spcBef>
              <a:defRPr/>
            </a:pPr>
            <a:r>
              <a:rPr lang="en-US" altLang="zh-CN" sz="3600" dirty="0">
                <a:solidFill>
                  <a:srgbClr val="FFFF00"/>
                </a:solidFill>
              </a:rPr>
              <a:t>Challenges of rewiring central metabolism  </a:t>
            </a:r>
          </a:p>
        </p:txBody>
      </p:sp>
    </p:spTree>
    <p:extLst>
      <p:ext uri="{BB962C8B-B14F-4D97-AF65-F5344CB8AC3E}">
        <p14:creationId xmlns:p14="http://schemas.microsoft.com/office/powerpoint/2010/main" val="40047414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ounded Rectangle 15"/>
          <p:cNvSpPr/>
          <p:nvPr/>
        </p:nvSpPr>
        <p:spPr>
          <a:xfrm>
            <a:off x="1775520" y="1313170"/>
            <a:ext cx="8686800" cy="1179727"/>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标题 1"/>
          <p:cNvSpPr txBox="1">
            <a:spLocks/>
          </p:cNvSpPr>
          <p:nvPr/>
        </p:nvSpPr>
        <p:spPr>
          <a:xfrm>
            <a:off x="1775520" y="224040"/>
            <a:ext cx="8686800" cy="972712"/>
          </a:xfrm>
          <a:prstGeom prst="rect">
            <a:avLst/>
          </a:prstGeom>
          <a:solidFill>
            <a:schemeClr val="tx1"/>
          </a:solidFill>
          <a:ln>
            <a:noFill/>
          </a:ln>
          <a:effectLst>
            <a:glow rad="101600">
              <a:schemeClr val="tx1">
                <a:alpha val="60000"/>
              </a:schemeClr>
            </a:glow>
          </a:effectLst>
        </p:spPr>
        <p:txBody>
          <a:bodyPr vert="horz" lIns="91440" tIns="45720" rIns="91440" bIns="45720" rtlCol="0" anchor="ctr">
            <a:noAutofit/>
          </a:bodyPr>
          <a:lstStyle/>
          <a:p>
            <a:pPr algn="ctr">
              <a:spcBef>
                <a:spcPct val="0"/>
              </a:spcBef>
              <a:defRPr/>
            </a:pPr>
            <a:r>
              <a:rPr lang="en-US" altLang="zh-CN" sz="2800" dirty="0" smtClean="0">
                <a:solidFill>
                  <a:srgbClr val="FFFF00"/>
                </a:solidFill>
              </a:rPr>
              <a:t>Rewriting central </a:t>
            </a:r>
            <a:r>
              <a:rPr lang="en-US" altLang="zh-CN" sz="2800" dirty="0">
                <a:solidFill>
                  <a:srgbClr val="FFFF00"/>
                </a:solidFill>
              </a:rPr>
              <a:t>metabolism </a:t>
            </a:r>
            <a:r>
              <a:rPr lang="en-US" altLang="zh-CN" sz="2800" dirty="0" smtClean="0">
                <a:solidFill>
                  <a:srgbClr val="FFFF00"/>
                </a:solidFill>
              </a:rPr>
              <a:t>to construct NOG E. coli</a:t>
            </a:r>
            <a:endParaRPr lang="en-US" altLang="zh-CN" sz="2800" dirty="0">
              <a:solidFill>
                <a:srgbClr val="FFFF00"/>
              </a:solidFill>
            </a:endParaRPr>
          </a:p>
        </p:txBody>
      </p:sp>
      <p:pic>
        <p:nvPicPr>
          <p:cNvPr id="54" name="Picture 53"/>
          <p:cNvPicPr>
            <a:picLocks noChangeAspect="1"/>
          </p:cNvPicPr>
          <p:nvPr/>
        </p:nvPicPr>
        <p:blipFill>
          <a:blip r:embed="rId2"/>
          <a:stretch>
            <a:fillRect/>
          </a:stretch>
        </p:blipFill>
        <p:spPr>
          <a:xfrm>
            <a:off x="2642604" y="1378052"/>
            <a:ext cx="6981789" cy="5294523"/>
          </a:xfrm>
          <a:prstGeom prst="rect">
            <a:avLst/>
          </a:prstGeom>
        </p:spPr>
      </p:pic>
    </p:spTree>
    <p:extLst>
      <p:ext uri="{BB962C8B-B14F-4D97-AF65-F5344CB8AC3E}">
        <p14:creationId xmlns:p14="http://schemas.microsoft.com/office/powerpoint/2010/main" val="358787484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Content Placeholder 2"/>
          <p:cNvSpPr>
            <a:spLocks noGrp="1"/>
          </p:cNvSpPr>
          <p:nvPr>
            <p:ph idx="1"/>
          </p:nvPr>
        </p:nvSpPr>
        <p:spPr>
          <a:xfrm>
            <a:off x="5263911" y="1820939"/>
            <a:ext cx="3796048" cy="4283361"/>
          </a:xfrm>
        </p:spPr>
        <p:txBody>
          <a:bodyPr>
            <a:normAutofit/>
          </a:bodyPr>
          <a:lstStyle/>
          <a:p>
            <a:pPr>
              <a:buFont typeface="Wingdings" panose="05000000000000000000" pitchFamily="2" charset="2"/>
              <a:buChar char="v"/>
            </a:pPr>
            <a:endParaRPr lang="en-US" sz="1500" dirty="0"/>
          </a:p>
          <a:p>
            <a:pPr marL="0" indent="0">
              <a:buNone/>
            </a:pPr>
            <a:endParaRPr lang="en-US" sz="1500" dirty="0"/>
          </a:p>
          <a:p>
            <a:pPr>
              <a:buFont typeface="Wingdings" panose="05000000000000000000" pitchFamily="2" charset="2"/>
              <a:buChar char="v"/>
            </a:pPr>
            <a:r>
              <a:rPr lang="en-US" sz="1500" dirty="0"/>
              <a:t>In photosynthetic organisms, growth and biofuel production are potentially limited by Rubisco, due to:</a:t>
            </a:r>
          </a:p>
          <a:p>
            <a:pPr marL="0" indent="0">
              <a:buNone/>
            </a:pPr>
            <a:r>
              <a:rPr lang="en-US" sz="1500" dirty="0"/>
              <a:t>     1. </a:t>
            </a:r>
            <a:r>
              <a:rPr lang="en-US" sz="1500" dirty="0">
                <a:solidFill>
                  <a:srgbClr val="FF0000"/>
                </a:solidFill>
              </a:rPr>
              <a:t>photorespiration</a:t>
            </a:r>
          </a:p>
          <a:p>
            <a:pPr marL="0" indent="0">
              <a:buNone/>
            </a:pPr>
            <a:r>
              <a:rPr lang="en-US" sz="1500" dirty="0"/>
              <a:t>     2. </a:t>
            </a:r>
            <a:r>
              <a:rPr lang="en-US" sz="1500" dirty="0">
                <a:solidFill>
                  <a:srgbClr val="FF0000"/>
                </a:solidFill>
              </a:rPr>
              <a:t>the slow turnover rate of Rubisco</a:t>
            </a:r>
          </a:p>
        </p:txBody>
      </p:sp>
      <p:sp>
        <p:nvSpPr>
          <p:cNvPr id="5" name="TextBox 4"/>
          <p:cNvSpPr txBox="1"/>
          <p:nvPr/>
        </p:nvSpPr>
        <p:spPr>
          <a:xfrm>
            <a:off x="5681328" y="4759926"/>
            <a:ext cx="3468322" cy="507831"/>
          </a:xfrm>
          <a:prstGeom prst="rect">
            <a:avLst/>
          </a:prstGeom>
          <a:noFill/>
        </p:spPr>
        <p:txBody>
          <a:bodyPr wrap="none" rtlCol="0">
            <a:spAutoFit/>
          </a:bodyPr>
          <a:lstStyle/>
          <a:p>
            <a:r>
              <a:rPr lang="en-US" sz="1350" dirty="0"/>
              <a:t>The intrinsic carbon lost by EMP pathway gives</a:t>
            </a:r>
          </a:p>
          <a:p>
            <a:r>
              <a:rPr lang="en-US" sz="1350" dirty="0"/>
              <a:t>maximum 66.6% of acetyl-coA yield.</a:t>
            </a:r>
          </a:p>
        </p:txBody>
      </p:sp>
      <p:grpSp>
        <p:nvGrpSpPr>
          <p:cNvPr id="4" name="Group 3"/>
          <p:cNvGrpSpPr/>
          <p:nvPr/>
        </p:nvGrpSpPr>
        <p:grpSpPr>
          <a:xfrm>
            <a:off x="1710430" y="1461951"/>
            <a:ext cx="3137882" cy="3992201"/>
            <a:chOff x="397433" y="806266"/>
            <a:chExt cx="4183842" cy="5322934"/>
          </a:xfrm>
        </p:grpSpPr>
        <p:sp>
          <p:nvSpPr>
            <p:cNvPr id="6" name="Rectangle 5"/>
            <p:cNvSpPr/>
            <p:nvPr/>
          </p:nvSpPr>
          <p:spPr>
            <a:xfrm>
              <a:off x="2565773" y="2429538"/>
              <a:ext cx="1303104" cy="368345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24" name="Group 23"/>
            <p:cNvGrpSpPr/>
            <p:nvPr/>
          </p:nvGrpSpPr>
          <p:grpSpPr>
            <a:xfrm>
              <a:off x="397433" y="806266"/>
              <a:ext cx="2220703" cy="3242253"/>
              <a:chOff x="1208299" y="914400"/>
              <a:chExt cx="2220703" cy="3119194"/>
            </a:xfrm>
          </p:grpSpPr>
          <p:grpSp>
            <p:nvGrpSpPr>
              <p:cNvPr id="35" name="Group 34"/>
              <p:cNvGrpSpPr/>
              <p:nvPr/>
            </p:nvGrpSpPr>
            <p:grpSpPr>
              <a:xfrm>
                <a:off x="1208299" y="914400"/>
                <a:ext cx="2220703" cy="3119194"/>
                <a:chOff x="546036" y="1524000"/>
                <a:chExt cx="1501011" cy="2439170"/>
              </a:xfrm>
            </p:grpSpPr>
            <p:sp>
              <p:nvSpPr>
                <p:cNvPr id="37" name="Arc 36"/>
                <p:cNvSpPr/>
                <p:nvPr/>
              </p:nvSpPr>
              <p:spPr>
                <a:xfrm>
                  <a:off x="553101" y="2475635"/>
                  <a:ext cx="1452074" cy="1487535"/>
                </a:xfrm>
                <a:prstGeom prst="arc">
                  <a:avLst>
                    <a:gd name="adj1" fmla="val 16200000"/>
                    <a:gd name="adj2" fmla="val 1301361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38" name="Arc 37"/>
                <p:cNvSpPr/>
                <p:nvPr/>
              </p:nvSpPr>
              <p:spPr>
                <a:xfrm>
                  <a:off x="765836" y="1524000"/>
                  <a:ext cx="968256" cy="942535"/>
                </a:xfrm>
                <a:prstGeom prst="arc">
                  <a:avLst>
                    <a:gd name="adj1" fmla="val 5058281"/>
                    <a:gd name="adj2" fmla="val 9476503"/>
                  </a:avLst>
                </a:prstGeom>
                <a:ln w="38100">
                  <a:solidFill>
                    <a:srgbClr val="008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srgbClr val="008000"/>
                    </a:solidFill>
                  </a:endParaRPr>
                </a:p>
              </p:txBody>
            </p:sp>
            <p:sp>
              <p:nvSpPr>
                <p:cNvPr id="39" name="TextBox 38"/>
                <p:cNvSpPr txBox="1"/>
                <p:nvPr/>
              </p:nvSpPr>
              <p:spPr>
                <a:xfrm>
                  <a:off x="546036" y="1874918"/>
                  <a:ext cx="555446" cy="370468"/>
                </a:xfrm>
                <a:prstGeom prst="rect">
                  <a:avLst/>
                </a:prstGeom>
                <a:noFill/>
              </p:spPr>
              <p:txBody>
                <a:bodyPr wrap="square" rtlCol="0">
                  <a:spAutoFit/>
                </a:bodyPr>
                <a:lstStyle/>
                <a:p>
                  <a:r>
                    <a:rPr lang="en-US" dirty="0">
                      <a:solidFill>
                        <a:srgbClr val="FF0000"/>
                      </a:solidFill>
                    </a:rPr>
                    <a:t>CO</a:t>
                  </a:r>
                  <a:r>
                    <a:rPr lang="en-US" baseline="-25000" dirty="0">
                      <a:solidFill>
                        <a:srgbClr val="FF0000"/>
                      </a:solidFill>
                    </a:rPr>
                    <a:t>2</a:t>
                  </a:r>
                </a:p>
              </p:txBody>
            </p:sp>
            <p:sp>
              <p:nvSpPr>
                <p:cNvPr id="40" name="TextBox 39"/>
                <p:cNvSpPr txBox="1"/>
                <p:nvPr/>
              </p:nvSpPr>
              <p:spPr>
                <a:xfrm>
                  <a:off x="716494" y="3074995"/>
                  <a:ext cx="1066940" cy="301005"/>
                </a:xfrm>
                <a:prstGeom prst="rect">
                  <a:avLst/>
                </a:prstGeom>
                <a:noFill/>
              </p:spPr>
              <p:txBody>
                <a:bodyPr wrap="square" rtlCol="0">
                  <a:spAutoFit/>
                </a:bodyPr>
                <a:lstStyle/>
                <a:p>
                  <a:pPr algn="ctr"/>
                  <a:r>
                    <a:rPr lang="en-US" sz="1350" dirty="0"/>
                    <a:t>CBB cycle</a:t>
                  </a:r>
                </a:p>
              </p:txBody>
            </p:sp>
            <p:sp>
              <p:nvSpPr>
                <p:cNvPr id="41" name="TextBox 40"/>
                <p:cNvSpPr txBox="1"/>
                <p:nvPr/>
              </p:nvSpPr>
              <p:spPr>
                <a:xfrm>
                  <a:off x="618805" y="2522563"/>
                  <a:ext cx="791708" cy="277851"/>
                </a:xfrm>
                <a:prstGeom prst="rect">
                  <a:avLst/>
                </a:prstGeom>
                <a:noFill/>
              </p:spPr>
              <p:txBody>
                <a:bodyPr wrap="square" rtlCol="0">
                  <a:spAutoFit/>
                </a:bodyPr>
                <a:lstStyle/>
                <a:p>
                  <a:r>
                    <a:rPr lang="en-US" sz="1200" dirty="0" err="1"/>
                    <a:t>RuBP</a:t>
                  </a:r>
                  <a:endParaRPr lang="en-US" sz="1200" dirty="0"/>
                </a:p>
              </p:txBody>
            </p:sp>
            <p:sp>
              <p:nvSpPr>
                <p:cNvPr id="42" name="Arc 41"/>
                <p:cNvSpPr/>
                <p:nvPr/>
              </p:nvSpPr>
              <p:spPr>
                <a:xfrm>
                  <a:off x="573882" y="2446454"/>
                  <a:ext cx="1473165" cy="1413803"/>
                </a:xfrm>
                <a:prstGeom prst="arc">
                  <a:avLst>
                    <a:gd name="adj1" fmla="val 13828814"/>
                    <a:gd name="adj2" fmla="val 15552756"/>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sp>
            <p:nvSpPr>
              <p:cNvPr id="36" name="TextBox 35"/>
              <p:cNvSpPr txBox="1"/>
              <p:nvPr/>
            </p:nvSpPr>
            <p:spPr>
              <a:xfrm>
                <a:off x="1725265" y="1706185"/>
                <a:ext cx="990600" cy="355314"/>
              </a:xfrm>
              <a:prstGeom prst="rect">
                <a:avLst/>
              </a:prstGeom>
              <a:noFill/>
            </p:spPr>
            <p:txBody>
              <a:bodyPr wrap="square" rtlCol="0">
                <a:spAutoFit/>
              </a:bodyPr>
              <a:lstStyle/>
              <a:p>
                <a:r>
                  <a:rPr lang="en-US" sz="1200" b="1" dirty="0">
                    <a:solidFill>
                      <a:srgbClr val="008000"/>
                    </a:solidFill>
                  </a:rPr>
                  <a:t>Rubisco</a:t>
                </a:r>
              </a:p>
            </p:txBody>
          </p:sp>
        </p:grpSp>
        <p:sp>
          <p:nvSpPr>
            <p:cNvPr id="25" name="Arc 24"/>
            <p:cNvSpPr/>
            <p:nvPr/>
          </p:nvSpPr>
          <p:spPr>
            <a:xfrm>
              <a:off x="2460638" y="2032433"/>
              <a:ext cx="982110" cy="1049700"/>
            </a:xfrm>
            <a:prstGeom prst="arc">
              <a:avLst>
                <a:gd name="adj1" fmla="val 5818191"/>
                <a:gd name="adj2" fmla="val 9057637"/>
              </a:avLst>
            </a:prstGeom>
            <a:ln w="28575">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26" name="TextBox 25"/>
            <p:cNvSpPr txBox="1"/>
            <p:nvPr/>
          </p:nvSpPr>
          <p:spPr>
            <a:xfrm>
              <a:off x="2865121" y="2895601"/>
              <a:ext cx="628805" cy="400109"/>
            </a:xfrm>
            <a:prstGeom prst="rect">
              <a:avLst/>
            </a:prstGeom>
            <a:noFill/>
          </p:spPr>
          <p:txBody>
            <a:bodyPr wrap="none" rtlCol="0">
              <a:spAutoFit/>
            </a:bodyPr>
            <a:lstStyle/>
            <a:p>
              <a:r>
                <a:rPr lang="en-US" sz="1350" dirty="0"/>
                <a:t>3PG</a:t>
              </a:r>
            </a:p>
          </p:txBody>
        </p:sp>
        <p:cxnSp>
          <p:nvCxnSpPr>
            <p:cNvPr id="27" name="Straight Arrow Connector 26"/>
            <p:cNvCxnSpPr/>
            <p:nvPr/>
          </p:nvCxnSpPr>
          <p:spPr>
            <a:xfrm flipH="1">
              <a:off x="3145725" y="3657600"/>
              <a:ext cx="1" cy="389692"/>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a:off x="3145724" y="4092002"/>
              <a:ext cx="1" cy="389692"/>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a:off x="3145725" y="4573579"/>
              <a:ext cx="1" cy="389692"/>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2876567" y="4888837"/>
              <a:ext cx="604012" cy="400109"/>
            </a:xfrm>
            <a:prstGeom prst="rect">
              <a:avLst/>
            </a:prstGeom>
            <a:noFill/>
          </p:spPr>
          <p:txBody>
            <a:bodyPr wrap="none" rtlCol="0">
              <a:spAutoFit/>
            </a:bodyPr>
            <a:lstStyle/>
            <a:p>
              <a:r>
                <a:rPr lang="en-US" sz="1350" dirty="0"/>
                <a:t>PYR</a:t>
              </a:r>
            </a:p>
          </p:txBody>
        </p:sp>
        <p:cxnSp>
          <p:nvCxnSpPr>
            <p:cNvPr id="31" name="Straight Arrow Connector 30"/>
            <p:cNvCxnSpPr/>
            <p:nvPr/>
          </p:nvCxnSpPr>
          <p:spPr>
            <a:xfrm flipH="1">
              <a:off x="3145723" y="5203565"/>
              <a:ext cx="1" cy="592604"/>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570322" y="5729091"/>
              <a:ext cx="1247606" cy="400109"/>
            </a:xfrm>
            <a:prstGeom prst="rect">
              <a:avLst/>
            </a:prstGeom>
            <a:noFill/>
          </p:spPr>
          <p:txBody>
            <a:bodyPr wrap="none" rtlCol="0">
              <a:spAutoFit/>
            </a:bodyPr>
            <a:lstStyle/>
            <a:p>
              <a:r>
                <a:rPr lang="en-US" sz="1350" dirty="0"/>
                <a:t>Acetyl-coA</a:t>
              </a:r>
            </a:p>
          </p:txBody>
        </p:sp>
        <p:sp>
          <p:nvSpPr>
            <p:cNvPr id="33" name="Arc 32"/>
            <p:cNvSpPr/>
            <p:nvPr/>
          </p:nvSpPr>
          <p:spPr>
            <a:xfrm>
              <a:off x="3069526" y="4495800"/>
              <a:ext cx="1034461" cy="1177210"/>
            </a:xfrm>
            <a:prstGeom prst="arc">
              <a:avLst>
                <a:gd name="adj1" fmla="val 7057287"/>
                <a:gd name="adj2" fmla="val 8677164"/>
              </a:avLst>
            </a:prstGeom>
            <a:ln w="28575">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34" name="TextBox 33"/>
            <p:cNvSpPr txBox="1"/>
            <p:nvPr/>
          </p:nvSpPr>
          <p:spPr>
            <a:xfrm>
              <a:off x="3260881" y="5334000"/>
              <a:ext cx="843105" cy="430887"/>
            </a:xfrm>
            <a:prstGeom prst="rect">
              <a:avLst/>
            </a:prstGeom>
            <a:noFill/>
          </p:spPr>
          <p:txBody>
            <a:bodyPr wrap="square" rtlCol="0">
              <a:spAutoFit/>
            </a:bodyPr>
            <a:lstStyle/>
            <a:p>
              <a:r>
                <a:rPr lang="en-US" sz="1500" dirty="0">
                  <a:solidFill>
                    <a:srgbClr val="FF0000"/>
                  </a:solidFill>
                </a:rPr>
                <a:t>CO</a:t>
              </a:r>
              <a:r>
                <a:rPr lang="en-US" sz="1500" baseline="-25000" dirty="0">
                  <a:solidFill>
                    <a:srgbClr val="FF0000"/>
                  </a:solidFill>
                </a:rPr>
                <a:t>2</a:t>
              </a:r>
            </a:p>
          </p:txBody>
        </p:sp>
        <p:sp>
          <p:nvSpPr>
            <p:cNvPr id="10" name="TextBox 9"/>
            <p:cNvSpPr txBox="1"/>
            <p:nvPr/>
          </p:nvSpPr>
          <p:spPr>
            <a:xfrm>
              <a:off x="2490669" y="5203565"/>
              <a:ext cx="701475" cy="400109"/>
            </a:xfrm>
            <a:prstGeom prst="rect">
              <a:avLst/>
            </a:prstGeom>
            <a:noFill/>
          </p:spPr>
          <p:txBody>
            <a:bodyPr wrap="none" rtlCol="0">
              <a:spAutoFit/>
            </a:bodyPr>
            <a:lstStyle/>
            <a:p>
              <a:r>
                <a:rPr lang="en-US" sz="1350" i="1" dirty="0" err="1"/>
                <a:t>pdhc</a:t>
              </a:r>
              <a:endParaRPr lang="en-US" sz="1350" i="1" dirty="0"/>
            </a:p>
          </p:txBody>
        </p:sp>
        <p:sp>
          <p:nvSpPr>
            <p:cNvPr id="2" name="TextBox 1"/>
            <p:cNvSpPr txBox="1"/>
            <p:nvPr/>
          </p:nvSpPr>
          <p:spPr>
            <a:xfrm>
              <a:off x="2814635" y="2492292"/>
              <a:ext cx="1200805" cy="553997"/>
            </a:xfrm>
            <a:prstGeom prst="rect">
              <a:avLst/>
            </a:prstGeom>
            <a:noFill/>
          </p:spPr>
          <p:txBody>
            <a:bodyPr wrap="square" rtlCol="0">
              <a:spAutoFit/>
            </a:bodyPr>
            <a:lstStyle/>
            <a:p>
              <a:r>
                <a:rPr lang="en-US" sz="1050" dirty="0"/>
                <a:t>EMP pathway</a:t>
              </a:r>
            </a:p>
          </p:txBody>
        </p:sp>
        <p:sp>
          <p:nvSpPr>
            <p:cNvPr id="3" name="Down Arrow 2"/>
            <p:cNvSpPr/>
            <p:nvPr/>
          </p:nvSpPr>
          <p:spPr>
            <a:xfrm rot="5400000">
              <a:off x="4102767" y="5165669"/>
              <a:ext cx="217085" cy="739931"/>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45" name="Straight Arrow Connector 44"/>
            <p:cNvCxnSpPr/>
            <p:nvPr/>
          </p:nvCxnSpPr>
          <p:spPr>
            <a:xfrm flipH="1">
              <a:off x="3124200" y="3200400"/>
              <a:ext cx="1" cy="389692"/>
            </a:xfrm>
            <a:prstGeom prst="straightConnector1">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7" name="TextBox 6"/>
          <p:cNvSpPr txBox="1"/>
          <p:nvPr/>
        </p:nvSpPr>
        <p:spPr>
          <a:xfrm>
            <a:off x="2253785" y="354075"/>
            <a:ext cx="8825341" cy="954107"/>
          </a:xfrm>
          <a:prstGeom prst="rect">
            <a:avLst/>
          </a:prstGeom>
          <a:solidFill>
            <a:srgbClr val="17240E"/>
          </a:solidFill>
        </p:spPr>
        <p:txBody>
          <a:bodyPr wrap="square" rtlCol="0">
            <a:spAutoFit/>
          </a:bodyPr>
          <a:lstStyle/>
          <a:p>
            <a:pPr algn="ctr"/>
            <a:r>
              <a:rPr lang="en-US" sz="2800" dirty="0">
                <a:solidFill>
                  <a:srgbClr val="FFFF00"/>
                </a:solidFill>
                <a:latin typeface="+mj-lt"/>
              </a:rPr>
              <a:t>Intrinsic carbon lost by EMP pathway limits the yield </a:t>
            </a:r>
          </a:p>
          <a:p>
            <a:pPr algn="ctr"/>
            <a:r>
              <a:rPr lang="en-US" sz="2800" dirty="0">
                <a:solidFill>
                  <a:srgbClr val="FFFF00"/>
                </a:solidFill>
                <a:latin typeface="+mj-lt"/>
              </a:rPr>
              <a:t>in photosynthetic organisms  </a:t>
            </a:r>
          </a:p>
        </p:txBody>
      </p:sp>
      <p:pic>
        <p:nvPicPr>
          <p:cNvPr id="43" name="Picture 3"/>
          <p:cNvPicPr>
            <a:picLocks noChangeArrowheads="1"/>
          </p:cNvPicPr>
          <p:nvPr/>
        </p:nvPicPr>
        <p:blipFill>
          <a:blip r:embed="rId2" cstate="print">
            <a:extLst>
              <a:ext uri="{28A0092B-C50C-407E-A947-70E740481C1C}">
                <a14:useLocalDpi xmlns:a14="http://schemas.microsoft.com/office/drawing/2010/main" val="0"/>
              </a:ext>
            </a:extLst>
          </a:blip>
          <a:srcRect l="12920" t="17245" r="16957"/>
          <a:stretch>
            <a:fillRect/>
          </a:stretch>
        </p:blipFill>
        <p:spPr bwMode="auto">
          <a:xfrm>
            <a:off x="9885032" y="1765005"/>
            <a:ext cx="1858630" cy="175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402085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7FC67A1-6832-4C20-BB86-75EF343ECF1F}" type="slidenum">
              <a:rPr lang="en-US" smtClean="0">
                <a:solidFill>
                  <a:prstClr val="black">
                    <a:tint val="75000"/>
                  </a:prstClr>
                </a:solidFill>
              </a:rPr>
              <a:pPr/>
              <a:t>35</a:t>
            </a:fld>
            <a:endParaRPr lang="en-US">
              <a:solidFill>
                <a:prstClr val="black">
                  <a:tint val="75000"/>
                </a:prstClr>
              </a:solidFill>
            </a:endParaRPr>
          </a:p>
        </p:txBody>
      </p:sp>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87160" y="902043"/>
            <a:ext cx="8061856" cy="5115698"/>
          </a:xfrm>
          <a:prstGeom prst="rect">
            <a:avLst/>
          </a:prstGeom>
          <a:noFill/>
        </p:spPr>
      </p:pic>
      <p:sp>
        <p:nvSpPr>
          <p:cNvPr id="6" name="TextBox 5"/>
          <p:cNvSpPr txBox="1"/>
          <p:nvPr/>
        </p:nvSpPr>
        <p:spPr>
          <a:xfrm>
            <a:off x="2512165" y="140321"/>
            <a:ext cx="6580006" cy="584775"/>
          </a:xfrm>
          <a:prstGeom prst="rect">
            <a:avLst/>
          </a:prstGeom>
          <a:solidFill>
            <a:srgbClr val="17240E"/>
          </a:solidFill>
        </p:spPr>
        <p:txBody>
          <a:bodyPr wrap="none" rtlCol="0">
            <a:spAutoFit/>
          </a:bodyPr>
          <a:lstStyle/>
          <a:p>
            <a:r>
              <a:rPr lang="en-US" sz="3200" dirty="0" smtClean="0">
                <a:solidFill>
                  <a:srgbClr val="FFFF00"/>
                </a:solidFill>
                <a:latin typeface="+mj-lt"/>
              </a:rPr>
              <a:t>CBB </a:t>
            </a:r>
            <a:r>
              <a:rPr lang="en-US" sz="3200" dirty="0">
                <a:solidFill>
                  <a:srgbClr val="FFFF00"/>
                </a:solidFill>
                <a:latin typeface="+mj-lt"/>
              </a:rPr>
              <a:t>pathway </a:t>
            </a:r>
            <a:r>
              <a:rPr lang="en-US" sz="3200" dirty="0" smtClean="0">
                <a:solidFill>
                  <a:srgbClr val="FFFF00"/>
                </a:solidFill>
                <a:latin typeface="+mj-lt"/>
              </a:rPr>
              <a:t>with NOG in phototrophs</a:t>
            </a:r>
            <a:endParaRPr lang="en-US" sz="3200" dirty="0">
              <a:solidFill>
                <a:srgbClr val="FFFF00"/>
              </a:solidFill>
              <a:latin typeface="+mj-lt"/>
            </a:endParaRPr>
          </a:p>
        </p:txBody>
      </p:sp>
    </p:spTree>
    <p:extLst>
      <p:ext uri="{BB962C8B-B14F-4D97-AF65-F5344CB8AC3E}">
        <p14:creationId xmlns:p14="http://schemas.microsoft.com/office/powerpoint/2010/main" val="21798148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s://upload.wikimedia.org/wikipedia/commons/thumb/4/4b/Photorespiration_allgemein.svg/820px-Photorespiration_allgemein.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2742" y="1401347"/>
            <a:ext cx="8172190" cy="443491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699260" y="362635"/>
            <a:ext cx="8481060" cy="584775"/>
          </a:xfrm>
          <a:prstGeom prst="rect">
            <a:avLst/>
          </a:prstGeom>
          <a:solidFill>
            <a:schemeClr val="accent6">
              <a:lumMod val="50000"/>
            </a:schemeClr>
          </a:solidFill>
        </p:spPr>
        <p:txBody>
          <a:bodyPr wrap="square">
            <a:spAutoFit/>
          </a:bodyPr>
          <a:lstStyle/>
          <a:p>
            <a:pPr algn="ctr"/>
            <a:r>
              <a:rPr lang="en-US" sz="3200" dirty="0" smtClean="0">
                <a:solidFill>
                  <a:srgbClr val="FFFF00"/>
                </a:solidFill>
              </a:rPr>
              <a:t>Photorespiration</a:t>
            </a:r>
            <a:endParaRPr lang="en-US" sz="3200" dirty="0">
              <a:solidFill>
                <a:srgbClr val="FFFF00"/>
              </a:solidFill>
            </a:endParaRPr>
          </a:p>
        </p:txBody>
      </p:sp>
      <p:sp>
        <p:nvSpPr>
          <p:cNvPr id="2" name="TextBox 1"/>
          <p:cNvSpPr txBox="1"/>
          <p:nvPr/>
        </p:nvSpPr>
        <p:spPr>
          <a:xfrm>
            <a:off x="9203544" y="6041635"/>
            <a:ext cx="1663725" cy="369332"/>
          </a:xfrm>
          <a:prstGeom prst="rect">
            <a:avLst/>
          </a:prstGeom>
          <a:noFill/>
        </p:spPr>
        <p:txBody>
          <a:bodyPr wrap="none" rtlCol="0">
            <a:spAutoFit/>
          </a:bodyPr>
          <a:lstStyle/>
          <a:p>
            <a:r>
              <a:rPr lang="en-US" dirty="0" smtClean="0"/>
              <a:t>From Wikipedia</a:t>
            </a:r>
            <a:endParaRPr lang="en-US" dirty="0"/>
          </a:p>
        </p:txBody>
      </p:sp>
    </p:spTree>
    <p:extLst>
      <p:ext uri="{BB962C8B-B14F-4D97-AF65-F5344CB8AC3E}">
        <p14:creationId xmlns:p14="http://schemas.microsoft.com/office/powerpoint/2010/main" val="114104339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 name="组合 18"/>
          <p:cNvGrpSpPr/>
          <p:nvPr/>
        </p:nvGrpSpPr>
        <p:grpSpPr>
          <a:xfrm>
            <a:off x="6721662" y="6029109"/>
            <a:ext cx="2953085" cy="417970"/>
            <a:chOff x="3006973" y="5650603"/>
            <a:chExt cx="4331191" cy="613022"/>
          </a:xfrm>
        </p:grpSpPr>
        <p:sp>
          <p:nvSpPr>
            <p:cNvPr id="103" name="圆角矩形 19"/>
            <p:cNvSpPr/>
            <p:nvPr/>
          </p:nvSpPr>
          <p:spPr>
            <a:xfrm>
              <a:off x="3006973" y="5650603"/>
              <a:ext cx="4205109" cy="613022"/>
            </a:xfrm>
            <a:prstGeom prst="roundRect">
              <a:avLst/>
            </a:prstGeom>
            <a:solidFill>
              <a:schemeClr val="accent4">
                <a:lumMod val="20000"/>
                <a:lumOff val="80000"/>
              </a:schemeClr>
            </a:solidFill>
            <a:ln>
              <a:noFill/>
            </a:ln>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kumimoji="1" lang="zh-CN" altLang="en-US" sz="1227">
                <a:solidFill>
                  <a:srgbClr val="E6E0EC"/>
                </a:solidFill>
                <a:latin typeface="Cambria"/>
                <a:ea typeface="黑体"/>
              </a:endParaRPr>
            </a:p>
          </p:txBody>
        </p:sp>
        <p:sp>
          <p:nvSpPr>
            <p:cNvPr id="104" name="TextBox 103"/>
            <p:cNvSpPr txBox="1"/>
            <p:nvPr/>
          </p:nvSpPr>
          <p:spPr>
            <a:xfrm>
              <a:off x="3006973" y="5693506"/>
              <a:ext cx="4331191" cy="412378"/>
            </a:xfrm>
            <a:prstGeom prst="rect">
              <a:avLst/>
            </a:prstGeom>
            <a:noFill/>
          </p:spPr>
          <p:txBody>
            <a:bodyPr wrap="square" rtlCol="0">
              <a:spAutoFit/>
            </a:bodyPr>
            <a:lstStyle/>
            <a:p>
              <a:r>
                <a:rPr lang="en-US" altLang="zh-CN" sz="1227" b="1" dirty="0" err="1"/>
                <a:t>Glycolate</a:t>
              </a:r>
              <a:r>
                <a:rPr lang="en-US" altLang="zh-CN" sz="1227" b="1" dirty="0"/>
                <a:t> +NADH</a:t>
              </a:r>
              <a:r>
                <a:rPr lang="en-US" sz="1227" b="1" dirty="0"/>
                <a:t> + 2ATP             Ac-CoA</a:t>
              </a:r>
            </a:p>
          </p:txBody>
        </p:sp>
        <p:cxnSp>
          <p:nvCxnSpPr>
            <p:cNvPr id="105" name="直接箭头连接符 20"/>
            <p:cNvCxnSpPr/>
            <p:nvPr/>
          </p:nvCxnSpPr>
          <p:spPr>
            <a:xfrm>
              <a:off x="5515598" y="5877723"/>
              <a:ext cx="548640" cy="0"/>
            </a:xfrm>
            <a:prstGeom prst="straightConnector1">
              <a:avLst/>
            </a:prstGeom>
            <a:ln w="25400">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grpSp>
      <p:sp>
        <p:nvSpPr>
          <p:cNvPr id="121" name="Rectangle 120"/>
          <p:cNvSpPr/>
          <p:nvPr/>
        </p:nvSpPr>
        <p:spPr>
          <a:xfrm>
            <a:off x="1699260" y="362635"/>
            <a:ext cx="8481060" cy="646331"/>
          </a:xfrm>
          <a:prstGeom prst="rect">
            <a:avLst/>
          </a:prstGeom>
          <a:solidFill>
            <a:schemeClr val="accent6">
              <a:lumMod val="50000"/>
            </a:schemeClr>
          </a:solidFill>
        </p:spPr>
        <p:txBody>
          <a:bodyPr wrap="square">
            <a:spAutoFit/>
          </a:bodyPr>
          <a:lstStyle/>
          <a:p>
            <a:pPr algn="ctr"/>
            <a:r>
              <a:rPr lang="en-US" dirty="0" smtClean="0">
                <a:solidFill>
                  <a:srgbClr val="FFFF00"/>
                </a:solidFill>
              </a:rPr>
              <a:t>The </a:t>
            </a:r>
            <a:r>
              <a:rPr lang="en-US" dirty="0" err="1" smtClean="0">
                <a:solidFill>
                  <a:srgbClr val="FFFF00"/>
                </a:solidFill>
              </a:rPr>
              <a:t>rGS-Glycerate</a:t>
            </a:r>
            <a:r>
              <a:rPr lang="en-US" dirty="0" smtClean="0">
                <a:solidFill>
                  <a:srgbClr val="FFFF00"/>
                </a:solidFill>
              </a:rPr>
              <a:t> pathway can convert photorespiration byproduct </a:t>
            </a:r>
            <a:r>
              <a:rPr lang="en-US" dirty="0" err="1" smtClean="0">
                <a:solidFill>
                  <a:srgbClr val="FFFF00"/>
                </a:solidFill>
              </a:rPr>
              <a:t>glycolate</a:t>
            </a:r>
            <a:r>
              <a:rPr lang="en-US" dirty="0" smtClean="0">
                <a:solidFill>
                  <a:srgbClr val="FFFF00"/>
                </a:solidFill>
              </a:rPr>
              <a:t> into acetyl-CoA without carbon loss. </a:t>
            </a:r>
            <a:endParaRPr lang="en-US" dirty="0">
              <a:solidFill>
                <a:srgbClr val="FFFF00"/>
              </a:solidFill>
            </a:endParaRPr>
          </a:p>
        </p:txBody>
      </p:sp>
      <p:sp>
        <p:nvSpPr>
          <p:cNvPr id="124" name="Oval 123"/>
          <p:cNvSpPr/>
          <p:nvPr/>
        </p:nvSpPr>
        <p:spPr>
          <a:xfrm>
            <a:off x="7151554" y="1445018"/>
            <a:ext cx="686473" cy="60231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Oval 124"/>
          <p:cNvSpPr/>
          <p:nvPr/>
        </p:nvSpPr>
        <p:spPr>
          <a:xfrm>
            <a:off x="8619016" y="4141799"/>
            <a:ext cx="686473" cy="60231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Chemical structure of glycolic aci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flipV="1">
            <a:off x="2508990" y="2201749"/>
            <a:ext cx="962025" cy="504826"/>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p:cNvGrpSpPr/>
          <p:nvPr/>
        </p:nvGrpSpPr>
        <p:grpSpPr>
          <a:xfrm>
            <a:off x="2799053" y="3589103"/>
            <a:ext cx="4972035" cy="1911335"/>
            <a:chOff x="867079" y="2129926"/>
            <a:chExt cx="4972035" cy="1911335"/>
          </a:xfrm>
        </p:grpSpPr>
        <p:pic>
          <p:nvPicPr>
            <p:cNvPr id="2052" name="Picture 4" descr="File:Acetyl-CoA-2D colored.sv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079" y="2260085"/>
              <a:ext cx="4876800" cy="178117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215267" y="2129926"/>
              <a:ext cx="4623847" cy="19113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143640" y="2659242"/>
              <a:ext cx="562975" cy="369332"/>
            </a:xfrm>
            <a:prstGeom prst="rect">
              <a:avLst/>
            </a:prstGeom>
            <a:noFill/>
          </p:spPr>
          <p:txBody>
            <a:bodyPr wrap="none" rtlCol="0">
              <a:spAutoFit/>
            </a:bodyPr>
            <a:lstStyle/>
            <a:p>
              <a:r>
                <a:rPr lang="en-US" dirty="0" smtClean="0"/>
                <a:t>CoA</a:t>
              </a:r>
              <a:endParaRPr lang="en-US" dirty="0"/>
            </a:p>
          </p:txBody>
        </p:sp>
      </p:grpSp>
      <p:grpSp>
        <p:nvGrpSpPr>
          <p:cNvPr id="8" name="Group 7"/>
          <p:cNvGrpSpPr/>
          <p:nvPr/>
        </p:nvGrpSpPr>
        <p:grpSpPr>
          <a:xfrm>
            <a:off x="6179756" y="1541994"/>
            <a:ext cx="4321612" cy="3191004"/>
            <a:chOff x="6521301" y="643803"/>
            <a:chExt cx="6338364" cy="4680140"/>
          </a:xfrm>
        </p:grpSpPr>
        <p:grpSp>
          <p:nvGrpSpPr>
            <p:cNvPr id="6" name="Group 5"/>
            <p:cNvGrpSpPr/>
            <p:nvPr/>
          </p:nvGrpSpPr>
          <p:grpSpPr>
            <a:xfrm>
              <a:off x="6521301" y="643803"/>
              <a:ext cx="6338364" cy="4680140"/>
              <a:chOff x="6433376" y="671611"/>
              <a:chExt cx="6338364" cy="4680140"/>
            </a:xfrm>
          </p:grpSpPr>
          <p:grpSp>
            <p:nvGrpSpPr>
              <p:cNvPr id="13" name="Group 12"/>
              <p:cNvGrpSpPr/>
              <p:nvPr/>
            </p:nvGrpSpPr>
            <p:grpSpPr>
              <a:xfrm>
                <a:off x="6433376" y="671611"/>
                <a:ext cx="6338364" cy="4680140"/>
                <a:chOff x="6433376" y="1673941"/>
                <a:chExt cx="6338364" cy="4680140"/>
              </a:xfrm>
            </p:grpSpPr>
            <p:sp>
              <p:nvSpPr>
                <p:cNvPr id="14" name="弧形 2"/>
                <p:cNvSpPr/>
                <p:nvPr/>
              </p:nvSpPr>
              <p:spPr>
                <a:xfrm rot="13953542">
                  <a:off x="8097608" y="1829259"/>
                  <a:ext cx="3657600" cy="3657600"/>
                </a:xfrm>
                <a:prstGeom prst="arc">
                  <a:avLst>
                    <a:gd name="adj1" fmla="val 15848814"/>
                    <a:gd name="adj2" fmla="val 17325623"/>
                  </a:avLst>
                </a:prstGeom>
                <a:ln w="254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sp>
              <p:nvSpPr>
                <p:cNvPr id="15" name="弧形 3"/>
                <p:cNvSpPr/>
                <p:nvPr/>
              </p:nvSpPr>
              <p:spPr>
                <a:xfrm rot="13953542">
                  <a:off x="8097608" y="1829259"/>
                  <a:ext cx="3657600" cy="3657600"/>
                </a:xfrm>
                <a:prstGeom prst="arc">
                  <a:avLst>
                    <a:gd name="adj1" fmla="val 11048756"/>
                    <a:gd name="adj2" fmla="val 15051487"/>
                  </a:avLst>
                </a:prstGeom>
                <a:ln w="254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sp>
              <p:nvSpPr>
                <p:cNvPr id="16" name="TextBox 15"/>
                <p:cNvSpPr txBox="1"/>
                <p:nvPr/>
              </p:nvSpPr>
              <p:spPr>
                <a:xfrm>
                  <a:off x="6433376" y="4942083"/>
                  <a:ext cx="1255943" cy="381625"/>
                </a:xfrm>
                <a:prstGeom prst="rect">
                  <a:avLst/>
                </a:prstGeom>
                <a:solidFill>
                  <a:schemeClr val="accent2">
                    <a:lumMod val="40000"/>
                    <a:lumOff val="60000"/>
                  </a:schemeClr>
                </a:solidFill>
              </p:spPr>
              <p:txBody>
                <a:bodyPr wrap="none" rtlCol="0">
                  <a:spAutoFit/>
                </a:bodyPr>
                <a:lstStyle/>
                <a:p>
                  <a:r>
                    <a:rPr lang="en-US" sz="1091" b="1" dirty="0"/>
                    <a:t> Acetyl-CoA</a:t>
                  </a:r>
                </a:p>
              </p:txBody>
            </p:sp>
            <p:sp>
              <p:nvSpPr>
                <p:cNvPr id="17" name="TextBox 16"/>
                <p:cNvSpPr txBox="1"/>
                <p:nvPr/>
              </p:nvSpPr>
              <p:spPr>
                <a:xfrm>
                  <a:off x="7927119" y="1868178"/>
                  <a:ext cx="738707" cy="350968"/>
                </a:xfrm>
                <a:prstGeom prst="rect">
                  <a:avLst/>
                </a:prstGeom>
                <a:noFill/>
              </p:spPr>
              <p:txBody>
                <a:bodyPr wrap="none" rtlCol="0">
                  <a:spAutoFit/>
                </a:bodyPr>
                <a:lstStyle/>
                <a:p>
                  <a:r>
                    <a:rPr lang="en-US" sz="955" b="1" dirty="0">
                      <a:solidFill>
                        <a:schemeClr val="accent1">
                          <a:lumMod val="75000"/>
                        </a:schemeClr>
                      </a:solidFill>
                    </a:rPr>
                    <a:t> HCO</a:t>
                  </a:r>
                  <a:r>
                    <a:rPr lang="en-US" sz="955" b="1" baseline="-25000" dirty="0">
                      <a:solidFill>
                        <a:schemeClr val="accent1">
                          <a:lumMod val="75000"/>
                        </a:schemeClr>
                      </a:solidFill>
                    </a:rPr>
                    <a:t>3</a:t>
                  </a:r>
                  <a:r>
                    <a:rPr lang="en-US" sz="955" b="1" baseline="30000" dirty="0">
                      <a:solidFill>
                        <a:schemeClr val="accent1">
                          <a:lumMod val="75000"/>
                        </a:schemeClr>
                      </a:solidFill>
                    </a:rPr>
                    <a:t>-</a:t>
                  </a:r>
                </a:p>
              </p:txBody>
            </p:sp>
            <p:sp>
              <p:nvSpPr>
                <p:cNvPr id="18" name="TextBox 17"/>
                <p:cNvSpPr txBox="1"/>
                <p:nvPr/>
              </p:nvSpPr>
              <p:spPr>
                <a:xfrm>
                  <a:off x="12030347" y="4389561"/>
                  <a:ext cx="722250" cy="350968"/>
                </a:xfrm>
                <a:prstGeom prst="rect">
                  <a:avLst/>
                </a:prstGeom>
                <a:noFill/>
              </p:spPr>
              <p:txBody>
                <a:bodyPr wrap="none" rtlCol="0">
                  <a:spAutoFit/>
                </a:bodyPr>
                <a:lstStyle/>
                <a:p>
                  <a:r>
                    <a:rPr lang="en-US" sz="955" b="1" dirty="0">
                      <a:solidFill>
                        <a:schemeClr val="accent1">
                          <a:lumMod val="75000"/>
                        </a:schemeClr>
                      </a:solidFill>
                    </a:rPr>
                    <a:t>NADH</a:t>
                  </a:r>
                </a:p>
              </p:txBody>
            </p:sp>
            <p:sp>
              <p:nvSpPr>
                <p:cNvPr id="19" name="TextBox 18"/>
                <p:cNvSpPr txBox="1"/>
                <p:nvPr/>
              </p:nvSpPr>
              <p:spPr>
                <a:xfrm>
                  <a:off x="7179104" y="4245651"/>
                  <a:ext cx="604695" cy="350968"/>
                </a:xfrm>
                <a:prstGeom prst="rect">
                  <a:avLst/>
                </a:prstGeom>
                <a:noFill/>
              </p:spPr>
              <p:txBody>
                <a:bodyPr wrap="none" rtlCol="0">
                  <a:spAutoFit/>
                </a:bodyPr>
                <a:lstStyle/>
                <a:p>
                  <a:r>
                    <a:rPr lang="en-US" sz="955" b="1" dirty="0">
                      <a:solidFill>
                        <a:srgbClr val="0070C0"/>
                      </a:solidFill>
                    </a:rPr>
                    <a:t> ATP</a:t>
                  </a:r>
                </a:p>
              </p:txBody>
            </p:sp>
            <p:sp>
              <p:nvSpPr>
                <p:cNvPr id="20" name="TextBox 19"/>
                <p:cNvSpPr txBox="1"/>
                <p:nvPr/>
              </p:nvSpPr>
              <p:spPr>
                <a:xfrm>
                  <a:off x="8274706" y="4864949"/>
                  <a:ext cx="1551895" cy="412378"/>
                </a:xfrm>
                <a:prstGeom prst="rect">
                  <a:avLst/>
                </a:prstGeom>
                <a:noFill/>
              </p:spPr>
              <p:txBody>
                <a:bodyPr wrap="none" rtlCol="0">
                  <a:spAutoFit/>
                </a:bodyPr>
                <a:lstStyle/>
                <a:p>
                  <a:r>
                    <a:rPr lang="en-US" sz="1227" b="1" dirty="0"/>
                    <a:t>(2) glyoxylate</a:t>
                  </a:r>
                </a:p>
              </p:txBody>
            </p:sp>
            <p:sp>
              <p:nvSpPr>
                <p:cNvPr id="21" name="TextBox 20"/>
                <p:cNvSpPr txBox="1"/>
                <p:nvPr/>
              </p:nvSpPr>
              <p:spPr>
                <a:xfrm>
                  <a:off x="12207012" y="2995959"/>
                  <a:ext cx="564728" cy="350968"/>
                </a:xfrm>
                <a:prstGeom prst="rect">
                  <a:avLst/>
                </a:prstGeom>
                <a:noFill/>
              </p:spPr>
              <p:txBody>
                <a:bodyPr wrap="none" rtlCol="0">
                  <a:spAutoFit/>
                </a:bodyPr>
                <a:lstStyle/>
                <a:p>
                  <a:r>
                    <a:rPr lang="en-US" sz="955" b="1" dirty="0">
                      <a:solidFill>
                        <a:schemeClr val="accent1">
                          <a:lumMod val="75000"/>
                        </a:schemeClr>
                      </a:solidFill>
                    </a:rPr>
                    <a:t>ATP</a:t>
                  </a:r>
                </a:p>
              </p:txBody>
            </p:sp>
            <p:sp>
              <p:nvSpPr>
                <p:cNvPr id="22" name="TextBox 21"/>
                <p:cNvSpPr txBox="1"/>
                <p:nvPr/>
              </p:nvSpPr>
              <p:spPr>
                <a:xfrm>
                  <a:off x="10322358" y="5765928"/>
                  <a:ext cx="548269" cy="350968"/>
                </a:xfrm>
                <a:prstGeom prst="rect">
                  <a:avLst/>
                </a:prstGeom>
                <a:noFill/>
              </p:spPr>
              <p:txBody>
                <a:bodyPr wrap="none" rtlCol="0">
                  <a:spAutoFit/>
                </a:bodyPr>
                <a:lstStyle/>
                <a:p>
                  <a:r>
                    <a:rPr lang="en-US" sz="955" b="1" dirty="0">
                      <a:solidFill>
                        <a:srgbClr val="0070C0"/>
                      </a:solidFill>
                    </a:rPr>
                    <a:t>CO</a:t>
                  </a:r>
                  <a:r>
                    <a:rPr lang="en-US" sz="955" b="1" baseline="-25000" dirty="0">
                      <a:solidFill>
                        <a:srgbClr val="0070C0"/>
                      </a:solidFill>
                    </a:rPr>
                    <a:t>2</a:t>
                  </a:r>
                  <a:endParaRPr lang="en-US" sz="955" b="1" baseline="30000" dirty="0">
                    <a:solidFill>
                      <a:srgbClr val="0070C0"/>
                    </a:solidFill>
                  </a:endParaRPr>
                </a:p>
              </p:txBody>
            </p:sp>
            <p:sp>
              <p:nvSpPr>
                <p:cNvPr id="23" name="TextBox 22"/>
                <p:cNvSpPr txBox="1"/>
                <p:nvPr/>
              </p:nvSpPr>
              <p:spPr>
                <a:xfrm>
                  <a:off x="7215315" y="3166520"/>
                  <a:ext cx="722250" cy="350968"/>
                </a:xfrm>
                <a:prstGeom prst="rect">
                  <a:avLst/>
                </a:prstGeom>
                <a:noFill/>
              </p:spPr>
              <p:txBody>
                <a:bodyPr wrap="none" rtlCol="0">
                  <a:spAutoFit/>
                </a:bodyPr>
                <a:lstStyle/>
                <a:p>
                  <a:r>
                    <a:rPr lang="en-US" sz="955" b="1" dirty="0">
                      <a:solidFill>
                        <a:schemeClr val="accent1">
                          <a:lumMod val="75000"/>
                        </a:schemeClr>
                      </a:solidFill>
                    </a:rPr>
                    <a:t>NADH</a:t>
                  </a:r>
                </a:p>
              </p:txBody>
            </p:sp>
            <p:sp>
              <p:nvSpPr>
                <p:cNvPr id="24" name="TextBox 23"/>
                <p:cNvSpPr txBox="1"/>
                <p:nvPr/>
              </p:nvSpPr>
              <p:spPr>
                <a:xfrm>
                  <a:off x="7498854" y="2852145"/>
                  <a:ext cx="1490485" cy="412378"/>
                </a:xfrm>
                <a:prstGeom prst="rect">
                  <a:avLst/>
                </a:prstGeom>
                <a:noFill/>
              </p:spPr>
              <p:txBody>
                <a:bodyPr wrap="none" rtlCol="0">
                  <a:spAutoFit/>
                </a:bodyPr>
                <a:lstStyle/>
                <a:p>
                  <a:r>
                    <a:rPr lang="en-US" sz="1227" b="1"/>
                    <a:t>oxaloacetate</a:t>
                  </a:r>
                  <a:endParaRPr lang="en-US" sz="1227" b="1" dirty="0"/>
                </a:p>
              </p:txBody>
            </p:sp>
            <p:sp>
              <p:nvSpPr>
                <p:cNvPr id="25" name="TextBox 24"/>
                <p:cNvSpPr txBox="1"/>
                <p:nvPr/>
              </p:nvSpPr>
              <p:spPr>
                <a:xfrm>
                  <a:off x="9460959" y="1673941"/>
                  <a:ext cx="679929" cy="412378"/>
                </a:xfrm>
                <a:prstGeom prst="rect">
                  <a:avLst/>
                </a:prstGeom>
                <a:noFill/>
              </p:spPr>
              <p:txBody>
                <a:bodyPr wrap="none" rtlCol="0">
                  <a:spAutoFit/>
                </a:bodyPr>
                <a:lstStyle/>
                <a:p>
                  <a:r>
                    <a:rPr lang="en-US" sz="1227" b="1" dirty="0"/>
                    <a:t> PEP</a:t>
                  </a:r>
                </a:p>
              </p:txBody>
            </p:sp>
            <p:sp>
              <p:nvSpPr>
                <p:cNvPr id="26" name="TextBox 25"/>
                <p:cNvSpPr txBox="1"/>
                <p:nvPr/>
              </p:nvSpPr>
              <p:spPr>
                <a:xfrm>
                  <a:off x="10603622" y="2525764"/>
                  <a:ext cx="1569763" cy="412378"/>
                </a:xfrm>
                <a:prstGeom prst="rect">
                  <a:avLst/>
                </a:prstGeom>
                <a:noFill/>
              </p:spPr>
              <p:txBody>
                <a:bodyPr wrap="none" rtlCol="0">
                  <a:spAutoFit/>
                </a:bodyPr>
                <a:lstStyle/>
                <a:p>
                  <a:pPr algn="ctr"/>
                  <a:r>
                    <a:rPr lang="en-US" sz="1227" b="1">
                      <a:latin typeface="Calibri"/>
                    </a:rPr>
                    <a:t> 2-p-glycerate</a:t>
                  </a:r>
                  <a:endParaRPr lang="en-US" sz="1227" b="1" dirty="0"/>
                </a:p>
              </p:txBody>
            </p:sp>
            <p:sp>
              <p:nvSpPr>
                <p:cNvPr id="27" name="TextBox 26"/>
                <p:cNvSpPr txBox="1"/>
                <p:nvPr/>
              </p:nvSpPr>
              <p:spPr>
                <a:xfrm>
                  <a:off x="11057311" y="3538325"/>
                  <a:ext cx="1134816" cy="412378"/>
                </a:xfrm>
                <a:prstGeom prst="rect">
                  <a:avLst/>
                </a:prstGeom>
                <a:noFill/>
              </p:spPr>
              <p:txBody>
                <a:bodyPr wrap="none" rtlCol="0">
                  <a:spAutoFit/>
                </a:bodyPr>
                <a:lstStyle/>
                <a:p>
                  <a:pPr algn="ctr"/>
                  <a:r>
                    <a:rPr lang="en-US" sz="1227" b="1" dirty="0" err="1"/>
                    <a:t>glycerate</a:t>
                  </a:r>
                  <a:endParaRPr lang="en-US" sz="1227" b="1" dirty="0"/>
                </a:p>
              </p:txBody>
            </p:sp>
            <p:sp>
              <p:nvSpPr>
                <p:cNvPr id="28" name="TextBox 27"/>
                <p:cNvSpPr txBox="1"/>
                <p:nvPr/>
              </p:nvSpPr>
              <p:spPr>
                <a:xfrm>
                  <a:off x="10356376" y="4555839"/>
                  <a:ext cx="1597130" cy="689333"/>
                </a:xfrm>
                <a:prstGeom prst="rect">
                  <a:avLst/>
                </a:prstGeom>
                <a:noFill/>
              </p:spPr>
              <p:txBody>
                <a:bodyPr wrap="none" rtlCol="0">
                  <a:spAutoFit/>
                </a:bodyPr>
                <a:lstStyle/>
                <a:p>
                  <a:pPr algn="ctr"/>
                  <a:r>
                    <a:rPr lang="en-US" sz="1227" b="1" dirty="0" err="1"/>
                    <a:t>tartronate</a:t>
                  </a:r>
                  <a:r>
                    <a:rPr lang="en-US" sz="1227" b="1" dirty="0"/>
                    <a:t> </a:t>
                  </a:r>
                </a:p>
                <a:p>
                  <a:pPr algn="ctr"/>
                  <a:r>
                    <a:rPr lang="en-US" sz="1227" b="1" dirty="0" err="1"/>
                    <a:t>semialdehyde</a:t>
                  </a:r>
                  <a:endParaRPr lang="en-US" sz="1227" b="1" dirty="0"/>
                </a:p>
              </p:txBody>
            </p:sp>
            <p:sp>
              <p:nvSpPr>
                <p:cNvPr id="29" name="弧形 28"/>
                <p:cNvSpPr/>
                <p:nvPr/>
              </p:nvSpPr>
              <p:spPr>
                <a:xfrm rot="20073059">
                  <a:off x="9514653" y="5482995"/>
                  <a:ext cx="812706" cy="871086"/>
                </a:xfrm>
                <a:prstGeom prst="arc">
                  <a:avLst>
                    <a:gd name="adj1" fmla="val 17620273"/>
                    <a:gd name="adj2" fmla="val 1191105"/>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sp>
              <p:nvSpPr>
                <p:cNvPr id="30" name="弧形 29"/>
                <p:cNvSpPr/>
                <p:nvPr/>
              </p:nvSpPr>
              <p:spPr>
                <a:xfrm rot="2395977">
                  <a:off x="7629802" y="2039930"/>
                  <a:ext cx="812706" cy="871086"/>
                </a:xfrm>
                <a:prstGeom prst="arc">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sp>
              <p:nvSpPr>
                <p:cNvPr id="31" name="弧形 30"/>
                <p:cNvSpPr/>
                <p:nvPr/>
              </p:nvSpPr>
              <p:spPr>
                <a:xfrm rot="523003">
                  <a:off x="7289486" y="3328224"/>
                  <a:ext cx="812706" cy="871086"/>
                </a:xfrm>
                <a:prstGeom prst="arc">
                  <a:avLst>
                    <a:gd name="adj1" fmla="val 16200000"/>
                    <a:gd name="adj2" fmla="val 20655482"/>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sp>
              <p:nvSpPr>
                <p:cNvPr id="32" name="TextBox 31"/>
                <p:cNvSpPr txBox="1"/>
                <p:nvPr/>
              </p:nvSpPr>
              <p:spPr>
                <a:xfrm>
                  <a:off x="7630569" y="3900818"/>
                  <a:ext cx="931212" cy="412378"/>
                </a:xfrm>
                <a:prstGeom prst="rect">
                  <a:avLst/>
                </a:prstGeom>
                <a:noFill/>
              </p:spPr>
              <p:txBody>
                <a:bodyPr wrap="none" rtlCol="0">
                  <a:spAutoFit/>
                </a:bodyPr>
                <a:lstStyle/>
                <a:p>
                  <a:r>
                    <a:rPr lang="en-US" sz="1227" b="1" dirty="0"/>
                    <a:t>malate</a:t>
                  </a:r>
                </a:p>
              </p:txBody>
            </p:sp>
            <p:sp>
              <p:nvSpPr>
                <p:cNvPr id="33" name="弧形 32"/>
                <p:cNvSpPr/>
                <p:nvPr/>
              </p:nvSpPr>
              <p:spPr>
                <a:xfrm rot="8916115">
                  <a:off x="11593276" y="2397363"/>
                  <a:ext cx="812706" cy="871086"/>
                </a:xfrm>
                <a:prstGeom prst="arc">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sp>
              <p:nvSpPr>
                <p:cNvPr id="37" name="弧形 33"/>
                <p:cNvSpPr/>
                <p:nvPr/>
              </p:nvSpPr>
              <p:spPr>
                <a:xfrm rot="10988760">
                  <a:off x="11705035" y="3666108"/>
                  <a:ext cx="812706" cy="871086"/>
                </a:xfrm>
                <a:prstGeom prst="arc">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sp>
              <p:nvSpPr>
                <p:cNvPr id="38" name="弧形 34"/>
                <p:cNvSpPr/>
                <p:nvPr/>
              </p:nvSpPr>
              <p:spPr>
                <a:xfrm rot="4848963">
                  <a:off x="7053703" y="3877393"/>
                  <a:ext cx="857708" cy="1772651"/>
                </a:xfrm>
                <a:prstGeom prst="arc">
                  <a:avLst>
                    <a:gd name="adj1" fmla="val 13286748"/>
                    <a:gd name="adj2" fmla="val 1979027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sp>
              <p:nvSpPr>
                <p:cNvPr id="39" name="弧形 35"/>
                <p:cNvSpPr/>
                <p:nvPr/>
              </p:nvSpPr>
              <p:spPr>
                <a:xfrm rot="17438893">
                  <a:off x="8097895" y="1833230"/>
                  <a:ext cx="3657600" cy="3657600"/>
                </a:xfrm>
                <a:prstGeom prst="arc">
                  <a:avLst>
                    <a:gd name="adj1" fmla="val 16327867"/>
                    <a:gd name="adj2" fmla="val 19669994"/>
                  </a:avLst>
                </a:prstGeom>
                <a:ln w="254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sp>
              <p:nvSpPr>
                <p:cNvPr id="40" name="弧形 36"/>
                <p:cNvSpPr/>
                <p:nvPr/>
              </p:nvSpPr>
              <p:spPr>
                <a:xfrm rot="15825175">
                  <a:off x="8097608" y="1829259"/>
                  <a:ext cx="3657600" cy="3657600"/>
                </a:xfrm>
                <a:prstGeom prst="arc">
                  <a:avLst>
                    <a:gd name="adj1" fmla="val 15910030"/>
                    <a:gd name="adj2" fmla="val 17488989"/>
                  </a:avLst>
                </a:prstGeom>
                <a:ln w="254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sp>
              <p:nvSpPr>
                <p:cNvPr id="43" name="弧形 37"/>
                <p:cNvSpPr/>
                <p:nvPr/>
              </p:nvSpPr>
              <p:spPr>
                <a:xfrm rot="9645994">
                  <a:off x="8097608" y="1829259"/>
                  <a:ext cx="3657600" cy="3657600"/>
                </a:xfrm>
                <a:prstGeom prst="arc">
                  <a:avLst>
                    <a:gd name="adj1" fmla="val 12362085"/>
                    <a:gd name="adj2" fmla="val 13969170"/>
                  </a:avLst>
                </a:prstGeom>
                <a:ln w="254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sp>
              <p:nvSpPr>
                <p:cNvPr id="44" name="弧形 38"/>
                <p:cNvSpPr/>
                <p:nvPr/>
              </p:nvSpPr>
              <p:spPr>
                <a:xfrm rot="7186823">
                  <a:off x="8097608" y="1829259"/>
                  <a:ext cx="3657600" cy="3657600"/>
                </a:xfrm>
                <a:prstGeom prst="arc">
                  <a:avLst>
                    <a:gd name="adj1" fmla="val 12800496"/>
                    <a:gd name="adj2" fmla="val 14370465"/>
                  </a:avLst>
                </a:prstGeom>
                <a:ln w="254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sp>
              <p:nvSpPr>
                <p:cNvPr id="45" name="弧形 39"/>
                <p:cNvSpPr/>
                <p:nvPr/>
              </p:nvSpPr>
              <p:spPr>
                <a:xfrm rot="4690604">
                  <a:off x="8097608" y="1829259"/>
                  <a:ext cx="3657600" cy="3657600"/>
                </a:xfrm>
                <a:prstGeom prst="arc">
                  <a:avLst>
                    <a:gd name="adj1" fmla="val 11898931"/>
                    <a:gd name="adj2" fmla="val 14799068"/>
                  </a:avLst>
                </a:prstGeom>
                <a:ln w="254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sp>
              <p:nvSpPr>
                <p:cNvPr id="46" name="弧形 42"/>
                <p:cNvSpPr/>
                <p:nvPr/>
              </p:nvSpPr>
              <p:spPr>
                <a:xfrm rot="15449339">
                  <a:off x="8138321" y="1855495"/>
                  <a:ext cx="3566160" cy="3566160"/>
                </a:xfrm>
                <a:prstGeom prst="arc">
                  <a:avLst>
                    <a:gd name="adj1" fmla="val 9649652"/>
                    <a:gd name="adj2" fmla="val 13474783"/>
                  </a:avLst>
                </a:prstGeom>
                <a:ln w="254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sp>
              <p:nvSpPr>
                <p:cNvPr id="47" name="TextBox 46"/>
                <p:cNvSpPr txBox="1"/>
                <p:nvPr/>
              </p:nvSpPr>
              <p:spPr>
                <a:xfrm>
                  <a:off x="8703670" y="2341131"/>
                  <a:ext cx="538865" cy="350968"/>
                </a:xfrm>
                <a:prstGeom prst="rect">
                  <a:avLst/>
                </a:prstGeom>
                <a:noFill/>
              </p:spPr>
              <p:txBody>
                <a:bodyPr wrap="none" rtlCol="0">
                  <a:spAutoFit/>
                </a:bodyPr>
                <a:lstStyle/>
                <a:p>
                  <a:r>
                    <a:rPr lang="en-US" sz="955" b="1" dirty="0" err="1">
                      <a:solidFill>
                        <a:schemeClr val="accent4">
                          <a:lumMod val="75000"/>
                        </a:schemeClr>
                      </a:solidFill>
                    </a:rPr>
                    <a:t>Ppc</a:t>
                  </a:r>
                  <a:endParaRPr lang="en-US" sz="955" b="1" dirty="0">
                    <a:solidFill>
                      <a:schemeClr val="accent4">
                        <a:lumMod val="75000"/>
                      </a:schemeClr>
                    </a:solidFill>
                  </a:endParaRPr>
                </a:p>
              </p:txBody>
            </p:sp>
            <p:sp>
              <p:nvSpPr>
                <p:cNvPr id="48" name="TextBox 47"/>
                <p:cNvSpPr txBox="1"/>
                <p:nvPr/>
              </p:nvSpPr>
              <p:spPr>
                <a:xfrm>
                  <a:off x="8170269" y="3407931"/>
                  <a:ext cx="621154" cy="350968"/>
                </a:xfrm>
                <a:prstGeom prst="rect">
                  <a:avLst/>
                </a:prstGeom>
                <a:noFill/>
              </p:spPr>
              <p:txBody>
                <a:bodyPr wrap="none" rtlCol="0">
                  <a:spAutoFit/>
                </a:bodyPr>
                <a:lstStyle/>
                <a:p>
                  <a:r>
                    <a:rPr lang="en-US" sz="955" b="1">
                      <a:solidFill>
                        <a:schemeClr val="accent4">
                          <a:lumMod val="75000"/>
                        </a:schemeClr>
                      </a:solidFill>
                    </a:rPr>
                    <a:t>Mdh</a:t>
                  </a:r>
                  <a:endParaRPr lang="en-US" sz="955" b="1" dirty="0">
                    <a:solidFill>
                      <a:schemeClr val="accent4">
                        <a:lumMod val="75000"/>
                      </a:schemeClr>
                    </a:solidFill>
                  </a:endParaRPr>
                </a:p>
              </p:txBody>
            </p:sp>
            <p:sp>
              <p:nvSpPr>
                <p:cNvPr id="49" name="TextBox 48"/>
                <p:cNvSpPr txBox="1"/>
                <p:nvPr/>
              </p:nvSpPr>
              <p:spPr>
                <a:xfrm>
                  <a:off x="8393007" y="4334051"/>
                  <a:ext cx="931495" cy="350968"/>
                </a:xfrm>
                <a:prstGeom prst="rect">
                  <a:avLst/>
                </a:prstGeom>
                <a:noFill/>
              </p:spPr>
              <p:txBody>
                <a:bodyPr wrap="none" rtlCol="0">
                  <a:spAutoFit/>
                </a:bodyPr>
                <a:lstStyle/>
                <a:p>
                  <a:r>
                    <a:rPr lang="en-US" sz="955" b="1" dirty="0" err="1">
                      <a:solidFill>
                        <a:schemeClr val="accent4">
                          <a:lumMod val="75000"/>
                        </a:schemeClr>
                      </a:solidFill>
                    </a:rPr>
                    <a:t>Mtk</a:t>
                  </a:r>
                  <a:r>
                    <a:rPr lang="en-US" sz="955" b="1" dirty="0">
                      <a:solidFill>
                        <a:schemeClr val="accent4">
                          <a:lumMod val="75000"/>
                        </a:schemeClr>
                      </a:solidFill>
                    </a:rPr>
                    <a:t>/</a:t>
                  </a:r>
                  <a:r>
                    <a:rPr lang="en-US" sz="955" b="1" dirty="0" err="1">
                      <a:solidFill>
                        <a:schemeClr val="accent4">
                          <a:lumMod val="75000"/>
                        </a:schemeClr>
                      </a:solidFill>
                    </a:rPr>
                    <a:t>Mcl</a:t>
                  </a:r>
                  <a:endParaRPr lang="en-US" sz="955" b="1" dirty="0">
                    <a:solidFill>
                      <a:schemeClr val="accent4">
                        <a:lumMod val="75000"/>
                      </a:schemeClr>
                    </a:solidFill>
                  </a:endParaRPr>
                </a:p>
              </p:txBody>
            </p:sp>
            <p:sp>
              <p:nvSpPr>
                <p:cNvPr id="50" name="TextBox 49"/>
                <p:cNvSpPr txBox="1"/>
                <p:nvPr/>
              </p:nvSpPr>
              <p:spPr>
                <a:xfrm>
                  <a:off x="9688409" y="5154670"/>
                  <a:ext cx="505950" cy="350968"/>
                </a:xfrm>
                <a:prstGeom prst="rect">
                  <a:avLst/>
                </a:prstGeom>
                <a:noFill/>
              </p:spPr>
              <p:txBody>
                <a:bodyPr wrap="none" rtlCol="0">
                  <a:spAutoFit/>
                </a:bodyPr>
                <a:lstStyle/>
                <a:p>
                  <a:r>
                    <a:rPr lang="en-US" sz="955" b="1">
                      <a:solidFill>
                        <a:schemeClr val="accent4">
                          <a:lumMod val="75000"/>
                        </a:schemeClr>
                      </a:solidFill>
                    </a:rPr>
                    <a:t>Gcl</a:t>
                  </a:r>
                  <a:endParaRPr lang="en-US" sz="955" b="1" dirty="0">
                    <a:solidFill>
                      <a:schemeClr val="accent4">
                        <a:lumMod val="75000"/>
                      </a:schemeClr>
                    </a:solidFill>
                  </a:endParaRPr>
                </a:p>
              </p:txBody>
            </p:sp>
            <p:sp>
              <p:nvSpPr>
                <p:cNvPr id="51" name="TextBox 50"/>
                <p:cNvSpPr txBox="1"/>
                <p:nvPr/>
              </p:nvSpPr>
              <p:spPr>
                <a:xfrm>
                  <a:off x="11195997" y="4127406"/>
                  <a:ext cx="494196" cy="350968"/>
                </a:xfrm>
                <a:prstGeom prst="rect">
                  <a:avLst/>
                </a:prstGeom>
                <a:noFill/>
              </p:spPr>
              <p:txBody>
                <a:bodyPr wrap="none" rtlCol="0">
                  <a:spAutoFit/>
                </a:bodyPr>
                <a:lstStyle/>
                <a:p>
                  <a:r>
                    <a:rPr lang="en-US" sz="955" b="1">
                      <a:solidFill>
                        <a:schemeClr val="accent4">
                          <a:lumMod val="75000"/>
                        </a:schemeClr>
                      </a:solidFill>
                    </a:rPr>
                    <a:t>Tsr</a:t>
                  </a:r>
                  <a:endParaRPr lang="en-US" sz="955" b="1" dirty="0">
                    <a:solidFill>
                      <a:schemeClr val="accent4">
                        <a:lumMod val="75000"/>
                      </a:schemeClr>
                    </a:solidFill>
                  </a:endParaRPr>
                </a:p>
              </p:txBody>
            </p:sp>
            <p:sp>
              <p:nvSpPr>
                <p:cNvPr id="52" name="TextBox 51"/>
                <p:cNvSpPr txBox="1"/>
                <p:nvPr/>
              </p:nvSpPr>
              <p:spPr>
                <a:xfrm>
                  <a:off x="11330812" y="3207145"/>
                  <a:ext cx="473035" cy="350968"/>
                </a:xfrm>
                <a:prstGeom prst="rect">
                  <a:avLst/>
                </a:prstGeom>
                <a:noFill/>
              </p:spPr>
              <p:txBody>
                <a:bodyPr wrap="none" rtlCol="0">
                  <a:spAutoFit/>
                </a:bodyPr>
                <a:lstStyle/>
                <a:p>
                  <a:r>
                    <a:rPr lang="en-US" sz="955" b="1">
                      <a:solidFill>
                        <a:schemeClr val="accent4">
                          <a:lumMod val="75000"/>
                        </a:schemeClr>
                      </a:solidFill>
                    </a:rPr>
                    <a:t>Gk</a:t>
                  </a:r>
                  <a:endParaRPr lang="en-US" sz="955" b="1" dirty="0">
                    <a:solidFill>
                      <a:schemeClr val="accent4">
                        <a:lumMod val="75000"/>
                      </a:schemeClr>
                    </a:solidFill>
                  </a:endParaRPr>
                </a:p>
              </p:txBody>
            </p:sp>
            <p:sp>
              <p:nvSpPr>
                <p:cNvPr id="53" name="TextBox 52"/>
                <p:cNvSpPr txBox="1"/>
                <p:nvPr/>
              </p:nvSpPr>
              <p:spPr>
                <a:xfrm>
                  <a:off x="10603980" y="2128618"/>
                  <a:ext cx="550622" cy="350968"/>
                </a:xfrm>
                <a:prstGeom prst="rect">
                  <a:avLst/>
                </a:prstGeom>
                <a:noFill/>
              </p:spPr>
              <p:txBody>
                <a:bodyPr wrap="none" rtlCol="0">
                  <a:spAutoFit/>
                </a:bodyPr>
                <a:lstStyle/>
                <a:p>
                  <a:r>
                    <a:rPr lang="en-US" sz="955" b="1">
                      <a:solidFill>
                        <a:schemeClr val="accent4">
                          <a:lumMod val="75000"/>
                        </a:schemeClr>
                      </a:solidFill>
                    </a:rPr>
                    <a:t>Eno</a:t>
                  </a:r>
                  <a:endParaRPr lang="en-US" sz="955" b="1" dirty="0">
                    <a:solidFill>
                      <a:schemeClr val="accent4">
                        <a:lumMod val="75000"/>
                      </a:schemeClr>
                    </a:solidFill>
                  </a:endParaRPr>
                </a:p>
              </p:txBody>
            </p:sp>
            <p:sp>
              <p:nvSpPr>
                <p:cNvPr id="54" name="TextBox 53"/>
                <p:cNvSpPr txBox="1"/>
                <p:nvPr/>
              </p:nvSpPr>
              <p:spPr>
                <a:xfrm>
                  <a:off x="8159307" y="5940054"/>
                  <a:ext cx="1159925" cy="412378"/>
                </a:xfrm>
                <a:prstGeom prst="rect">
                  <a:avLst/>
                </a:prstGeom>
                <a:solidFill>
                  <a:schemeClr val="accent6"/>
                </a:solidFill>
              </p:spPr>
              <p:txBody>
                <a:bodyPr wrap="none" rtlCol="0">
                  <a:spAutoFit/>
                </a:bodyPr>
                <a:lstStyle/>
                <a:p>
                  <a:r>
                    <a:rPr lang="en-US" sz="1227" b="1" dirty="0" err="1"/>
                    <a:t>Glycolate</a:t>
                  </a:r>
                  <a:endParaRPr lang="en-US" sz="1227" b="1" dirty="0"/>
                </a:p>
              </p:txBody>
            </p:sp>
            <p:cxnSp>
              <p:nvCxnSpPr>
                <p:cNvPr id="55" name="Straight Arrow Connector 54"/>
                <p:cNvCxnSpPr/>
                <p:nvPr/>
              </p:nvCxnSpPr>
              <p:spPr>
                <a:xfrm flipH="1" flipV="1">
                  <a:off x="8713416" y="5220349"/>
                  <a:ext cx="0" cy="73152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4" name="TextBox 3"/>
              <p:cNvSpPr txBox="1"/>
              <p:nvPr/>
            </p:nvSpPr>
            <p:spPr>
              <a:xfrm>
                <a:off x="8740179" y="4535959"/>
                <a:ext cx="564728" cy="350968"/>
              </a:xfrm>
              <a:prstGeom prst="rect">
                <a:avLst/>
              </a:prstGeom>
              <a:noFill/>
            </p:spPr>
            <p:txBody>
              <a:bodyPr wrap="none" rtlCol="0">
                <a:spAutoFit/>
              </a:bodyPr>
              <a:lstStyle/>
              <a:p>
                <a:r>
                  <a:rPr lang="en-US" sz="955" b="1" dirty="0" err="1">
                    <a:solidFill>
                      <a:schemeClr val="accent4">
                        <a:lumMod val="75000"/>
                      </a:schemeClr>
                    </a:solidFill>
                  </a:rPr>
                  <a:t>Gox</a:t>
                </a:r>
                <a:endParaRPr lang="en-US" sz="955" b="1" dirty="0">
                  <a:solidFill>
                    <a:schemeClr val="accent4">
                      <a:lumMod val="75000"/>
                    </a:schemeClr>
                  </a:solidFill>
                </a:endParaRPr>
              </a:p>
            </p:txBody>
          </p:sp>
          <p:sp>
            <p:nvSpPr>
              <p:cNvPr id="5" name="TextBox 4"/>
              <p:cNvSpPr txBox="1"/>
              <p:nvPr/>
            </p:nvSpPr>
            <p:spPr>
              <a:xfrm>
                <a:off x="9269914" y="2411976"/>
                <a:ext cx="1365690" cy="412378"/>
              </a:xfrm>
              <a:prstGeom prst="rect">
                <a:avLst/>
              </a:prstGeom>
              <a:noFill/>
            </p:spPr>
            <p:txBody>
              <a:bodyPr wrap="none" rtlCol="0">
                <a:spAutoFit/>
              </a:bodyPr>
              <a:lstStyle/>
              <a:p>
                <a:r>
                  <a:rPr lang="en-US" sz="1227" b="1">
                    <a:solidFill>
                      <a:srgbClr val="7030A0"/>
                    </a:solidFill>
                  </a:rPr>
                  <a:t>Chloroplast</a:t>
                </a:r>
              </a:p>
            </p:txBody>
          </p:sp>
        </p:grpSp>
        <p:sp>
          <p:nvSpPr>
            <p:cNvPr id="106" name="TextBox 105"/>
            <p:cNvSpPr txBox="1"/>
            <p:nvPr/>
          </p:nvSpPr>
          <p:spPr>
            <a:xfrm>
              <a:off x="7955777" y="4387715"/>
              <a:ext cx="722250" cy="350968"/>
            </a:xfrm>
            <a:prstGeom prst="rect">
              <a:avLst/>
            </a:prstGeom>
            <a:noFill/>
          </p:spPr>
          <p:txBody>
            <a:bodyPr wrap="none" rtlCol="0">
              <a:spAutoFit/>
            </a:bodyPr>
            <a:lstStyle/>
            <a:p>
              <a:r>
                <a:rPr lang="en-US" sz="955" b="1" dirty="0">
                  <a:solidFill>
                    <a:srgbClr val="0070C0"/>
                  </a:solidFill>
                </a:rPr>
                <a:t>NADH</a:t>
              </a:r>
            </a:p>
          </p:txBody>
        </p:sp>
        <p:sp>
          <p:nvSpPr>
            <p:cNvPr id="107" name="Arc 106"/>
            <p:cNvSpPr/>
            <p:nvPr/>
          </p:nvSpPr>
          <p:spPr>
            <a:xfrm rot="21125417">
              <a:off x="8301241" y="4545952"/>
              <a:ext cx="507999" cy="640860"/>
            </a:xfrm>
            <a:prstGeom prst="arc">
              <a:avLst>
                <a:gd name="adj1" fmla="val 16200000"/>
                <a:gd name="adj2" fmla="val 973215"/>
              </a:avLst>
            </a:prstGeom>
            <a:ln w="254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grpSp>
      <p:sp>
        <p:nvSpPr>
          <p:cNvPr id="62" name="TextBox 61"/>
          <p:cNvSpPr txBox="1"/>
          <p:nvPr/>
        </p:nvSpPr>
        <p:spPr>
          <a:xfrm>
            <a:off x="4166215" y="4206575"/>
            <a:ext cx="1194943" cy="369332"/>
          </a:xfrm>
          <a:prstGeom prst="rect">
            <a:avLst/>
          </a:prstGeom>
          <a:noFill/>
        </p:spPr>
        <p:txBody>
          <a:bodyPr wrap="none" rtlCol="0">
            <a:spAutoFit/>
          </a:bodyPr>
          <a:lstStyle/>
          <a:p>
            <a:r>
              <a:rPr lang="en-US" dirty="0" smtClean="0"/>
              <a:t>Acetyl CoA</a:t>
            </a:r>
            <a:endParaRPr lang="en-US" dirty="0"/>
          </a:p>
        </p:txBody>
      </p:sp>
      <p:sp>
        <p:nvSpPr>
          <p:cNvPr id="64" name="TextBox 63"/>
          <p:cNvSpPr txBox="1"/>
          <p:nvPr/>
        </p:nvSpPr>
        <p:spPr>
          <a:xfrm>
            <a:off x="4134311" y="2160649"/>
            <a:ext cx="1053622" cy="369332"/>
          </a:xfrm>
          <a:prstGeom prst="rect">
            <a:avLst/>
          </a:prstGeom>
          <a:noFill/>
        </p:spPr>
        <p:txBody>
          <a:bodyPr wrap="none" rtlCol="0">
            <a:spAutoFit/>
          </a:bodyPr>
          <a:lstStyle/>
          <a:p>
            <a:r>
              <a:rPr lang="en-US" dirty="0" err="1" smtClean="0"/>
              <a:t>Glycolate</a:t>
            </a:r>
            <a:endParaRPr lang="en-US" dirty="0"/>
          </a:p>
        </p:txBody>
      </p:sp>
      <p:sp>
        <p:nvSpPr>
          <p:cNvPr id="34" name="Down Arrow 33"/>
          <p:cNvSpPr/>
          <p:nvPr/>
        </p:nvSpPr>
        <p:spPr>
          <a:xfrm>
            <a:off x="2967466" y="3009773"/>
            <a:ext cx="235884" cy="95022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930842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Arc 72"/>
          <p:cNvSpPr/>
          <p:nvPr/>
        </p:nvSpPr>
        <p:spPr>
          <a:xfrm rot="4002128">
            <a:off x="5178010" y="4196892"/>
            <a:ext cx="576637" cy="529602"/>
          </a:xfrm>
          <a:prstGeom prst="arc">
            <a:avLst/>
          </a:prstGeom>
          <a:ln w="25400">
            <a:solidFill>
              <a:srgbClr val="FF0000"/>
            </a:solidFill>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sp>
        <p:nvSpPr>
          <p:cNvPr id="3" name="弧形 2"/>
          <p:cNvSpPr/>
          <p:nvPr/>
        </p:nvSpPr>
        <p:spPr>
          <a:xfrm rot="13953542">
            <a:off x="5391782" y="2612009"/>
            <a:ext cx="2493818" cy="2493818"/>
          </a:xfrm>
          <a:prstGeom prst="arc">
            <a:avLst>
              <a:gd name="adj1" fmla="val 15848814"/>
              <a:gd name="adj2" fmla="val 17325623"/>
            </a:avLst>
          </a:prstGeom>
          <a:ln w="254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sp>
        <p:nvSpPr>
          <p:cNvPr id="4" name="弧形 3"/>
          <p:cNvSpPr/>
          <p:nvPr/>
        </p:nvSpPr>
        <p:spPr>
          <a:xfrm rot="13953542">
            <a:off x="5391782" y="2612009"/>
            <a:ext cx="2493818" cy="2493818"/>
          </a:xfrm>
          <a:prstGeom prst="arc">
            <a:avLst>
              <a:gd name="adj1" fmla="val 11048756"/>
              <a:gd name="adj2" fmla="val 15051487"/>
            </a:avLst>
          </a:prstGeom>
          <a:ln w="254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sp>
        <p:nvSpPr>
          <p:cNvPr id="5" name="TextBox 4"/>
          <p:cNvSpPr txBox="1"/>
          <p:nvPr/>
        </p:nvSpPr>
        <p:spPr>
          <a:xfrm>
            <a:off x="4257078" y="4734389"/>
            <a:ext cx="1097288" cy="281167"/>
          </a:xfrm>
          <a:prstGeom prst="rect">
            <a:avLst/>
          </a:prstGeom>
          <a:solidFill>
            <a:schemeClr val="bg1"/>
          </a:solidFill>
        </p:spPr>
        <p:txBody>
          <a:bodyPr wrap="none" rtlCol="0">
            <a:spAutoFit/>
          </a:bodyPr>
          <a:lstStyle/>
          <a:p>
            <a:r>
              <a:rPr lang="en-US" sz="1227" b="1" dirty="0"/>
              <a:t>(2) acetyl-CoA</a:t>
            </a:r>
          </a:p>
        </p:txBody>
      </p:sp>
      <p:sp>
        <p:nvSpPr>
          <p:cNvPr id="6" name="TextBox 5"/>
          <p:cNvSpPr txBox="1"/>
          <p:nvPr/>
        </p:nvSpPr>
        <p:spPr>
          <a:xfrm>
            <a:off x="5275539" y="2638544"/>
            <a:ext cx="643125" cy="239296"/>
          </a:xfrm>
          <a:prstGeom prst="rect">
            <a:avLst/>
          </a:prstGeom>
          <a:noFill/>
        </p:spPr>
        <p:txBody>
          <a:bodyPr wrap="none" rtlCol="0">
            <a:spAutoFit/>
          </a:bodyPr>
          <a:lstStyle/>
          <a:p>
            <a:r>
              <a:rPr lang="en-US" sz="955" b="1" dirty="0">
                <a:solidFill>
                  <a:schemeClr val="accent1">
                    <a:lumMod val="75000"/>
                  </a:schemeClr>
                </a:solidFill>
              </a:rPr>
              <a:t>(2) HCO</a:t>
            </a:r>
            <a:r>
              <a:rPr lang="en-US" sz="955" b="1" baseline="-25000" dirty="0">
                <a:solidFill>
                  <a:schemeClr val="accent1">
                    <a:lumMod val="75000"/>
                  </a:schemeClr>
                </a:solidFill>
              </a:rPr>
              <a:t>3</a:t>
            </a:r>
            <a:r>
              <a:rPr lang="en-US" sz="955" b="1" baseline="30000" dirty="0">
                <a:solidFill>
                  <a:schemeClr val="accent1">
                    <a:lumMod val="75000"/>
                  </a:schemeClr>
                </a:solidFill>
              </a:rPr>
              <a:t>-</a:t>
            </a:r>
          </a:p>
        </p:txBody>
      </p:sp>
      <p:sp>
        <p:nvSpPr>
          <p:cNvPr id="7" name="TextBox 6"/>
          <p:cNvSpPr txBox="1"/>
          <p:nvPr/>
        </p:nvSpPr>
        <p:spPr>
          <a:xfrm>
            <a:off x="8073195" y="4357670"/>
            <a:ext cx="492443" cy="239296"/>
          </a:xfrm>
          <a:prstGeom prst="rect">
            <a:avLst/>
          </a:prstGeom>
          <a:noFill/>
        </p:spPr>
        <p:txBody>
          <a:bodyPr wrap="none" rtlCol="0">
            <a:spAutoFit/>
          </a:bodyPr>
          <a:lstStyle/>
          <a:p>
            <a:r>
              <a:rPr lang="en-US" sz="955" b="1" dirty="0">
                <a:solidFill>
                  <a:schemeClr val="accent1">
                    <a:lumMod val="75000"/>
                  </a:schemeClr>
                </a:solidFill>
              </a:rPr>
              <a:t>NADH</a:t>
            </a:r>
          </a:p>
        </p:txBody>
      </p:sp>
      <p:sp>
        <p:nvSpPr>
          <p:cNvPr id="8" name="TextBox 7"/>
          <p:cNvSpPr txBox="1"/>
          <p:nvPr/>
        </p:nvSpPr>
        <p:spPr>
          <a:xfrm>
            <a:off x="4765529" y="4259548"/>
            <a:ext cx="551754" cy="239296"/>
          </a:xfrm>
          <a:prstGeom prst="rect">
            <a:avLst/>
          </a:prstGeom>
          <a:noFill/>
        </p:spPr>
        <p:txBody>
          <a:bodyPr wrap="none" rtlCol="0">
            <a:spAutoFit/>
          </a:bodyPr>
          <a:lstStyle/>
          <a:p>
            <a:r>
              <a:rPr lang="en-US" sz="955" b="1" dirty="0">
                <a:solidFill>
                  <a:srgbClr val="0070C0"/>
                </a:solidFill>
              </a:rPr>
              <a:t>(2) ATP</a:t>
            </a:r>
          </a:p>
        </p:txBody>
      </p:sp>
      <p:sp>
        <p:nvSpPr>
          <p:cNvPr id="10" name="TextBox 9"/>
          <p:cNvSpPr txBox="1"/>
          <p:nvPr/>
        </p:nvSpPr>
        <p:spPr>
          <a:xfrm>
            <a:off x="5512531" y="4681797"/>
            <a:ext cx="1058110" cy="281167"/>
          </a:xfrm>
          <a:prstGeom prst="rect">
            <a:avLst/>
          </a:prstGeom>
          <a:noFill/>
        </p:spPr>
        <p:txBody>
          <a:bodyPr wrap="none" rtlCol="0">
            <a:spAutoFit/>
          </a:bodyPr>
          <a:lstStyle/>
          <a:p>
            <a:r>
              <a:rPr lang="en-US" sz="1227" b="1" dirty="0"/>
              <a:t>(2) glyoxylate</a:t>
            </a:r>
          </a:p>
        </p:txBody>
      </p:sp>
      <p:sp>
        <p:nvSpPr>
          <p:cNvPr id="11" name="TextBox 10"/>
          <p:cNvSpPr txBox="1"/>
          <p:nvPr/>
        </p:nvSpPr>
        <p:spPr>
          <a:xfrm>
            <a:off x="8193648" y="3407486"/>
            <a:ext cx="385042" cy="239296"/>
          </a:xfrm>
          <a:prstGeom prst="rect">
            <a:avLst/>
          </a:prstGeom>
          <a:noFill/>
        </p:spPr>
        <p:txBody>
          <a:bodyPr wrap="none" rtlCol="0">
            <a:spAutoFit/>
          </a:bodyPr>
          <a:lstStyle/>
          <a:p>
            <a:r>
              <a:rPr lang="en-US" sz="955" b="1" dirty="0">
                <a:solidFill>
                  <a:schemeClr val="accent1">
                    <a:lumMod val="75000"/>
                  </a:schemeClr>
                </a:solidFill>
              </a:rPr>
              <a:t>ATP</a:t>
            </a:r>
          </a:p>
        </p:txBody>
      </p:sp>
      <p:sp>
        <p:nvSpPr>
          <p:cNvPr id="12" name="TextBox 11"/>
          <p:cNvSpPr txBox="1"/>
          <p:nvPr/>
        </p:nvSpPr>
        <p:spPr>
          <a:xfrm>
            <a:off x="6908658" y="5296102"/>
            <a:ext cx="373820" cy="239296"/>
          </a:xfrm>
          <a:prstGeom prst="rect">
            <a:avLst/>
          </a:prstGeom>
          <a:noFill/>
        </p:spPr>
        <p:txBody>
          <a:bodyPr wrap="none" rtlCol="0">
            <a:spAutoFit/>
          </a:bodyPr>
          <a:lstStyle/>
          <a:p>
            <a:r>
              <a:rPr lang="en-US" sz="955" b="1" dirty="0">
                <a:solidFill>
                  <a:srgbClr val="0070C0"/>
                </a:solidFill>
              </a:rPr>
              <a:t>CO</a:t>
            </a:r>
            <a:r>
              <a:rPr lang="en-US" sz="955" b="1" baseline="-25000" dirty="0">
                <a:solidFill>
                  <a:srgbClr val="0070C0"/>
                </a:solidFill>
              </a:rPr>
              <a:t>2</a:t>
            </a:r>
            <a:endParaRPr lang="en-US" sz="955" b="1" baseline="30000" dirty="0">
              <a:solidFill>
                <a:srgbClr val="0070C0"/>
              </a:solidFill>
            </a:endParaRPr>
          </a:p>
        </p:txBody>
      </p:sp>
      <p:sp>
        <p:nvSpPr>
          <p:cNvPr id="13" name="TextBox 12"/>
          <p:cNvSpPr txBox="1"/>
          <p:nvPr/>
        </p:nvSpPr>
        <p:spPr>
          <a:xfrm>
            <a:off x="4598385" y="3523778"/>
            <a:ext cx="659155" cy="239296"/>
          </a:xfrm>
          <a:prstGeom prst="rect">
            <a:avLst/>
          </a:prstGeom>
          <a:noFill/>
        </p:spPr>
        <p:txBody>
          <a:bodyPr wrap="none" rtlCol="0">
            <a:spAutoFit/>
          </a:bodyPr>
          <a:lstStyle/>
          <a:p>
            <a:r>
              <a:rPr lang="en-US" sz="955" b="1" dirty="0">
                <a:solidFill>
                  <a:schemeClr val="accent1">
                    <a:lumMod val="75000"/>
                  </a:schemeClr>
                </a:solidFill>
              </a:rPr>
              <a:t>(2) NADH</a:t>
            </a:r>
          </a:p>
        </p:txBody>
      </p:sp>
      <p:sp>
        <p:nvSpPr>
          <p:cNvPr id="14" name="TextBox 13"/>
          <p:cNvSpPr txBox="1"/>
          <p:nvPr/>
        </p:nvSpPr>
        <p:spPr>
          <a:xfrm>
            <a:off x="4875633" y="3309431"/>
            <a:ext cx="1231043" cy="281167"/>
          </a:xfrm>
          <a:prstGeom prst="rect">
            <a:avLst/>
          </a:prstGeom>
          <a:noFill/>
        </p:spPr>
        <p:txBody>
          <a:bodyPr wrap="none" rtlCol="0">
            <a:spAutoFit/>
          </a:bodyPr>
          <a:lstStyle/>
          <a:p>
            <a:r>
              <a:rPr lang="en-US" sz="1227" b="1" dirty="0"/>
              <a:t>(2) oxaloacetate</a:t>
            </a:r>
          </a:p>
        </p:txBody>
      </p:sp>
      <p:sp>
        <p:nvSpPr>
          <p:cNvPr id="15" name="TextBox 14"/>
          <p:cNvSpPr txBox="1"/>
          <p:nvPr/>
        </p:nvSpPr>
        <p:spPr>
          <a:xfrm>
            <a:off x="6253573" y="2506110"/>
            <a:ext cx="643125" cy="281167"/>
          </a:xfrm>
          <a:prstGeom prst="rect">
            <a:avLst/>
          </a:prstGeom>
          <a:noFill/>
        </p:spPr>
        <p:txBody>
          <a:bodyPr wrap="none" rtlCol="0">
            <a:spAutoFit/>
          </a:bodyPr>
          <a:lstStyle/>
          <a:p>
            <a:r>
              <a:rPr lang="en-US" sz="1227" b="1" dirty="0"/>
              <a:t>(2) PEP</a:t>
            </a:r>
          </a:p>
        </p:txBody>
      </p:sp>
      <p:sp>
        <p:nvSpPr>
          <p:cNvPr id="16" name="TextBox 15"/>
          <p:cNvSpPr txBox="1"/>
          <p:nvPr/>
        </p:nvSpPr>
        <p:spPr>
          <a:xfrm>
            <a:off x="6902752" y="3086898"/>
            <a:ext cx="1249830" cy="281167"/>
          </a:xfrm>
          <a:prstGeom prst="rect">
            <a:avLst/>
          </a:prstGeom>
          <a:noFill/>
        </p:spPr>
        <p:txBody>
          <a:bodyPr wrap="none" rtlCol="0">
            <a:spAutoFit/>
          </a:bodyPr>
          <a:lstStyle/>
          <a:p>
            <a:pPr algn="ctr"/>
            <a:r>
              <a:rPr lang="en-US" sz="1227" b="1" dirty="0">
                <a:latin typeface="Calibri"/>
              </a:rPr>
              <a:t> (2)2-p-glycerate</a:t>
            </a:r>
            <a:endParaRPr lang="en-US" sz="1227" b="1" dirty="0"/>
          </a:p>
        </p:txBody>
      </p:sp>
      <p:sp>
        <p:nvSpPr>
          <p:cNvPr id="17" name="TextBox 16"/>
          <p:cNvSpPr txBox="1"/>
          <p:nvPr/>
        </p:nvSpPr>
        <p:spPr>
          <a:xfrm>
            <a:off x="7409761" y="3777281"/>
            <a:ext cx="773738" cy="281167"/>
          </a:xfrm>
          <a:prstGeom prst="rect">
            <a:avLst/>
          </a:prstGeom>
          <a:noFill/>
        </p:spPr>
        <p:txBody>
          <a:bodyPr wrap="none" rtlCol="0">
            <a:spAutoFit/>
          </a:bodyPr>
          <a:lstStyle/>
          <a:p>
            <a:pPr algn="ctr"/>
            <a:r>
              <a:rPr lang="en-US" sz="1227" b="1" dirty="0" err="1"/>
              <a:t>glycerate</a:t>
            </a:r>
            <a:endParaRPr lang="en-US" sz="1227" b="1" dirty="0"/>
          </a:p>
        </p:txBody>
      </p:sp>
      <p:sp>
        <p:nvSpPr>
          <p:cNvPr id="18" name="TextBox 17"/>
          <p:cNvSpPr txBox="1"/>
          <p:nvPr/>
        </p:nvSpPr>
        <p:spPr>
          <a:xfrm>
            <a:off x="6931851" y="4471040"/>
            <a:ext cx="1088952" cy="470000"/>
          </a:xfrm>
          <a:prstGeom prst="rect">
            <a:avLst/>
          </a:prstGeom>
          <a:noFill/>
        </p:spPr>
        <p:txBody>
          <a:bodyPr wrap="none" rtlCol="0">
            <a:spAutoFit/>
          </a:bodyPr>
          <a:lstStyle/>
          <a:p>
            <a:pPr algn="ctr"/>
            <a:r>
              <a:rPr lang="en-US" sz="1227" b="1" dirty="0" err="1"/>
              <a:t>tartronate</a:t>
            </a:r>
            <a:r>
              <a:rPr lang="en-US" sz="1227" b="1" dirty="0"/>
              <a:t> </a:t>
            </a:r>
          </a:p>
          <a:p>
            <a:pPr algn="ctr"/>
            <a:r>
              <a:rPr lang="en-US" sz="1227" b="1" dirty="0" err="1"/>
              <a:t>semialdehyde</a:t>
            </a:r>
            <a:endParaRPr lang="en-US" sz="1227" b="1" dirty="0"/>
          </a:p>
        </p:txBody>
      </p:sp>
      <p:sp>
        <p:nvSpPr>
          <p:cNvPr id="19" name="弧形 28"/>
          <p:cNvSpPr/>
          <p:nvPr/>
        </p:nvSpPr>
        <p:spPr>
          <a:xfrm rot="20073059">
            <a:off x="6357949" y="5103192"/>
            <a:ext cx="554118" cy="593922"/>
          </a:xfrm>
          <a:prstGeom prst="arc">
            <a:avLst>
              <a:gd name="adj1" fmla="val 17620273"/>
              <a:gd name="adj2" fmla="val 1191105"/>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sp>
        <p:nvSpPr>
          <p:cNvPr id="20" name="弧形 29"/>
          <p:cNvSpPr/>
          <p:nvPr/>
        </p:nvSpPr>
        <p:spPr>
          <a:xfrm rot="2395977">
            <a:off x="5132772" y="2743658"/>
            <a:ext cx="554118" cy="593922"/>
          </a:xfrm>
          <a:prstGeom prst="arc">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sp>
        <p:nvSpPr>
          <p:cNvPr id="21" name="弧形 30"/>
          <p:cNvSpPr/>
          <p:nvPr/>
        </p:nvSpPr>
        <p:spPr>
          <a:xfrm rot="523003">
            <a:off x="4840790" y="3634030"/>
            <a:ext cx="554118" cy="593922"/>
          </a:xfrm>
          <a:prstGeom prst="arc">
            <a:avLst>
              <a:gd name="adj1" fmla="val 16200000"/>
              <a:gd name="adj2" fmla="val 20655482"/>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sp>
        <p:nvSpPr>
          <p:cNvPr id="22" name="TextBox 21"/>
          <p:cNvSpPr txBox="1"/>
          <p:nvPr/>
        </p:nvSpPr>
        <p:spPr>
          <a:xfrm>
            <a:off x="4953448" y="4024435"/>
            <a:ext cx="849720" cy="281167"/>
          </a:xfrm>
          <a:prstGeom prst="rect">
            <a:avLst/>
          </a:prstGeom>
          <a:noFill/>
        </p:spPr>
        <p:txBody>
          <a:bodyPr wrap="none" rtlCol="0">
            <a:spAutoFit/>
          </a:bodyPr>
          <a:lstStyle/>
          <a:p>
            <a:r>
              <a:rPr lang="en-US" sz="1227" b="1" dirty="0"/>
              <a:t>(2) malate</a:t>
            </a:r>
          </a:p>
        </p:txBody>
      </p:sp>
      <p:sp>
        <p:nvSpPr>
          <p:cNvPr id="23" name="弧形 32"/>
          <p:cNvSpPr/>
          <p:nvPr/>
        </p:nvSpPr>
        <p:spPr>
          <a:xfrm rot="8916115">
            <a:off x="7775192" y="2999352"/>
            <a:ext cx="554118" cy="593922"/>
          </a:xfrm>
          <a:prstGeom prst="arc">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sp>
        <p:nvSpPr>
          <p:cNvPr id="24" name="弧形 33"/>
          <p:cNvSpPr/>
          <p:nvPr/>
        </p:nvSpPr>
        <p:spPr>
          <a:xfrm rot="10988760">
            <a:off x="7851391" y="3864406"/>
            <a:ext cx="554118" cy="593922"/>
          </a:xfrm>
          <a:prstGeom prst="arc">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sp>
        <p:nvSpPr>
          <p:cNvPr id="25" name="弧形 34"/>
          <p:cNvSpPr/>
          <p:nvPr/>
        </p:nvSpPr>
        <p:spPr>
          <a:xfrm rot="4848963">
            <a:off x="4739977" y="4008463"/>
            <a:ext cx="584801" cy="1208626"/>
          </a:xfrm>
          <a:prstGeom prst="arc">
            <a:avLst>
              <a:gd name="adj1" fmla="val 13286748"/>
              <a:gd name="adj2" fmla="val 1979027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sp>
        <p:nvSpPr>
          <p:cNvPr id="26" name="弧形 35"/>
          <p:cNvSpPr/>
          <p:nvPr/>
        </p:nvSpPr>
        <p:spPr>
          <a:xfrm rot="17438893">
            <a:off x="5391978" y="2614716"/>
            <a:ext cx="2493818" cy="2493818"/>
          </a:xfrm>
          <a:prstGeom prst="arc">
            <a:avLst>
              <a:gd name="adj1" fmla="val 16327867"/>
              <a:gd name="adj2" fmla="val 19295650"/>
            </a:avLst>
          </a:prstGeom>
          <a:ln w="254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sp>
        <p:nvSpPr>
          <p:cNvPr id="27" name="弧形 36"/>
          <p:cNvSpPr/>
          <p:nvPr/>
        </p:nvSpPr>
        <p:spPr>
          <a:xfrm rot="15825175">
            <a:off x="5391782" y="2612009"/>
            <a:ext cx="2493818" cy="2493818"/>
          </a:xfrm>
          <a:prstGeom prst="arc">
            <a:avLst>
              <a:gd name="adj1" fmla="val 15910030"/>
              <a:gd name="adj2" fmla="val 17488989"/>
            </a:avLst>
          </a:prstGeom>
          <a:ln w="254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sp>
        <p:nvSpPr>
          <p:cNvPr id="28" name="弧形 37"/>
          <p:cNvSpPr/>
          <p:nvPr/>
        </p:nvSpPr>
        <p:spPr>
          <a:xfrm rot="9645994">
            <a:off x="5391782" y="2612009"/>
            <a:ext cx="2493818" cy="2493818"/>
          </a:xfrm>
          <a:prstGeom prst="arc">
            <a:avLst>
              <a:gd name="adj1" fmla="val 12362085"/>
              <a:gd name="adj2" fmla="val 13969170"/>
            </a:avLst>
          </a:prstGeom>
          <a:ln w="254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sp>
        <p:nvSpPr>
          <p:cNvPr id="29" name="弧形 38"/>
          <p:cNvSpPr/>
          <p:nvPr/>
        </p:nvSpPr>
        <p:spPr>
          <a:xfrm rot="7186823">
            <a:off x="5391782" y="2612009"/>
            <a:ext cx="2493818" cy="2493818"/>
          </a:xfrm>
          <a:prstGeom prst="arc">
            <a:avLst>
              <a:gd name="adj1" fmla="val 12800496"/>
              <a:gd name="adj2" fmla="val 14370465"/>
            </a:avLst>
          </a:prstGeom>
          <a:ln w="254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sp>
        <p:nvSpPr>
          <p:cNvPr id="30" name="弧形 39"/>
          <p:cNvSpPr/>
          <p:nvPr/>
        </p:nvSpPr>
        <p:spPr>
          <a:xfrm rot="4690604">
            <a:off x="5391782" y="2612009"/>
            <a:ext cx="2493818" cy="2493818"/>
          </a:xfrm>
          <a:prstGeom prst="arc">
            <a:avLst>
              <a:gd name="adj1" fmla="val 12093912"/>
              <a:gd name="adj2" fmla="val 14799068"/>
            </a:avLst>
          </a:prstGeom>
          <a:ln w="1905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sp>
        <p:nvSpPr>
          <p:cNvPr id="31" name="弧形 40"/>
          <p:cNvSpPr/>
          <p:nvPr/>
        </p:nvSpPr>
        <p:spPr>
          <a:xfrm rot="17438893">
            <a:off x="5423151" y="2656280"/>
            <a:ext cx="2493818" cy="2493818"/>
          </a:xfrm>
          <a:prstGeom prst="arc">
            <a:avLst>
              <a:gd name="adj1" fmla="val 16406121"/>
              <a:gd name="adj2" fmla="val 19295650"/>
            </a:avLst>
          </a:prstGeom>
          <a:ln w="254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sp>
        <p:nvSpPr>
          <p:cNvPr id="32" name="弧形 41"/>
          <p:cNvSpPr/>
          <p:nvPr/>
        </p:nvSpPr>
        <p:spPr>
          <a:xfrm rot="15525936">
            <a:off x="5443737" y="2634869"/>
            <a:ext cx="2493818" cy="2493818"/>
          </a:xfrm>
          <a:prstGeom prst="arc">
            <a:avLst>
              <a:gd name="adj1" fmla="val 16255775"/>
              <a:gd name="adj2" fmla="val 17803410"/>
            </a:avLst>
          </a:prstGeom>
          <a:ln w="254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sp>
        <p:nvSpPr>
          <p:cNvPr id="33" name="弧形 42"/>
          <p:cNvSpPr/>
          <p:nvPr/>
        </p:nvSpPr>
        <p:spPr>
          <a:xfrm rot="15101426">
            <a:off x="5420159" y="2559337"/>
            <a:ext cx="2493818" cy="2493818"/>
          </a:xfrm>
          <a:prstGeom prst="arc">
            <a:avLst>
              <a:gd name="adj1" fmla="val 14465249"/>
              <a:gd name="adj2" fmla="val 16123195"/>
            </a:avLst>
          </a:prstGeom>
          <a:ln w="254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sp>
        <p:nvSpPr>
          <p:cNvPr id="34" name="弧形 43"/>
          <p:cNvSpPr/>
          <p:nvPr/>
        </p:nvSpPr>
        <p:spPr>
          <a:xfrm rot="17826159">
            <a:off x="5360333" y="2651465"/>
            <a:ext cx="2493818" cy="2493818"/>
          </a:xfrm>
          <a:prstGeom prst="arc">
            <a:avLst>
              <a:gd name="adj1" fmla="val 20599867"/>
              <a:gd name="adj2" fmla="val 1553791"/>
            </a:avLst>
          </a:prstGeom>
          <a:ln w="127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cxnSp>
        <p:nvCxnSpPr>
          <p:cNvPr id="35" name="直接箭头连接符 45"/>
          <p:cNvCxnSpPr/>
          <p:nvPr/>
        </p:nvCxnSpPr>
        <p:spPr>
          <a:xfrm flipH="1">
            <a:off x="4313922" y="4170513"/>
            <a:ext cx="623455" cy="0"/>
          </a:xfrm>
          <a:prstGeom prst="straightConnector1">
            <a:avLst/>
          </a:prstGeom>
          <a:ln w="25400">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3596458" y="4034038"/>
            <a:ext cx="819007" cy="281167"/>
          </a:xfrm>
          <a:prstGeom prst="rect">
            <a:avLst/>
          </a:prstGeom>
          <a:noFill/>
        </p:spPr>
        <p:txBody>
          <a:bodyPr wrap="none" rtlCol="0">
            <a:spAutoFit/>
          </a:bodyPr>
          <a:lstStyle/>
          <a:p>
            <a:r>
              <a:rPr lang="en-US" sz="1227" b="1" dirty="0"/>
              <a:t> </a:t>
            </a:r>
            <a:r>
              <a:rPr lang="en-US" sz="1227" b="1" dirty="0" err="1"/>
              <a:t>fumarate</a:t>
            </a:r>
            <a:endParaRPr lang="en-US" sz="1227" b="1" dirty="0"/>
          </a:p>
        </p:txBody>
      </p:sp>
      <p:cxnSp>
        <p:nvCxnSpPr>
          <p:cNvPr id="37" name="直接箭头连接符 47"/>
          <p:cNvCxnSpPr/>
          <p:nvPr/>
        </p:nvCxnSpPr>
        <p:spPr>
          <a:xfrm flipH="1">
            <a:off x="3001850" y="4170513"/>
            <a:ext cx="623455" cy="0"/>
          </a:xfrm>
          <a:prstGeom prst="straightConnector1">
            <a:avLst/>
          </a:prstGeom>
          <a:ln w="25400">
            <a:solidFill>
              <a:srgbClr val="FF0000"/>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2304518" y="4045061"/>
            <a:ext cx="793615" cy="281167"/>
          </a:xfrm>
          <a:prstGeom prst="rect">
            <a:avLst/>
          </a:prstGeom>
          <a:noFill/>
        </p:spPr>
        <p:txBody>
          <a:bodyPr wrap="none" rtlCol="0">
            <a:spAutoFit/>
          </a:bodyPr>
          <a:lstStyle/>
          <a:p>
            <a:r>
              <a:rPr lang="en-US" sz="1227" b="1" dirty="0"/>
              <a:t>succinate</a:t>
            </a:r>
          </a:p>
        </p:txBody>
      </p:sp>
      <p:sp>
        <p:nvSpPr>
          <p:cNvPr id="39" name="TextBox 38"/>
          <p:cNvSpPr txBox="1"/>
          <p:nvPr/>
        </p:nvSpPr>
        <p:spPr>
          <a:xfrm>
            <a:off x="3080117" y="4231761"/>
            <a:ext cx="470000" cy="239296"/>
          </a:xfrm>
          <a:prstGeom prst="rect">
            <a:avLst/>
          </a:prstGeom>
          <a:noFill/>
        </p:spPr>
        <p:txBody>
          <a:bodyPr wrap="none" rtlCol="0">
            <a:spAutoFit/>
          </a:bodyPr>
          <a:lstStyle/>
          <a:p>
            <a:r>
              <a:rPr lang="en-US" altLang="zh-CN" sz="955" b="1" i="1" dirty="0">
                <a:solidFill>
                  <a:schemeClr val="accent4">
                    <a:lumMod val="75000"/>
                  </a:schemeClr>
                </a:solidFill>
              </a:rPr>
              <a:t>∆</a:t>
            </a:r>
            <a:r>
              <a:rPr lang="en-US" altLang="zh-CN" sz="955" b="1" i="1" dirty="0" err="1">
                <a:solidFill>
                  <a:schemeClr val="accent4">
                    <a:lumMod val="75000"/>
                  </a:schemeClr>
                </a:solidFill>
              </a:rPr>
              <a:t>frdB</a:t>
            </a:r>
            <a:endParaRPr lang="zh-CN" altLang="en-US" sz="955" b="1" i="1" dirty="0">
              <a:solidFill>
                <a:schemeClr val="accent4">
                  <a:lumMod val="75000"/>
                </a:schemeClr>
              </a:solidFill>
            </a:endParaRPr>
          </a:p>
        </p:txBody>
      </p:sp>
      <p:grpSp>
        <p:nvGrpSpPr>
          <p:cNvPr id="40" name="组合 64"/>
          <p:cNvGrpSpPr/>
          <p:nvPr/>
        </p:nvGrpSpPr>
        <p:grpSpPr>
          <a:xfrm rot="21093885">
            <a:off x="3220059" y="4076995"/>
            <a:ext cx="187036" cy="187036"/>
            <a:chOff x="2646828" y="1131274"/>
            <a:chExt cx="274320" cy="274320"/>
          </a:xfrm>
        </p:grpSpPr>
        <p:cxnSp>
          <p:nvCxnSpPr>
            <p:cNvPr id="41" name="直接连接符 60"/>
            <p:cNvCxnSpPr/>
            <p:nvPr/>
          </p:nvCxnSpPr>
          <p:spPr>
            <a:xfrm flipH="1">
              <a:off x="2646828" y="1177767"/>
              <a:ext cx="274320" cy="182880"/>
            </a:xfrm>
            <a:prstGeom prst="line">
              <a:avLst/>
            </a:prstGeom>
            <a:ln w="57150">
              <a:solidFill>
                <a:srgbClr val="FF000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直接连接符 63"/>
            <p:cNvCxnSpPr/>
            <p:nvPr/>
          </p:nvCxnSpPr>
          <p:spPr>
            <a:xfrm rot="16200000" flipH="1">
              <a:off x="2646246" y="1176994"/>
              <a:ext cx="274320" cy="182880"/>
            </a:xfrm>
            <a:prstGeom prst="line">
              <a:avLst/>
            </a:prstGeom>
            <a:ln w="57150">
              <a:solidFill>
                <a:srgbClr val="FF0000"/>
              </a:solidFill>
              <a:headEnd type="none"/>
              <a:tailEnd type="none"/>
            </a:ln>
          </p:spPr>
          <p:style>
            <a:lnRef idx="1">
              <a:schemeClr val="accent1"/>
            </a:lnRef>
            <a:fillRef idx="0">
              <a:schemeClr val="accent1"/>
            </a:fillRef>
            <a:effectRef idx="0">
              <a:schemeClr val="accent1"/>
            </a:effectRef>
            <a:fontRef idx="minor">
              <a:schemeClr val="tx1"/>
            </a:fontRef>
          </p:style>
        </p:cxnSp>
      </p:grpSp>
      <p:cxnSp>
        <p:nvCxnSpPr>
          <p:cNvPr id="43" name="直接箭头连接符 75"/>
          <p:cNvCxnSpPr/>
          <p:nvPr/>
        </p:nvCxnSpPr>
        <p:spPr>
          <a:xfrm rot="10800000">
            <a:off x="3646443" y="4864295"/>
            <a:ext cx="623455" cy="0"/>
          </a:xfrm>
          <a:prstGeom prst="straightConnector1">
            <a:avLst/>
          </a:prstGeom>
          <a:ln w="25400">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3827284" y="4520482"/>
            <a:ext cx="659155" cy="239296"/>
          </a:xfrm>
          <a:prstGeom prst="rect">
            <a:avLst/>
          </a:prstGeom>
          <a:noFill/>
        </p:spPr>
        <p:txBody>
          <a:bodyPr wrap="none" rtlCol="0">
            <a:spAutoFit/>
          </a:bodyPr>
          <a:lstStyle/>
          <a:p>
            <a:r>
              <a:rPr lang="en-US" sz="955" b="1" dirty="0">
                <a:solidFill>
                  <a:srgbClr val="0070C0"/>
                </a:solidFill>
              </a:rPr>
              <a:t>(2) NADH</a:t>
            </a:r>
          </a:p>
        </p:txBody>
      </p:sp>
      <p:sp>
        <p:nvSpPr>
          <p:cNvPr id="46" name="弧形 84"/>
          <p:cNvSpPr/>
          <p:nvPr/>
        </p:nvSpPr>
        <p:spPr>
          <a:xfrm rot="5400000">
            <a:off x="3571147" y="4293641"/>
            <a:ext cx="554118" cy="593922"/>
          </a:xfrm>
          <a:prstGeom prst="arc">
            <a:avLst>
              <a:gd name="adj1" fmla="val 17571072"/>
              <a:gd name="adj2" fmla="val 20655482"/>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cxnSp>
        <p:nvCxnSpPr>
          <p:cNvPr id="47" name="直接箭头连接符 88"/>
          <p:cNvCxnSpPr/>
          <p:nvPr/>
        </p:nvCxnSpPr>
        <p:spPr>
          <a:xfrm rot="16200000" flipH="1">
            <a:off x="4480835" y="5262146"/>
            <a:ext cx="623454" cy="0"/>
          </a:xfrm>
          <a:prstGeom prst="straightConnector1">
            <a:avLst/>
          </a:prstGeom>
          <a:ln w="25400">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4297239" y="5201118"/>
            <a:ext cx="385042" cy="239296"/>
          </a:xfrm>
          <a:prstGeom prst="rect">
            <a:avLst/>
          </a:prstGeom>
          <a:noFill/>
        </p:spPr>
        <p:txBody>
          <a:bodyPr wrap="none" rtlCol="0">
            <a:spAutoFit/>
          </a:bodyPr>
          <a:lstStyle/>
          <a:p>
            <a:r>
              <a:rPr lang="en-US" sz="955" b="1" dirty="0">
                <a:solidFill>
                  <a:schemeClr val="accent1">
                    <a:lumMod val="75000"/>
                  </a:schemeClr>
                </a:solidFill>
              </a:rPr>
              <a:t>ATP</a:t>
            </a:r>
          </a:p>
        </p:txBody>
      </p:sp>
      <p:sp>
        <p:nvSpPr>
          <p:cNvPr id="50" name="弧形 32"/>
          <p:cNvSpPr/>
          <p:nvPr/>
        </p:nvSpPr>
        <p:spPr>
          <a:xfrm rot="5808040">
            <a:off x="4221634" y="4747702"/>
            <a:ext cx="554118" cy="593922"/>
          </a:xfrm>
          <a:prstGeom prst="arc">
            <a:avLst>
              <a:gd name="adj1" fmla="val 16200000"/>
              <a:gd name="adj2" fmla="val 19984036"/>
            </a:avLst>
          </a:prstGeom>
          <a:ln w="25400">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p>
        </p:txBody>
      </p:sp>
      <p:sp>
        <p:nvSpPr>
          <p:cNvPr id="51" name="弧形 43"/>
          <p:cNvSpPr/>
          <p:nvPr/>
        </p:nvSpPr>
        <p:spPr>
          <a:xfrm rot="15032685">
            <a:off x="5563760" y="2528609"/>
            <a:ext cx="2493818" cy="2493818"/>
          </a:xfrm>
          <a:prstGeom prst="arc">
            <a:avLst>
              <a:gd name="adj1" fmla="val 14300570"/>
              <a:gd name="adj2" fmla="val 16123195"/>
            </a:avLst>
          </a:prstGeom>
          <a:ln w="25400">
            <a:solidFill>
              <a:srgbClr val="FF0000"/>
            </a:solidFill>
            <a:headEnd type="none"/>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27">
              <a:solidFill>
                <a:srgbClr val="FF0000"/>
              </a:solidFill>
            </a:endParaRPr>
          </a:p>
        </p:txBody>
      </p:sp>
      <p:sp>
        <p:nvSpPr>
          <p:cNvPr id="52" name="TextBox 51"/>
          <p:cNvSpPr txBox="1"/>
          <p:nvPr/>
        </p:nvSpPr>
        <p:spPr>
          <a:xfrm>
            <a:off x="5818719" y="4262943"/>
            <a:ext cx="498855" cy="386260"/>
          </a:xfrm>
          <a:prstGeom prst="rect">
            <a:avLst/>
          </a:prstGeom>
          <a:noFill/>
        </p:spPr>
        <p:txBody>
          <a:bodyPr wrap="none" rtlCol="0">
            <a:spAutoFit/>
          </a:bodyPr>
          <a:lstStyle/>
          <a:p>
            <a:r>
              <a:rPr lang="en-US" altLang="zh-CN" sz="955" b="1" i="1" dirty="0">
                <a:solidFill>
                  <a:schemeClr val="accent4">
                    <a:lumMod val="75000"/>
                  </a:schemeClr>
                </a:solidFill>
              </a:rPr>
              <a:t>∆</a:t>
            </a:r>
            <a:r>
              <a:rPr lang="en-US" altLang="zh-CN" sz="955" b="1" i="1" dirty="0" err="1">
                <a:solidFill>
                  <a:schemeClr val="accent4">
                    <a:lumMod val="75000"/>
                  </a:schemeClr>
                </a:solidFill>
              </a:rPr>
              <a:t>glcB</a:t>
            </a:r>
            <a:r>
              <a:rPr lang="en-US" altLang="zh-CN" sz="955" b="1" i="1" dirty="0">
                <a:solidFill>
                  <a:schemeClr val="accent4">
                    <a:lumMod val="75000"/>
                  </a:schemeClr>
                </a:solidFill>
              </a:rPr>
              <a:t> </a:t>
            </a:r>
          </a:p>
          <a:p>
            <a:r>
              <a:rPr lang="en-US" altLang="zh-CN" sz="955" b="1" i="1" dirty="0">
                <a:solidFill>
                  <a:schemeClr val="accent4">
                    <a:lumMod val="75000"/>
                  </a:schemeClr>
                </a:solidFill>
              </a:rPr>
              <a:t>∆</a:t>
            </a:r>
            <a:r>
              <a:rPr lang="en-US" altLang="zh-CN" sz="955" b="1" i="1" dirty="0" err="1">
                <a:solidFill>
                  <a:schemeClr val="accent4">
                    <a:lumMod val="75000"/>
                  </a:schemeClr>
                </a:solidFill>
              </a:rPr>
              <a:t>aceB</a:t>
            </a:r>
            <a:endParaRPr lang="zh-CN" altLang="en-US" sz="955" b="1" i="1" dirty="0">
              <a:solidFill>
                <a:schemeClr val="accent4">
                  <a:lumMod val="75000"/>
                </a:schemeClr>
              </a:solidFill>
            </a:endParaRPr>
          </a:p>
        </p:txBody>
      </p:sp>
      <p:grpSp>
        <p:nvGrpSpPr>
          <p:cNvPr id="53" name="组合 68"/>
          <p:cNvGrpSpPr/>
          <p:nvPr/>
        </p:nvGrpSpPr>
        <p:grpSpPr>
          <a:xfrm rot="19491458">
            <a:off x="5676120" y="4364227"/>
            <a:ext cx="187036" cy="187036"/>
            <a:chOff x="2560379" y="1060706"/>
            <a:chExt cx="274320" cy="274320"/>
          </a:xfrm>
        </p:grpSpPr>
        <p:cxnSp>
          <p:nvCxnSpPr>
            <p:cNvPr id="54" name="直接连接符 69"/>
            <p:cNvCxnSpPr/>
            <p:nvPr/>
          </p:nvCxnSpPr>
          <p:spPr>
            <a:xfrm flipH="1">
              <a:off x="2560379" y="1107200"/>
              <a:ext cx="274320" cy="182880"/>
            </a:xfrm>
            <a:prstGeom prst="line">
              <a:avLst/>
            </a:prstGeom>
            <a:ln w="57150">
              <a:solidFill>
                <a:srgbClr val="FF000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5" name="直接连接符 70"/>
            <p:cNvCxnSpPr/>
            <p:nvPr/>
          </p:nvCxnSpPr>
          <p:spPr>
            <a:xfrm rot="16200000" flipH="1">
              <a:off x="2559795" y="1106426"/>
              <a:ext cx="274320" cy="182880"/>
            </a:xfrm>
            <a:prstGeom prst="line">
              <a:avLst/>
            </a:prstGeom>
            <a:ln w="57150">
              <a:solidFill>
                <a:srgbClr val="FF0000"/>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56" name="TextBox 55"/>
          <p:cNvSpPr txBox="1"/>
          <p:nvPr/>
        </p:nvSpPr>
        <p:spPr>
          <a:xfrm>
            <a:off x="6236258" y="1890202"/>
            <a:ext cx="761620" cy="281167"/>
          </a:xfrm>
          <a:prstGeom prst="rect">
            <a:avLst/>
          </a:prstGeom>
          <a:noFill/>
        </p:spPr>
        <p:txBody>
          <a:bodyPr wrap="none" rtlCol="0">
            <a:spAutoFit/>
          </a:bodyPr>
          <a:lstStyle/>
          <a:p>
            <a:pPr algn="ctr"/>
            <a:r>
              <a:rPr lang="en-US" sz="1227" b="1" dirty="0">
                <a:latin typeface="Calibri"/>
              </a:rPr>
              <a:t>pyruvate</a:t>
            </a:r>
            <a:endParaRPr lang="en-US" sz="1227" b="1" dirty="0"/>
          </a:p>
        </p:txBody>
      </p:sp>
      <p:cxnSp>
        <p:nvCxnSpPr>
          <p:cNvPr id="57" name="直接箭头连接符 108"/>
          <p:cNvCxnSpPr/>
          <p:nvPr/>
        </p:nvCxnSpPr>
        <p:spPr>
          <a:xfrm>
            <a:off x="6928627" y="2033366"/>
            <a:ext cx="623455" cy="0"/>
          </a:xfrm>
          <a:prstGeom prst="straightConnector1">
            <a:avLst/>
          </a:prstGeom>
          <a:ln w="25400">
            <a:solidFill>
              <a:srgbClr val="FF0000"/>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498711" y="1897347"/>
            <a:ext cx="625364" cy="281167"/>
          </a:xfrm>
          <a:prstGeom prst="rect">
            <a:avLst/>
          </a:prstGeom>
          <a:noFill/>
        </p:spPr>
        <p:txBody>
          <a:bodyPr wrap="none" rtlCol="0">
            <a:spAutoFit/>
          </a:bodyPr>
          <a:lstStyle/>
          <a:p>
            <a:r>
              <a:rPr lang="en-US" sz="1227" b="1" dirty="0"/>
              <a:t>lactate</a:t>
            </a:r>
          </a:p>
        </p:txBody>
      </p:sp>
      <p:sp>
        <p:nvSpPr>
          <p:cNvPr id="59" name="TextBox 58"/>
          <p:cNvSpPr txBox="1"/>
          <p:nvPr/>
        </p:nvSpPr>
        <p:spPr>
          <a:xfrm>
            <a:off x="7009357" y="2120176"/>
            <a:ext cx="487634" cy="239296"/>
          </a:xfrm>
          <a:prstGeom prst="rect">
            <a:avLst/>
          </a:prstGeom>
          <a:noFill/>
        </p:spPr>
        <p:txBody>
          <a:bodyPr wrap="none" rtlCol="0">
            <a:spAutoFit/>
          </a:bodyPr>
          <a:lstStyle/>
          <a:p>
            <a:r>
              <a:rPr lang="en-US" altLang="zh-CN" sz="955" b="1" i="1" dirty="0">
                <a:solidFill>
                  <a:schemeClr val="accent4">
                    <a:lumMod val="75000"/>
                  </a:schemeClr>
                </a:solidFill>
              </a:rPr>
              <a:t>∆</a:t>
            </a:r>
            <a:r>
              <a:rPr lang="en-US" altLang="zh-CN" sz="955" b="1" i="1" dirty="0" err="1">
                <a:solidFill>
                  <a:schemeClr val="accent4">
                    <a:lumMod val="75000"/>
                  </a:schemeClr>
                </a:solidFill>
              </a:rPr>
              <a:t>ldhA</a:t>
            </a:r>
            <a:endParaRPr lang="zh-CN" altLang="en-US" sz="955" b="1" i="1" dirty="0">
              <a:solidFill>
                <a:schemeClr val="accent4">
                  <a:lumMod val="75000"/>
                </a:schemeClr>
              </a:solidFill>
            </a:endParaRPr>
          </a:p>
        </p:txBody>
      </p:sp>
      <p:cxnSp>
        <p:nvCxnSpPr>
          <p:cNvPr id="60" name="直接连接符 122"/>
          <p:cNvCxnSpPr/>
          <p:nvPr/>
        </p:nvCxnSpPr>
        <p:spPr>
          <a:xfrm rot="21093885" flipH="1">
            <a:off x="7105569" y="1971542"/>
            <a:ext cx="187036" cy="124691"/>
          </a:xfrm>
          <a:prstGeom prst="line">
            <a:avLst/>
          </a:prstGeom>
          <a:ln w="57150">
            <a:solidFill>
              <a:srgbClr val="FF000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1" name="直接连接符 123"/>
          <p:cNvCxnSpPr/>
          <p:nvPr/>
        </p:nvCxnSpPr>
        <p:spPr>
          <a:xfrm rot="15693885" flipH="1">
            <a:off x="7105099" y="1971078"/>
            <a:ext cx="187036" cy="124691"/>
          </a:xfrm>
          <a:prstGeom prst="line">
            <a:avLst/>
          </a:prstGeom>
          <a:ln w="57150">
            <a:solidFill>
              <a:srgbClr val="FF000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H="1" flipV="1">
            <a:off x="6540251" y="2096234"/>
            <a:ext cx="0" cy="444860"/>
          </a:xfrm>
          <a:prstGeom prst="straightConnector1">
            <a:avLst/>
          </a:prstGeom>
          <a:ln w="25400">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8357184" y="2916490"/>
            <a:ext cx="487634" cy="239296"/>
          </a:xfrm>
          <a:prstGeom prst="rect">
            <a:avLst/>
          </a:prstGeom>
          <a:noFill/>
        </p:spPr>
        <p:txBody>
          <a:bodyPr wrap="none" rtlCol="0">
            <a:spAutoFit/>
          </a:bodyPr>
          <a:lstStyle/>
          <a:p>
            <a:r>
              <a:rPr lang="en-US" altLang="zh-CN" sz="955" b="1" i="1" dirty="0">
                <a:solidFill>
                  <a:schemeClr val="accent4">
                    <a:lumMod val="75000"/>
                  </a:schemeClr>
                </a:solidFill>
              </a:rPr>
              <a:t>∆</a:t>
            </a:r>
            <a:r>
              <a:rPr lang="en-US" altLang="zh-CN" sz="955" b="1" i="1" dirty="0" err="1">
                <a:solidFill>
                  <a:schemeClr val="accent4">
                    <a:lumMod val="75000"/>
                  </a:schemeClr>
                </a:solidFill>
              </a:rPr>
              <a:t>ptsG</a:t>
            </a:r>
            <a:endParaRPr lang="en-US" sz="955" dirty="0">
              <a:solidFill>
                <a:schemeClr val="accent4">
                  <a:lumMod val="75000"/>
                </a:schemeClr>
              </a:solidFill>
            </a:endParaRPr>
          </a:p>
        </p:txBody>
      </p:sp>
      <p:cxnSp>
        <p:nvCxnSpPr>
          <p:cNvPr id="67" name="直接箭头连接符 75"/>
          <p:cNvCxnSpPr/>
          <p:nvPr/>
        </p:nvCxnSpPr>
        <p:spPr>
          <a:xfrm rot="10800000">
            <a:off x="8052251" y="3212807"/>
            <a:ext cx="623455" cy="0"/>
          </a:xfrm>
          <a:prstGeom prst="straightConnector1">
            <a:avLst/>
          </a:prstGeom>
          <a:ln w="44450">
            <a:solidFill>
              <a:schemeClr val="tx1"/>
            </a:solidFill>
            <a:prstDash val="dash"/>
            <a:headEnd type="none"/>
            <a:tailEnd type="arrow"/>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8732366" y="3086898"/>
            <a:ext cx="879600" cy="281167"/>
          </a:xfrm>
          <a:prstGeom prst="rect">
            <a:avLst/>
          </a:prstGeom>
          <a:solidFill>
            <a:srgbClr val="00B050"/>
          </a:solidFill>
        </p:spPr>
        <p:txBody>
          <a:bodyPr wrap="none" rtlCol="0">
            <a:spAutoFit/>
          </a:bodyPr>
          <a:lstStyle/>
          <a:p>
            <a:r>
              <a:rPr lang="en-US" sz="1227" b="1" dirty="0"/>
              <a:t> ½ Glucose</a:t>
            </a:r>
          </a:p>
        </p:txBody>
      </p:sp>
      <p:sp>
        <p:nvSpPr>
          <p:cNvPr id="71" name="TextBox 70"/>
          <p:cNvSpPr txBox="1"/>
          <p:nvPr/>
        </p:nvSpPr>
        <p:spPr>
          <a:xfrm>
            <a:off x="6143645" y="3640091"/>
            <a:ext cx="1078309" cy="281167"/>
          </a:xfrm>
          <a:prstGeom prst="rect">
            <a:avLst/>
          </a:prstGeom>
          <a:noFill/>
        </p:spPr>
        <p:txBody>
          <a:bodyPr wrap="none" rtlCol="0">
            <a:spAutoFit/>
          </a:bodyPr>
          <a:lstStyle/>
          <a:p>
            <a:r>
              <a:rPr lang="en-US" sz="1227" b="1" dirty="0" err="1">
                <a:solidFill>
                  <a:srgbClr val="7030A0"/>
                </a:solidFill>
              </a:rPr>
              <a:t>rGS</a:t>
            </a:r>
            <a:r>
              <a:rPr lang="en-US" sz="1227" b="1" dirty="0">
                <a:solidFill>
                  <a:srgbClr val="7030A0"/>
                </a:solidFill>
              </a:rPr>
              <a:t>-Glycerate</a:t>
            </a:r>
          </a:p>
        </p:txBody>
      </p:sp>
      <p:sp>
        <p:nvSpPr>
          <p:cNvPr id="69" name="TextBox 68"/>
          <p:cNvSpPr txBox="1"/>
          <p:nvPr/>
        </p:nvSpPr>
        <p:spPr>
          <a:xfrm>
            <a:off x="4486684" y="5584445"/>
            <a:ext cx="681982" cy="281167"/>
          </a:xfrm>
          <a:prstGeom prst="rect">
            <a:avLst/>
          </a:prstGeom>
          <a:solidFill>
            <a:srgbClr val="FBAFAF"/>
          </a:solidFill>
        </p:spPr>
        <p:txBody>
          <a:bodyPr wrap="none" rtlCol="0">
            <a:spAutoFit/>
          </a:bodyPr>
          <a:lstStyle/>
          <a:p>
            <a:r>
              <a:rPr lang="en-US" sz="1227" b="1" dirty="0"/>
              <a:t>Acetate</a:t>
            </a:r>
          </a:p>
        </p:txBody>
      </p:sp>
      <p:sp>
        <p:nvSpPr>
          <p:cNvPr id="70" name="TextBox 69"/>
          <p:cNvSpPr txBox="1"/>
          <p:nvPr/>
        </p:nvSpPr>
        <p:spPr>
          <a:xfrm>
            <a:off x="3013226" y="4758874"/>
            <a:ext cx="684098" cy="281167"/>
          </a:xfrm>
          <a:prstGeom prst="rect">
            <a:avLst/>
          </a:prstGeom>
          <a:solidFill>
            <a:srgbClr val="FBAFAF"/>
          </a:solidFill>
        </p:spPr>
        <p:txBody>
          <a:bodyPr wrap="none" rtlCol="0">
            <a:spAutoFit/>
          </a:bodyPr>
          <a:lstStyle/>
          <a:p>
            <a:r>
              <a:rPr lang="en-US" sz="1227" b="1" dirty="0"/>
              <a:t>Ethanol</a:t>
            </a:r>
          </a:p>
        </p:txBody>
      </p:sp>
      <p:sp>
        <p:nvSpPr>
          <p:cNvPr id="2" name="TextBox 1"/>
          <p:cNvSpPr txBox="1"/>
          <p:nvPr/>
        </p:nvSpPr>
        <p:spPr>
          <a:xfrm>
            <a:off x="3105150" y="469900"/>
            <a:ext cx="6120650" cy="523220"/>
          </a:xfrm>
          <a:prstGeom prst="rect">
            <a:avLst/>
          </a:prstGeom>
          <a:solidFill>
            <a:srgbClr val="253917"/>
          </a:solidFill>
        </p:spPr>
        <p:txBody>
          <a:bodyPr wrap="none" rtlCol="0">
            <a:spAutoFit/>
          </a:bodyPr>
          <a:lstStyle/>
          <a:p>
            <a:r>
              <a:rPr lang="en-US" sz="2800" dirty="0" smtClean="0">
                <a:solidFill>
                  <a:srgbClr val="FFFF00"/>
                </a:solidFill>
              </a:rPr>
              <a:t>Demonstration of </a:t>
            </a:r>
            <a:r>
              <a:rPr lang="en-US" sz="2800" dirty="0" err="1" smtClean="0">
                <a:solidFill>
                  <a:srgbClr val="FFFF00"/>
                </a:solidFill>
              </a:rPr>
              <a:t>rGS-Glycerate</a:t>
            </a:r>
            <a:r>
              <a:rPr lang="en-US" sz="2800" dirty="0" smtClean="0">
                <a:solidFill>
                  <a:srgbClr val="FFFF00"/>
                </a:solidFill>
              </a:rPr>
              <a:t> in E. coli</a:t>
            </a:r>
            <a:endParaRPr lang="en-US" sz="2800" dirty="0">
              <a:solidFill>
                <a:srgbClr val="FFFF00"/>
              </a:solidFill>
            </a:endParaRPr>
          </a:p>
        </p:txBody>
      </p:sp>
      <p:sp>
        <p:nvSpPr>
          <p:cNvPr id="44" name="Rectangle 43"/>
          <p:cNvSpPr/>
          <p:nvPr/>
        </p:nvSpPr>
        <p:spPr>
          <a:xfrm>
            <a:off x="1865184" y="1715009"/>
            <a:ext cx="3243901" cy="369332"/>
          </a:xfrm>
          <a:prstGeom prst="rect">
            <a:avLst/>
          </a:prstGeom>
        </p:spPr>
        <p:txBody>
          <a:bodyPr wrap="none">
            <a:spAutoFit/>
          </a:bodyPr>
          <a:lstStyle/>
          <a:p>
            <a:r>
              <a:rPr lang="en-US" i="1"/>
              <a:t>∆</a:t>
            </a:r>
            <a:r>
              <a:rPr lang="en-US" i="1" dirty="0" err="1"/>
              <a:t>aceB</a:t>
            </a:r>
            <a:r>
              <a:rPr lang="en-US" i="1" dirty="0"/>
              <a:t> ∆</a:t>
            </a:r>
            <a:r>
              <a:rPr lang="en-US" i="1" dirty="0" err="1"/>
              <a:t>glcB</a:t>
            </a:r>
            <a:r>
              <a:rPr lang="en-US" i="1" dirty="0"/>
              <a:t> ∆</a:t>
            </a:r>
            <a:r>
              <a:rPr lang="en-US" i="1" dirty="0" err="1"/>
              <a:t>frdB</a:t>
            </a:r>
            <a:r>
              <a:rPr lang="en-US" i="1" dirty="0"/>
              <a:t> ∆</a:t>
            </a:r>
            <a:r>
              <a:rPr lang="en-US" i="1" dirty="0" err="1"/>
              <a:t>ldhA</a:t>
            </a:r>
            <a:r>
              <a:rPr lang="en-US" i="1" dirty="0"/>
              <a:t> ∆</a:t>
            </a:r>
            <a:r>
              <a:rPr lang="en-US" i="1" dirty="0" err="1"/>
              <a:t>ptsG</a:t>
            </a:r>
            <a:r>
              <a:rPr lang="en-US" dirty="0"/>
              <a:t>. </a:t>
            </a:r>
          </a:p>
        </p:txBody>
      </p:sp>
    </p:spTree>
    <p:extLst>
      <p:ext uri="{BB962C8B-B14F-4D97-AF65-F5344CB8AC3E}">
        <p14:creationId xmlns:p14="http://schemas.microsoft.com/office/powerpoint/2010/main" val="206641369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C67A1-6832-4C20-BB86-75EF343ECF1F}" type="slidenum">
              <a:rPr lang="en-US" smtClean="0">
                <a:solidFill>
                  <a:prstClr val="black">
                    <a:tint val="75000"/>
                  </a:prstClr>
                </a:solidFill>
              </a:rPr>
              <a:pPr/>
              <a:t>39</a:t>
            </a:fld>
            <a:endParaRPr lang="en-US">
              <a:solidFill>
                <a:prstClr val="black">
                  <a:tint val="75000"/>
                </a:prstClr>
              </a:solidFill>
            </a:endParaRPr>
          </a:p>
        </p:txBody>
      </p:sp>
      <p:pic>
        <p:nvPicPr>
          <p:cNvPr id="31746" name="Picture 2" descr="http://ecowatch.com/wp-content/uploads/2013/01/flare_g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6874" y="915081"/>
            <a:ext cx="6191250" cy="4648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283099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368" y="1006940"/>
            <a:ext cx="8743950" cy="571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fld id="{A7FC67A1-6832-4C20-BB86-75EF343ECF1F}" type="slidenum">
              <a:rPr lang="en-US" smtClean="0">
                <a:solidFill>
                  <a:prstClr val="black">
                    <a:tint val="75000"/>
                  </a:prstClr>
                </a:solidFill>
              </a:rPr>
              <a:pPr/>
              <a:t>40</a:t>
            </a:fld>
            <a:endParaRPr lang="en-US">
              <a:solidFill>
                <a:prstClr val="black">
                  <a:tint val="75000"/>
                </a:prstClr>
              </a:solidFill>
            </a:endParaRPr>
          </a:p>
        </p:txBody>
      </p:sp>
      <p:sp>
        <p:nvSpPr>
          <p:cNvPr id="3" name="TextBox 2"/>
          <p:cNvSpPr txBox="1"/>
          <p:nvPr/>
        </p:nvSpPr>
        <p:spPr>
          <a:xfrm>
            <a:off x="1524000" y="250370"/>
            <a:ext cx="9144000" cy="523220"/>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p:spPr>
        <p:txBody>
          <a:bodyPr wrap="square" rtlCol="0">
            <a:spAutoFit/>
          </a:bodyPr>
          <a:lstStyle/>
          <a:p>
            <a:pPr algn="ctr"/>
            <a:r>
              <a:rPr lang="en-US" sz="2800" dirty="0">
                <a:solidFill>
                  <a:prstClr val="black"/>
                </a:solidFill>
              </a:rPr>
              <a:t>Gas-to-liquid processes requires large scale operations</a:t>
            </a:r>
          </a:p>
        </p:txBody>
      </p:sp>
      <p:sp>
        <p:nvSpPr>
          <p:cNvPr id="4" name="Rounded Rectangle 3"/>
          <p:cNvSpPr/>
          <p:nvPr/>
        </p:nvSpPr>
        <p:spPr>
          <a:xfrm>
            <a:off x="2634343" y="2928257"/>
            <a:ext cx="1436914" cy="2286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ounded Rectangle 5"/>
          <p:cNvSpPr/>
          <p:nvPr/>
        </p:nvSpPr>
        <p:spPr>
          <a:xfrm>
            <a:off x="5399315" y="1349829"/>
            <a:ext cx="1436914" cy="2286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21573790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flip="none" rotWithShape="1">
            <a:gsLst>
              <a:gs pos="0">
                <a:srgbClr val="57DFFF">
                  <a:tint val="66000"/>
                  <a:satMod val="160000"/>
                </a:srgbClr>
              </a:gs>
              <a:gs pos="50000">
                <a:srgbClr val="57DFFF">
                  <a:tint val="44500"/>
                  <a:satMod val="160000"/>
                </a:srgbClr>
              </a:gs>
              <a:gs pos="100000">
                <a:srgbClr val="57DFFF">
                  <a:tint val="23500"/>
                  <a:satMod val="160000"/>
                </a:srgbClr>
              </a:gs>
            </a:gsLst>
            <a:lin ang="5400000" scaled="1"/>
            <a:tileRect/>
          </a:gradFill>
        </p:spPr>
        <p:txBody>
          <a:bodyPr/>
          <a:lstStyle/>
          <a:p>
            <a:r>
              <a:rPr lang="en-US" dirty="0" smtClean="0"/>
              <a:t>Problem: Methanol condensation</a:t>
            </a:r>
            <a:endParaRPr lang="en-US" dirty="0"/>
          </a:p>
        </p:txBody>
      </p:sp>
      <p:sp>
        <p:nvSpPr>
          <p:cNvPr id="3" name="Slide Number Placeholder 2"/>
          <p:cNvSpPr>
            <a:spLocks noGrp="1"/>
          </p:cNvSpPr>
          <p:nvPr>
            <p:ph type="sldNum" sz="quarter" idx="12"/>
          </p:nvPr>
        </p:nvSpPr>
        <p:spPr/>
        <p:txBody>
          <a:bodyPr/>
          <a:lstStyle/>
          <a:p>
            <a:fld id="{C763D848-6603-4499-A42C-D60EDB1E6284}" type="slidenum">
              <a:rPr lang="en-US" smtClean="0">
                <a:solidFill>
                  <a:prstClr val="black">
                    <a:tint val="75000"/>
                  </a:prstClr>
                </a:solidFill>
              </a:rPr>
              <a:pPr/>
              <a:t>41</a:t>
            </a:fld>
            <a:endParaRPr lang="en-US">
              <a:solidFill>
                <a:prstClr val="black">
                  <a:tint val="75000"/>
                </a:prstClr>
              </a:solidFill>
            </a:endParaRPr>
          </a:p>
        </p:txBody>
      </p:sp>
      <p:grpSp>
        <p:nvGrpSpPr>
          <p:cNvPr id="4" name="Group 3"/>
          <p:cNvGrpSpPr/>
          <p:nvPr/>
        </p:nvGrpSpPr>
        <p:grpSpPr>
          <a:xfrm>
            <a:off x="2626596" y="1813358"/>
            <a:ext cx="4740400" cy="509290"/>
            <a:chOff x="2226629" y="1720334"/>
            <a:chExt cx="4740400" cy="509290"/>
          </a:xfrm>
        </p:grpSpPr>
        <p:sp>
          <p:nvSpPr>
            <p:cNvPr id="5" name="Rectangle 4"/>
            <p:cNvSpPr/>
            <p:nvPr/>
          </p:nvSpPr>
          <p:spPr>
            <a:xfrm>
              <a:off x="2302829" y="1720334"/>
              <a:ext cx="184731" cy="369332"/>
            </a:xfrm>
            <a:prstGeom prst="rect">
              <a:avLst/>
            </a:prstGeom>
          </p:spPr>
          <p:txBody>
            <a:bodyPr wrap="none">
              <a:spAutoFit/>
            </a:bodyPr>
            <a:lstStyle/>
            <a:p>
              <a:endParaRPr lang="en-US" dirty="0">
                <a:solidFill>
                  <a:prstClr val="black"/>
                </a:solidFill>
              </a:endParaRPr>
            </a:p>
          </p:txBody>
        </p:sp>
        <p:sp>
          <p:nvSpPr>
            <p:cNvPr id="6" name="Rectangle 5"/>
            <p:cNvSpPr/>
            <p:nvPr/>
          </p:nvSpPr>
          <p:spPr>
            <a:xfrm>
              <a:off x="2226629" y="1767959"/>
              <a:ext cx="4740400" cy="461665"/>
            </a:xfrm>
            <a:prstGeom prst="rect">
              <a:avLst/>
            </a:prstGeom>
          </p:spPr>
          <p:txBody>
            <a:bodyPr wrap="none">
              <a:spAutoFit/>
            </a:bodyPr>
            <a:lstStyle/>
            <a:p>
              <a:r>
                <a:rPr lang="en-US" sz="2400" dirty="0">
                  <a:solidFill>
                    <a:prstClr val="black"/>
                  </a:solidFill>
                </a:rPr>
                <a:t>2 CH</a:t>
              </a:r>
              <a:r>
                <a:rPr lang="en-US" sz="2400" baseline="-25000" dirty="0">
                  <a:solidFill>
                    <a:prstClr val="black"/>
                  </a:solidFill>
                </a:rPr>
                <a:t>3</a:t>
              </a:r>
              <a:r>
                <a:rPr lang="en-US" sz="2400" dirty="0">
                  <a:solidFill>
                    <a:prstClr val="black"/>
                  </a:solidFill>
                </a:rPr>
                <a:t>OH                       </a:t>
              </a:r>
              <a:r>
                <a:rPr lang="en-US" sz="2400" dirty="0">
                  <a:solidFill>
                    <a:prstClr val="black"/>
                  </a:solidFill>
                  <a:sym typeface="Wingdings" panose="05000000000000000000" pitchFamily="2" charset="2"/>
                </a:rPr>
                <a:t> C</a:t>
              </a:r>
              <a:r>
                <a:rPr lang="en-US" sz="2400" baseline="-25000" dirty="0">
                  <a:solidFill>
                    <a:prstClr val="black"/>
                  </a:solidFill>
                  <a:sym typeface="Wingdings" panose="05000000000000000000" pitchFamily="2" charset="2"/>
                </a:rPr>
                <a:t>2</a:t>
              </a:r>
              <a:r>
                <a:rPr lang="en-US" sz="2400" dirty="0">
                  <a:solidFill>
                    <a:prstClr val="black"/>
                  </a:solidFill>
                  <a:sym typeface="Wingdings" panose="05000000000000000000" pitchFamily="2" charset="2"/>
                </a:rPr>
                <a:t>H</a:t>
              </a:r>
              <a:r>
                <a:rPr lang="en-US" sz="2400" baseline="-25000" dirty="0">
                  <a:solidFill>
                    <a:prstClr val="black"/>
                  </a:solidFill>
                  <a:sym typeface="Wingdings" panose="05000000000000000000" pitchFamily="2" charset="2"/>
                </a:rPr>
                <a:t>5</a:t>
              </a:r>
              <a:r>
                <a:rPr lang="en-US" sz="2400" dirty="0">
                  <a:solidFill>
                    <a:prstClr val="black"/>
                  </a:solidFill>
                  <a:sym typeface="Wingdings" panose="05000000000000000000" pitchFamily="2" charset="2"/>
                </a:rPr>
                <a:t>OH +  H</a:t>
              </a:r>
              <a:r>
                <a:rPr lang="en-US" sz="2400" baseline="-25000" dirty="0">
                  <a:solidFill>
                    <a:prstClr val="black"/>
                  </a:solidFill>
                  <a:sym typeface="Wingdings" panose="05000000000000000000" pitchFamily="2" charset="2"/>
                </a:rPr>
                <a:t>2</a:t>
              </a:r>
              <a:r>
                <a:rPr lang="en-US" sz="2400" dirty="0">
                  <a:solidFill>
                    <a:prstClr val="black"/>
                  </a:solidFill>
                  <a:sym typeface="Wingdings" panose="05000000000000000000" pitchFamily="2" charset="2"/>
                </a:rPr>
                <a:t>O</a:t>
              </a:r>
              <a:endParaRPr lang="en-US" sz="2400" dirty="0">
                <a:solidFill>
                  <a:prstClr val="black"/>
                </a:solidFill>
              </a:endParaRPr>
            </a:p>
          </p:txBody>
        </p:sp>
        <p:cxnSp>
          <p:nvCxnSpPr>
            <p:cNvPr id="7" name="Straight Arrow Connector 6"/>
            <p:cNvCxnSpPr/>
            <p:nvPr/>
          </p:nvCxnSpPr>
          <p:spPr>
            <a:xfrm>
              <a:off x="3789837" y="2012001"/>
              <a:ext cx="971550" cy="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grpSp>
      <p:sp>
        <p:nvSpPr>
          <p:cNvPr id="8" name="Rectangle 7"/>
          <p:cNvSpPr/>
          <p:nvPr/>
        </p:nvSpPr>
        <p:spPr>
          <a:xfrm>
            <a:off x="2626596" y="2508684"/>
            <a:ext cx="4895892" cy="461665"/>
          </a:xfrm>
          <a:prstGeom prst="rect">
            <a:avLst/>
          </a:prstGeom>
        </p:spPr>
        <p:txBody>
          <a:bodyPr wrap="none">
            <a:spAutoFit/>
          </a:bodyPr>
          <a:lstStyle/>
          <a:p>
            <a:r>
              <a:rPr lang="en-US" sz="2400" dirty="0">
                <a:solidFill>
                  <a:prstClr val="black"/>
                </a:solidFill>
              </a:rPr>
              <a:t>4 CH</a:t>
            </a:r>
            <a:r>
              <a:rPr lang="en-US" sz="2400" baseline="-25000" dirty="0">
                <a:solidFill>
                  <a:prstClr val="black"/>
                </a:solidFill>
              </a:rPr>
              <a:t>3</a:t>
            </a:r>
            <a:r>
              <a:rPr lang="en-US" sz="2400" dirty="0">
                <a:solidFill>
                  <a:prstClr val="black"/>
                </a:solidFill>
              </a:rPr>
              <a:t>OH                       </a:t>
            </a:r>
            <a:r>
              <a:rPr lang="en-US" sz="2400" dirty="0">
                <a:solidFill>
                  <a:prstClr val="black"/>
                </a:solidFill>
                <a:sym typeface="Wingdings" panose="05000000000000000000" pitchFamily="2" charset="2"/>
              </a:rPr>
              <a:t> C</a:t>
            </a:r>
            <a:r>
              <a:rPr lang="en-US" sz="2400" baseline="-25000" dirty="0">
                <a:solidFill>
                  <a:prstClr val="black"/>
                </a:solidFill>
                <a:sym typeface="Wingdings" panose="05000000000000000000" pitchFamily="2" charset="2"/>
              </a:rPr>
              <a:t>4</a:t>
            </a:r>
            <a:r>
              <a:rPr lang="en-US" sz="2400" dirty="0">
                <a:solidFill>
                  <a:prstClr val="black"/>
                </a:solidFill>
                <a:sym typeface="Wingdings" panose="05000000000000000000" pitchFamily="2" charset="2"/>
              </a:rPr>
              <a:t>H</a:t>
            </a:r>
            <a:r>
              <a:rPr lang="en-US" sz="2400" baseline="-25000" dirty="0">
                <a:solidFill>
                  <a:prstClr val="black"/>
                </a:solidFill>
                <a:sym typeface="Wingdings" panose="05000000000000000000" pitchFamily="2" charset="2"/>
              </a:rPr>
              <a:t>9</a:t>
            </a:r>
            <a:r>
              <a:rPr lang="en-US" sz="2400" dirty="0">
                <a:solidFill>
                  <a:prstClr val="black"/>
                </a:solidFill>
                <a:sym typeface="Wingdings" panose="05000000000000000000" pitchFamily="2" charset="2"/>
              </a:rPr>
              <a:t>OH + 3 H</a:t>
            </a:r>
            <a:r>
              <a:rPr lang="en-US" sz="2400" baseline="-25000" dirty="0">
                <a:solidFill>
                  <a:prstClr val="black"/>
                </a:solidFill>
                <a:sym typeface="Wingdings" panose="05000000000000000000" pitchFamily="2" charset="2"/>
              </a:rPr>
              <a:t>2</a:t>
            </a:r>
            <a:r>
              <a:rPr lang="en-US" sz="2400" dirty="0">
                <a:solidFill>
                  <a:prstClr val="black"/>
                </a:solidFill>
                <a:sym typeface="Wingdings" panose="05000000000000000000" pitchFamily="2" charset="2"/>
              </a:rPr>
              <a:t>O</a:t>
            </a:r>
            <a:endParaRPr lang="en-US" sz="2400" dirty="0">
              <a:solidFill>
                <a:prstClr val="black"/>
              </a:solidFill>
            </a:endParaRPr>
          </a:p>
        </p:txBody>
      </p:sp>
      <p:sp>
        <p:nvSpPr>
          <p:cNvPr id="9" name="Rectangle 8"/>
          <p:cNvSpPr/>
          <p:nvPr/>
        </p:nvSpPr>
        <p:spPr>
          <a:xfrm>
            <a:off x="7938249" y="1948934"/>
            <a:ext cx="2010487" cy="923330"/>
          </a:xfrm>
          <a:prstGeom prst="rect">
            <a:avLst/>
          </a:prstGeom>
        </p:spPr>
        <p:txBody>
          <a:bodyPr wrap="none">
            <a:spAutoFit/>
          </a:bodyPr>
          <a:lstStyle/>
          <a:p>
            <a:r>
              <a:rPr lang="el-GR" dirty="0">
                <a:solidFill>
                  <a:prstClr val="black"/>
                </a:solidFill>
              </a:rPr>
              <a:t>Δ</a:t>
            </a:r>
            <a:r>
              <a:rPr lang="en-US" dirty="0">
                <a:solidFill>
                  <a:prstClr val="black"/>
                </a:solidFill>
              </a:rPr>
              <a:t>G°′ = −68 kJ/</a:t>
            </a:r>
            <a:r>
              <a:rPr lang="en-US" dirty="0" err="1">
                <a:solidFill>
                  <a:prstClr val="black"/>
                </a:solidFill>
              </a:rPr>
              <a:t>mol</a:t>
            </a:r>
            <a:endParaRPr lang="en-US" dirty="0">
              <a:solidFill>
                <a:prstClr val="black"/>
              </a:solidFill>
            </a:endParaRPr>
          </a:p>
          <a:p>
            <a:endParaRPr lang="en-US" dirty="0">
              <a:solidFill>
                <a:prstClr val="black"/>
              </a:solidFill>
            </a:endParaRPr>
          </a:p>
          <a:p>
            <a:r>
              <a:rPr lang="en-US" dirty="0">
                <a:solidFill>
                  <a:prstClr val="black"/>
                </a:solidFill>
              </a:rPr>
              <a:t> </a:t>
            </a:r>
            <a:r>
              <a:rPr lang="el-GR" dirty="0">
                <a:solidFill>
                  <a:prstClr val="black"/>
                </a:solidFill>
              </a:rPr>
              <a:t>Δ</a:t>
            </a:r>
            <a:r>
              <a:rPr lang="en-US" dirty="0">
                <a:solidFill>
                  <a:prstClr val="black"/>
                </a:solidFill>
              </a:rPr>
              <a:t>G°′ = −182 kJ/</a:t>
            </a:r>
            <a:r>
              <a:rPr lang="en-US" dirty="0" err="1">
                <a:solidFill>
                  <a:prstClr val="black"/>
                </a:solidFill>
              </a:rPr>
              <a:t>mol</a:t>
            </a:r>
            <a:endParaRPr lang="en-US" dirty="0">
              <a:solidFill>
                <a:prstClr val="black"/>
              </a:solidFill>
            </a:endParaRPr>
          </a:p>
        </p:txBody>
      </p:sp>
      <p:cxnSp>
        <p:nvCxnSpPr>
          <p:cNvPr id="10" name="Straight Arrow Connector 9"/>
          <p:cNvCxnSpPr/>
          <p:nvPr/>
        </p:nvCxnSpPr>
        <p:spPr>
          <a:xfrm>
            <a:off x="4266004" y="2714625"/>
            <a:ext cx="971550" cy="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2115777" y="3168134"/>
            <a:ext cx="2672270" cy="523220"/>
          </a:xfrm>
          <a:prstGeom prst="rect">
            <a:avLst/>
          </a:prstGeom>
        </p:spPr>
        <p:txBody>
          <a:bodyPr wrap="none">
            <a:spAutoFit/>
          </a:bodyPr>
          <a:lstStyle/>
          <a:p>
            <a:r>
              <a:rPr lang="en-US" sz="2800" dirty="0" err="1">
                <a:solidFill>
                  <a:prstClr val="black"/>
                </a:solidFill>
              </a:rPr>
              <a:t>Guerbet</a:t>
            </a:r>
            <a:r>
              <a:rPr lang="en-US" sz="2800" dirty="0">
                <a:solidFill>
                  <a:prstClr val="black"/>
                </a:solidFill>
              </a:rPr>
              <a:t> reaction</a:t>
            </a:r>
          </a:p>
        </p:txBody>
      </p:sp>
      <p:sp>
        <p:nvSpPr>
          <p:cNvPr id="12" name="Rectangle 11"/>
          <p:cNvSpPr/>
          <p:nvPr/>
        </p:nvSpPr>
        <p:spPr>
          <a:xfrm>
            <a:off x="2702796" y="3804084"/>
            <a:ext cx="5905784" cy="461665"/>
          </a:xfrm>
          <a:prstGeom prst="rect">
            <a:avLst/>
          </a:prstGeom>
        </p:spPr>
        <p:txBody>
          <a:bodyPr wrap="none">
            <a:spAutoFit/>
          </a:bodyPr>
          <a:lstStyle/>
          <a:p>
            <a:r>
              <a:rPr lang="en-US" sz="2400" dirty="0">
                <a:solidFill>
                  <a:prstClr val="black"/>
                </a:solidFill>
              </a:rPr>
              <a:t>CH</a:t>
            </a:r>
            <a:r>
              <a:rPr lang="en-US" sz="2400" baseline="-25000" dirty="0">
                <a:solidFill>
                  <a:prstClr val="black"/>
                </a:solidFill>
              </a:rPr>
              <a:t>3</a:t>
            </a:r>
            <a:r>
              <a:rPr lang="en-US" sz="2400" dirty="0">
                <a:solidFill>
                  <a:prstClr val="black"/>
                </a:solidFill>
              </a:rPr>
              <a:t>OH  + </a:t>
            </a:r>
            <a:r>
              <a:rPr lang="en-US" sz="2400" dirty="0">
                <a:solidFill>
                  <a:prstClr val="black"/>
                </a:solidFill>
                <a:sym typeface="Wingdings" panose="05000000000000000000" pitchFamily="2" charset="2"/>
              </a:rPr>
              <a:t>C</a:t>
            </a:r>
            <a:r>
              <a:rPr lang="en-US" sz="2400" baseline="-25000" dirty="0">
                <a:solidFill>
                  <a:prstClr val="black"/>
                </a:solidFill>
                <a:sym typeface="Wingdings" panose="05000000000000000000" pitchFamily="2" charset="2"/>
              </a:rPr>
              <a:t>3</a:t>
            </a:r>
            <a:r>
              <a:rPr lang="en-US" sz="2400" dirty="0">
                <a:solidFill>
                  <a:prstClr val="black"/>
                </a:solidFill>
                <a:sym typeface="Wingdings" panose="05000000000000000000" pitchFamily="2" charset="2"/>
              </a:rPr>
              <a:t>H</a:t>
            </a:r>
            <a:r>
              <a:rPr lang="en-US" sz="2400" baseline="-25000" dirty="0">
                <a:solidFill>
                  <a:prstClr val="black"/>
                </a:solidFill>
                <a:sym typeface="Wingdings" panose="05000000000000000000" pitchFamily="2" charset="2"/>
              </a:rPr>
              <a:t>7</a:t>
            </a:r>
            <a:r>
              <a:rPr lang="en-US" sz="2400" dirty="0">
                <a:solidFill>
                  <a:prstClr val="black"/>
                </a:solidFill>
                <a:sym typeface="Wingdings" panose="05000000000000000000" pitchFamily="2" charset="2"/>
              </a:rPr>
              <a:t>OH                       C</a:t>
            </a:r>
            <a:r>
              <a:rPr lang="en-US" sz="2400" baseline="-25000" dirty="0">
                <a:solidFill>
                  <a:prstClr val="black"/>
                </a:solidFill>
                <a:sym typeface="Wingdings" panose="05000000000000000000" pitchFamily="2" charset="2"/>
              </a:rPr>
              <a:t>4</a:t>
            </a:r>
            <a:r>
              <a:rPr lang="en-US" sz="2400" dirty="0">
                <a:solidFill>
                  <a:prstClr val="black"/>
                </a:solidFill>
                <a:sym typeface="Wingdings" panose="05000000000000000000" pitchFamily="2" charset="2"/>
              </a:rPr>
              <a:t>H</a:t>
            </a:r>
            <a:r>
              <a:rPr lang="en-US" sz="2400" baseline="-25000" dirty="0">
                <a:solidFill>
                  <a:prstClr val="black"/>
                </a:solidFill>
                <a:sym typeface="Wingdings" panose="05000000000000000000" pitchFamily="2" charset="2"/>
              </a:rPr>
              <a:t>9</a:t>
            </a:r>
            <a:r>
              <a:rPr lang="en-US" sz="2400" dirty="0">
                <a:solidFill>
                  <a:prstClr val="black"/>
                </a:solidFill>
                <a:sym typeface="Wingdings" panose="05000000000000000000" pitchFamily="2" charset="2"/>
              </a:rPr>
              <a:t>OH  +  H</a:t>
            </a:r>
            <a:r>
              <a:rPr lang="en-US" sz="2400" baseline="-25000" dirty="0">
                <a:solidFill>
                  <a:prstClr val="black"/>
                </a:solidFill>
                <a:sym typeface="Wingdings" panose="05000000000000000000" pitchFamily="2" charset="2"/>
              </a:rPr>
              <a:t>2</a:t>
            </a:r>
            <a:r>
              <a:rPr lang="en-US" sz="2400" dirty="0">
                <a:solidFill>
                  <a:prstClr val="black"/>
                </a:solidFill>
                <a:sym typeface="Wingdings" panose="05000000000000000000" pitchFamily="2" charset="2"/>
              </a:rPr>
              <a:t>O</a:t>
            </a:r>
            <a:endParaRPr lang="en-US" sz="2400" dirty="0">
              <a:solidFill>
                <a:prstClr val="black"/>
              </a:solidFill>
            </a:endParaRPr>
          </a:p>
        </p:txBody>
      </p:sp>
      <p:cxnSp>
        <p:nvCxnSpPr>
          <p:cNvPr id="13" name="Straight Arrow Connector 12"/>
          <p:cNvCxnSpPr/>
          <p:nvPr/>
        </p:nvCxnSpPr>
        <p:spPr>
          <a:xfrm>
            <a:off x="5142304" y="4086225"/>
            <a:ext cx="971550" cy="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3366706" y="5236420"/>
            <a:ext cx="4613764" cy="461665"/>
          </a:xfrm>
          <a:prstGeom prst="rect">
            <a:avLst/>
          </a:prstGeom>
        </p:spPr>
        <p:txBody>
          <a:bodyPr wrap="none">
            <a:spAutoFit/>
          </a:bodyPr>
          <a:lstStyle/>
          <a:p>
            <a:r>
              <a:rPr lang="en-US" sz="2400" dirty="0">
                <a:solidFill>
                  <a:prstClr val="black"/>
                </a:solidFill>
              </a:rPr>
              <a:t>N CH</a:t>
            </a:r>
            <a:r>
              <a:rPr lang="en-US" sz="2400" baseline="-25000" dirty="0">
                <a:solidFill>
                  <a:prstClr val="black"/>
                </a:solidFill>
              </a:rPr>
              <a:t>3</a:t>
            </a:r>
            <a:r>
              <a:rPr lang="en-US" sz="2400" dirty="0">
                <a:solidFill>
                  <a:prstClr val="black"/>
                </a:solidFill>
              </a:rPr>
              <a:t>OH                    [-CH2-]</a:t>
            </a:r>
            <a:r>
              <a:rPr lang="en-US" sz="2400" baseline="-25000" dirty="0">
                <a:solidFill>
                  <a:prstClr val="black"/>
                </a:solidFill>
              </a:rPr>
              <a:t>n</a:t>
            </a:r>
            <a:r>
              <a:rPr lang="en-US" sz="2400" dirty="0">
                <a:solidFill>
                  <a:prstClr val="black"/>
                </a:solidFill>
              </a:rPr>
              <a:t>  + H2O</a:t>
            </a:r>
          </a:p>
        </p:txBody>
      </p:sp>
      <p:sp>
        <p:nvSpPr>
          <p:cNvPr id="15" name="TextBox 14"/>
          <p:cNvSpPr txBox="1"/>
          <p:nvPr/>
        </p:nvSpPr>
        <p:spPr>
          <a:xfrm>
            <a:off x="2133600" y="4572000"/>
            <a:ext cx="7381508" cy="523220"/>
          </a:xfrm>
          <a:prstGeom prst="rect">
            <a:avLst/>
          </a:prstGeom>
          <a:noFill/>
        </p:spPr>
        <p:txBody>
          <a:bodyPr wrap="none" rtlCol="0">
            <a:spAutoFit/>
          </a:bodyPr>
          <a:lstStyle/>
          <a:p>
            <a:r>
              <a:rPr lang="en-US" sz="2800" dirty="0">
                <a:solidFill>
                  <a:prstClr val="black"/>
                </a:solidFill>
              </a:rPr>
              <a:t>Methanol to gasoline  (high temp, high pressure) </a:t>
            </a:r>
          </a:p>
        </p:txBody>
      </p:sp>
      <p:cxnSp>
        <p:nvCxnSpPr>
          <p:cNvPr id="16" name="Straight Arrow Connector 15"/>
          <p:cNvCxnSpPr/>
          <p:nvPr/>
        </p:nvCxnSpPr>
        <p:spPr>
          <a:xfrm>
            <a:off x="4788518" y="5501368"/>
            <a:ext cx="971550" cy="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99274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Rounded Rectangle 94"/>
          <p:cNvSpPr/>
          <p:nvPr/>
        </p:nvSpPr>
        <p:spPr>
          <a:xfrm>
            <a:off x="2548368" y="2938000"/>
            <a:ext cx="2163332" cy="312420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TextBox 7"/>
          <p:cNvSpPr txBox="1"/>
          <p:nvPr/>
        </p:nvSpPr>
        <p:spPr>
          <a:xfrm>
            <a:off x="3371483" y="4138037"/>
            <a:ext cx="1409360" cy="400110"/>
          </a:xfrm>
          <a:prstGeom prst="rect">
            <a:avLst/>
          </a:prstGeom>
          <a:noFill/>
        </p:spPr>
        <p:txBody>
          <a:bodyPr wrap="none" rtlCol="0">
            <a:spAutoFit/>
          </a:bodyPr>
          <a:lstStyle/>
          <a:p>
            <a:r>
              <a:rPr lang="en-US" sz="2000" dirty="0">
                <a:solidFill>
                  <a:prstClr val="black"/>
                </a:solidFill>
                <a:latin typeface="Arial" pitchFamily="34" charset="0"/>
                <a:cs typeface="Arial" pitchFamily="34" charset="0"/>
              </a:rPr>
              <a:t>2 Pyruvate</a:t>
            </a:r>
          </a:p>
        </p:txBody>
      </p:sp>
      <p:sp>
        <p:nvSpPr>
          <p:cNvPr id="103" name="TextBox 102"/>
          <p:cNvSpPr txBox="1"/>
          <p:nvPr/>
        </p:nvSpPr>
        <p:spPr>
          <a:xfrm>
            <a:off x="3603557" y="3032231"/>
            <a:ext cx="910827" cy="400110"/>
          </a:xfrm>
          <a:prstGeom prst="rect">
            <a:avLst/>
          </a:prstGeom>
          <a:noFill/>
        </p:spPr>
        <p:txBody>
          <a:bodyPr wrap="none" rtlCol="0">
            <a:spAutoFit/>
          </a:bodyPr>
          <a:lstStyle/>
          <a:p>
            <a:r>
              <a:rPr lang="en-US" sz="2000" dirty="0">
                <a:solidFill>
                  <a:prstClr val="black"/>
                </a:solidFill>
                <a:latin typeface="Arial" pitchFamily="34" charset="0"/>
                <a:cs typeface="Arial" pitchFamily="34" charset="0"/>
              </a:rPr>
              <a:t>2 G3P</a:t>
            </a:r>
          </a:p>
        </p:txBody>
      </p:sp>
      <p:sp>
        <p:nvSpPr>
          <p:cNvPr id="104" name="TextBox 103"/>
          <p:cNvSpPr txBox="1"/>
          <p:nvPr/>
        </p:nvSpPr>
        <p:spPr>
          <a:xfrm>
            <a:off x="3322579" y="5341053"/>
            <a:ext cx="1376421" cy="708349"/>
          </a:xfrm>
          <a:prstGeom prst="rect">
            <a:avLst/>
          </a:prstGeom>
          <a:noFill/>
          <a:ln>
            <a:noFill/>
          </a:ln>
        </p:spPr>
        <p:txBody>
          <a:bodyPr wrap="square" lIns="91896" tIns="45949" rIns="91896" bIns="45949" rtlCol="0">
            <a:spAutoFit/>
          </a:bodyPr>
          <a:lstStyle/>
          <a:p>
            <a:pPr algn="ctr"/>
            <a:r>
              <a:rPr lang="en-US" sz="2000" dirty="0">
                <a:solidFill>
                  <a:prstClr val="black"/>
                </a:solidFill>
                <a:latin typeface="Arial" pitchFamily="34" charset="0"/>
                <a:cs typeface="Arial" pitchFamily="34" charset="0"/>
              </a:rPr>
              <a:t>2 </a:t>
            </a:r>
            <a:r>
              <a:rPr lang="en-US" sz="2000" dirty="0" err="1">
                <a:solidFill>
                  <a:prstClr val="black"/>
                </a:solidFill>
                <a:latin typeface="Arial" pitchFamily="34" charset="0"/>
                <a:cs typeface="Arial" pitchFamily="34" charset="0"/>
              </a:rPr>
              <a:t>AcCoA</a:t>
            </a:r>
            <a:r>
              <a:rPr lang="en-US" sz="2000" dirty="0">
                <a:solidFill>
                  <a:prstClr val="black"/>
                </a:solidFill>
                <a:latin typeface="Arial" pitchFamily="34" charset="0"/>
                <a:cs typeface="Arial" pitchFamily="34" charset="0"/>
              </a:rPr>
              <a:t> </a:t>
            </a:r>
          </a:p>
          <a:p>
            <a:pPr algn="ctr"/>
            <a:r>
              <a:rPr lang="en-US" sz="2000" dirty="0">
                <a:solidFill>
                  <a:prstClr val="black"/>
                </a:solidFill>
                <a:latin typeface="Arial" pitchFamily="34" charset="0"/>
                <a:cs typeface="Arial" pitchFamily="34" charset="0"/>
              </a:rPr>
              <a:t> </a:t>
            </a:r>
          </a:p>
        </p:txBody>
      </p:sp>
      <p:cxnSp>
        <p:nvCxnSpPr>
          <p:cNvPr id="109" name="Straight Arrow Connector 108"/>
          <p:cNvCxnSpPr/>
          <p:nvPr/>
        </p:nvCxnSpPr>
        <p:spPr>
          <a:xfrm>
            <a:off x="4102039" y="3424568"/>
            <a:ext cx="568" cy="722373"/>
          </a:xfrm>
          <a:prstGeom prst="straightConnector1">
            <a:avLst/>
          </a:prstGeom>
          <a:ln w="6350">
            <a:solidFill>
              <a:schemeClr val="tx1"/>
            </a:solidFill>
            <a:headEnd type="none" w="med" len="med"/>
            <a:tailEnd type="stealth" w="sm" len="med"/>
          </a:ln>
        </p:spPr>
        <p:style>
          <a:lnRef idx="1">
            <a:schemeClr val="accent1"/>
          </a:lnRef>
          <a:fillRef idx="0">
            <a:schemeClr val="accent1"/>
          </a:fillRef>
          <a:effectRef idx="0">
            <a:schemeClr val="accent1"/>
          </a:effectRef>
          <a:fontRef idx="minor">
            <a:schemeClr val="tx1"/>
          </a:fontRef>
        </p:style>
      </p:cxnSp>
      <p:cxnSp>
        <p:nvCxnSpPr>
          <p:cNvPr id="115" name="Straight Arrow Connector 114"/>
          <p:cNvCxnSpPr/>
          <p:nvPr/>
        </p:nvCxnSpPr>
        <p:spPr>
          <a:xfrm>
            <a:off x="4104761" y="4561217"/>
            <a:ext cx="0" cy="731520"/>
          </a:xfrm>
          <a:prstGeom prst="straightConnector1">
            <a:avLst/>
          </a:prstGeom>
          <a:ln w="6350">
            <a:solidFill>
              <a:schemeClr val="tx1"/>
            </a:solidFill>
            <a:headEnd type="none" w="med" len="med"/>
            <a:tailEnd type="stealth" w="sm" len="med"/>
          </a:ln>
        </p:spPr>
        <p:style>
          <a:lnRef idx="1">
            <a:schemeClr val="accent1"/>
          </a:lnRef>
          <a:fillRef idx="0">
            <a:schemeClr val="accent1"/>
          </a:fillRef>
          <a:effectRef idx="0">
            <a:schemeClr val="accent1"/>
          </a:effectRef>
          <a:fontRef idx="minor">
            <a:schemeClr val="tx1"/>
          </a:fontRef>
        </p:style>
      </p:cxnSp>
      <p:sp>
        <p:nvSpPr>
          <p:cNvPr id="12" name="Arc 11"/>
          <p:cNvSpPr/>
          <p:nvPr/>
        </p:nvSpPr>
        <p:spPr>
          <a:xfrm>
            <a:off x="3566459" y="3319702"/>
            <a:ext cx="533399" cy="558437"/>
          </a:xfrm>
          <a:prstGeom prst="arc">
            <a:avLst>
              <a:gd name="adj1" fmla="val 188576"/>
              <a:gd name="adj2" fmla="val 3909700"/>
            </a:avLst>
          </a:prstGeom>
          <a:ln w="6350">
            <a:solidFill>
              <a:schemeClr val="tx1"/>
            </a:solidFill>
            <a:headEnd type="none" w="med" len="med"/>
            <a:tailEnd type="stealth" w="sm"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00">
              <a:solidFill>
                <a:prstClr val="black"/>
              </a:solidFill>
              <a:latin typeface="Arial" pitchFamily="34" charset="0"/>
              <a:cs typeface="Arial" pitchFamily="34" charset="0"/>
            </a:endParaRPr>
          </a:p>
        </p:txBody>
      </p:sp>
      <p:sp>
        <p:nvSpPr>
          <p:cNvPr id="117" name="Arc 116"/>
          <p:cNvSpPr/>
          <p:nvPr/>
        </p:nvSpPr>
        <p:spPr>
          <a:xfrm>
            <a:off x="3412673" y="4330196"/>
            <a:ext cx="690724" cy="716005"/>
          </a:xfrm>
          <a:prstGeom prst="arc">
            <a:avLst>
              <a:gd name="adj1" fmla="val 188576"/>
              <a:gd name="adj2" fmla="val 3909700"/>
            </a:avLst>
          </a:prstGeom>
          <a:ln w="6350">
            <a:solidFill>
              <a:schemeClr val="tx1"/>
            </a:solidFill>
            <a:headEnd type="none" w="med" len="med"/>
            <a:tailEnd type="stealth" w="sm"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00">
              <a:solidFill>
                <a:prstClr val="black"/>
              </a:solidFill>
              <a:latin typeface="Arial" pitchFamily="34" charset="0"/>
              <a:cs typeface="Arial" pitchFamily="34" charset="0"/>
            </a:endParaRPr>
          </a:p>
        </p:txBody>
      </p:sp>
      <p:sp>
        <p:nvSpPr>
          <p:cNvPr id="13" name="TextBox 12"/>
          <p:cNvSpPr txBox="1"/>
          <p:nvPr/>
        </p:nvSpPr>
        <p:spPr>
          <a:xfrm>
            <a:off x="3263900" y="3779810"/>
            <a:ext cx="736600" cy="400110"/>
          </a:xfrm>
          <a:prstGeom prst="rect">
            <a:avLst/>
          </a:prstGeom>
          <a:noFill/>
        </p:spPr>
        <p:txBody>
          <a:bodyPr wrap="square" rtlCol="0">
            <a:spAutoFit/>
          </a:bodyPr>
          <a:lstStyle/>
          <a:p>
            <a:r>
              <a:rPr lang="en-US" sz="2000" dirty="0">
                <a:solidFill>
                  <a:prstClr val="black"/>
                </a:solidFill>
                <a:latin typeface="Arial" pitchFamily="34" charset="0"/>
                <a:cs typeface="Arial" pitchFamily="34" charset="0"/>
              </a:rPr>
              <a:t>4 e</a:t>
            </a:r>
            <a:r>
              <a:rPr lang="en-US" sz="2000" baseline="30000" dirty="0">
                <a:solidFill>
                  <a:prstClr val="black"/>
                </a:solidFill>
                <a:latin typeface="Arial" pitchFamily="34" charset="0"/>
                <a:cs typeface="Arial" pitchFamily="34" charset="0"/>
              </a:rPr>
              <a:t>-</a:t>
            </a:r>
          </a:p>
        </p:txBody>
      </p:sp>
      <p:sp>
        <p:nvSpPr>
          <p:cNvPr id="136" name="TextBox 135"/>
          <p:cNvSpPr txBox="1"/>
          <p:nvPr/>
        </p:nvSpPr>
        <p:spPr>
          <a:xfrm>
            <a:off x="2832101" y="4672078"/>
            <a:ext cx="1093751" cy="708349"/>
          </a:xfrm>
          <a:prstGeom prst="rect">
            <a:avLst/>
          </a:prstGeom>
          <a:noFill/>
          <a:ln>
            <a:noFill/>
          </a:ln>
        </p:spPr>
        <p:txBody>
          <a:bodyPr wrap="square" lIns="91896" tIns="45949" rIns="91896" bIns="45949" rtlCol="0">
            <a:spAutoFit/>
          </a:bodyPr>
          <a:lstStyle/>
          <a:p>
            <a:pPr algn="ctr"/>
            <a:r>
              <a:rPr lang="en-US" sz="2000" dirty="0">
                <a:solidFill>
                  <a:prstClr val="black"/>
                </a:solidFill>
                <a:latin typeface="Arial" pitchFamily="34" charset="0"/>
                <a:cs typeface="Arial" pitchFamily="34" charset="0"/>
              </a:rPr>
              <a:t>4 e</a:t>
            </a:r>
            <a:r>
              <a:rPr lang="en-US" sz="2000" baseline="30000" dirty="0">
                <a:solidFill>
                  <a:prstClr val="black"/>
                </a:solidFill>
                <a:latin typeface="Arial" pitchFamily="34" charset="0"/>
                <a:cs typeface="Arial" pitchFamily="34" charset="0"/>
              </a:rPr>
              <a:t>-</a:t>
            </a:r>
          </a:p>
          <a:p>
            <a:pPr algn="ctr"/>
            <a:r>
              <a:rPr lang="en-US" sz="2000" dirty="0">
                <a:solidFill>
                  <a:prstClr val="black"/>
                </a:solidFill>
                <a:latin typeface="Arial" pitchFamily="34" charset="0"/>
                <a:cs typeface="Arial" pitchFamily="34" charset="0"/>
              </a:rPr>
              <a:t>2 CO</a:t>
            </a:r>
            <a:r>
              <a:rPr lang="en-US" sz="2000" baseline="-25000" dirty="0">
                <a:solidFill>
                  <a:prstClr val="black"/>
                </a:solidFill>
                <a:latin typeface="Arial" pitchFamily="34" charset="0"/>
                <a:cs typeface="Arial" pitchFamily="34" charset="0"/>
              </a:rPr>
              <a:t>2</a:t>
            </a:r>
            <a:r>
              <a:rPr lang="en-US" sz="2000" dirty="0">
                <a:solidFill>
                  <a:prstClr val="black"/>
                </a:solidFill>
                <a:latin typeface="Arial" pitchFamily="34" charset="0"/>
                <a:cs typeface="Arial" pitchFamily="34" charset="0"/>
              </a:rPr>
              <a:t> </a:t>
            </a:r>
          </a:p>
        </p:txBody>
      </p:sp>
      <p:grpSp>
        <p:nvGrpSpPr>
          <p:cNvPr id="37" name="Group 36"/>
          <p:cNvGrpSpPr/>
          <p:nvPr/>
        </p:nvGrpSpPr>
        <p:grpSpPr>
          <a:xfrm>
            <a:off x="3074469" y="913190"/>
            <a:ext cx="3669068" cy="1737876"/>
            <a:chOff x="1296469" y="1387865"/>
            <a:chExt cx="3669068" cy="1737876"/>
          </a:xfrm>
        </p:grpSpPr>
        <p:sp>
          <p:nvSpPr>
            <p:cNvPr id="87" name="TextBox 86"/>
            <p:cNvSpPr txBox="1"/>
            <p:nvPr/>
          </p:nvSpPr>
          <p:spPr>
            <a:xfrm>
              <a:off x="2596282" y="2725169"/>
              <a:ext cx="1015598" cy="400572"/>
            </a:xfrm>
            <a:prstGeom prst="rect">
              <a:avLst/>
            </a:prstGeom>
            <a:noFill/>
          </p:spPr>
          <p:txBody>
            <a:bodyPr wrap="square" lIns="91896" tIns="45949" rIns="91896" bIns="45949" rtlCol="0">
              <a:spAutoFit/>
            </a:bodyPr>
            <a:lstStyle/>
            <a:p>
              <a:pPr algn="ctr"/>
              <a:r>
                <a:rPr lang="en-US" sz="2000" dirty="0">
                  <a:solidFill>
                    <a:prstClr val="black"/>
                  </a:solidFill>
                  <a:latin typeface="Arial" pitchFamily="34" charset="0"/>
                  <a:cs typeface="Arial" pitchFamily="34" charset="0"/>
                </a:rPr>
                <a:t>F6P</a:t>
              </a:r>
            </a:p>
          </p:txBody>
        </p:sp>
        <p:sp>
          <p:nvSpPr>
            <p:cNvPr id="18" name="TextBox 17"/>
            <p:cNvSpPr txBox="1"/>
            <p:nvPr/>
          </p:nvSpPr>
          <p:spPr>
            <a:xfrm>
              <a:off x="1296469" y="1387865"/>
              <a:ext cx="663964" cy="400110"/>
            </a:xfrm>
            <a:prstGeom prst="rect">
              <a:avLst/>
            </a:prstGeom>
            <a:noFill/>
          </p:spPr>
          <p:txBody>
            <a:bodyPr wrap="none" rtlCol="0">
              <a:spAutoFit/>
            </a:bodyPr>
            <a:lstStyle/>
            <a:p>
              <a:r>
                <a:rPr lang="en-US" sz="2000" dirty="0">
                  <a:solidFill>
                    <a:prstClr val="black"/>
                  </a:solidFill>
                  <a:latin typeface="Arial" pitchFamily="34" charset="0"/>
                  <a:cs typeface="Arial" pitchFamily="34" charset="0"/>
                </a:rPr>
                <a:t>CO</a:t>
              </a:r>
              <a:r>
                <a:rPr lang="en-US" sz="2000" baseline="-25000" dirty="0">
                  <a:solidFill>
                    <a:prstClr val="black"/>
                  </a:solidFill>
                  <a:latin typeface="Arial" pitchFamily="34" charset="0"/>
                  <a:cs typeface="Arial" pitchFamily="34" charset="0"/>
                </a:rPr>
                <a:t>2</a:t>
              </a:r>
            </a:p>
          </p:txBody>
        </p:sp>
        <p:sp>
          <p:nvSpPr>
            <p:cNvPr id="245" name="TextBox 244"/>
            <p:cNvSpPr txBox="1"/>
            <p:nvPr/>
          </p:nvSpPr>
          <p:spPr>
            <a:xfrm>
              <a:off x="2503716" y="1425469"/>
              <a:ext cx="1114408" cy="400110"/>
            </a:xfrm>
            <a:prstGeom prst="rect">
              <a:avLst/>
            </a:prstGeom>
            <a:noFill/>
          </p:spPr>
          <p:txBody>
            <a:bodyPr wrap="none" rtlCol="0">
              <a:spAutoFit/>
            </a:bodyPr>
            <a:lstStyle/>
            <a:p>
              <a:r>
                <a:rPr lang="en-US" sz="2000" dirty="0">
                  <a:solidFill>
                    <a:prstClr val="black"/>
                  </a:solidFill>
                  <a:latin typeface="Arial" pitchFamily="34" charset="0"/>
                  <a:cs typeface="Arial" pitchFamily="34" charset="0"/>
                </a:rPr>
                <a:t>(CH</a:t>
              </a:r>
              <a:r>
                <a:rPr lang="en-US" sz="2000" baseline="-25000" dirty="0">
                  <a:solidFill>
                    <a:prstClr val="black"/>
                  </a:solidFill>
                  <a:latin typeface="Arial" pitchFamily="34" charset="0"/>
                  <a:cs typeface="Arial" pitchFamily="34" charset="0"/>
                </a:rPr>
                <a:t>2</a:t>
              </a:r>
              <a:r>
                <a:rPr lang="en-US" sz="2000" dirty="0">
                  <a:solidFill>
                    <a:prstClr val="black"/>
                  </a:solidFill>
                  <a:latin typeface="Arial" pitchFamily="34" charset="0"/>
                  <a:cs typeface="Arial" pitchFamily="34" charset="0"/>
                </a:rPr>
                <a:t>O)</a:t>
              </a:r>
              <a:r>
                <a:rPr lang="en-US" sz="2000" baseline="-25000" dirty="0">
                  <a:solidFill>
                    <a:prstClr val="black"/>
                  </a:solidFill>
                  <a:latin typeface="Arial" pitchFamily="34" charset="0"/>
                  <a:cs typeface="Arial" pitchFamily="34" charset="0"/>
                </a:rPr>
                <a:t>n</a:t>
              </a:r>
            </a:p>
          </p:txBody>
        </p:sp>
        <p:sp>
          <p:nvSpPr>
            <p:cNvPr id="246" name="TextBox 245"/>
            <p:cNvSpPr txBox="1"/>
            <p:nvPr/>
          </p:nvSpPr>
          <p:spPr>
            <a:xfrm>
              <a:off x="3929676" y="1435364"/>
              <a:ext cx="1035861" cy="400110"/>
            </a:xfrm>
            <a:prstGeom prst="rect">
              <a:avLst/>
            </a:prstGeom>
            <a:noFill/>
          </p:spPr>
          <p:txBody>
            <a:bodyPr wrap="none" rtlCol="0">
              <a:spAutoFit/>
            </a:bodyPr>
            <a:lstStyle/>
            <a:p>
              <a:pPr algn="ctr"/>
              <a:r>
                <a:rPr lang="en-US" sz="2000" dirty="0">
                  <a:solidFill>
                    <a:prstClr val="black"/>
                  </a:solidFill>
                  <a:latin typeface="Arial" pitchFamily="34" charset="0"/>
                  <a:cs typeface="Arial" pitchFamily="34" charset="0"/>
                </a:rPr>
                <a:t>CH</a:t>
              </a:r>
              <a:r>
                <a:rPr lang="en-US" sz="2000" baseline="-25000" dirty="0">
                  <a:solidFill>
                    <a:prstClr val="black"/>
                  </a:solidFill>
                  <a:latin typeface="Arial" pitchFamily="34" charset="0"/>
                  <a:cs typeface="Arial" pitchFamily="34" charset="0"/>
                </a:rPr>
                <a:t>3</a:t>
              </a:r>
              <a:r>
                <a:rPr lang="en-US" sz="2000" dirty="0">
                  <a:solidFill>
                    <a:prstClr val="black"/>
                  </a:solidFill>
                  <a:latin typeface="Arial" pitchFamily="34" charset="0"/>
                  <a:cs typeface="Arial" pitchFamily="34" charset="0"/>
                </a:rPr>
                <a:t>OH</a:t>
              </a:r>
              <a:endParaRPr lang="en-US" sz="2000" baseline="-25000" dirty="0">
                <a:solidFill>
                  <a:prstClr val="black"/>
                </a:solidFill>
                <a:latin typeface="Arial" pitchFamily="34" charset="0"/>
                <a:cs typeface="Arial" pitchFamily="34" charset="0"/>
              </a:endParaRPr>
            </a:p>
          </p:txBody>
        </p:sp>
        <p:sp>
          <p:nvSpPr>
            <p:cNvPr id="28" name="Oval 27"/>
            <p:cNvSpPr/>
            <p:nvPr/>
          </p:nvSpPr>
          <p:spPr>
            <a:xfrm>
              <a:off x="1318398" y="2169886"/>
              <a:ext cx="713601" cy="624114"/>
            </a:xfrm>
            <a:prstGeom prst="ellipse">
              <a:avLst/>
            </a:prstGeom>
            <a:solidFill>
              <a:schemeClr val="accent3">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 dirty="0">
                  <a:solidFill>
                    <a:srgbClr val="FF0000"/>
                  </a:solidFill>
                </a:rPr>
                <a:t> </a:t>
              </a:r>
            </a:p>
          </p:txBody>
        </p:sp>
        <p:sp>
          <p:nvSpPr>
            <p:cNvPr id="29" name="TextBox 28"/>
            <p:cNvSpPr txBox="1"/>
            <p:nvPr/>
          </p:nvSpPr>
          <p:spPr>
            <a:xfrm>
              <a:off x="1358900" y="2275114"/>
              <a:ext cx="707572" cy="398396"/>
            </a:xfrm>
            <a:prstGeom prst="rect">
              <a:avLst/>
            </a:prstGeom>
            <a:noFill/>
          </p:spPr>
          <p:txBody>
            <a:bodyPr wrap="square" rtlCol="0">
              <a:spAutoFit/>
            </a:bodyPr>
            <a:lstStyle/>
            <a:p>
              <a:pPr algn="ctr"/>
              <a:r>
                <a:rPr lang="en-US" sz="2000" dirty="0">
                  <a:solidFill>
                    <a:prstClr val="black"/>
                  </a:solidFill>
                </a:rPr>
                <a:t>CBB</a:t>
              </a:r>
            </a:p>
          </p:txBody>
        </p:sp>
        <p:sp>
          <p:nvSpPr>
            <p:cNvPr id="259" name="Oval 258"/>
            <p:cNvSpPr/>
            <p:nvPr/>
          </p:nvSpPr>
          <p:spPr>
            <a:xfrm>
              <a:off x="4083687" y="2063224"/>
              <a:ext cx="872942" cy="563862"/>
            </a:xfrm>
            <a:prstGeom prst="ellipse">
              <a:avLst/>
            </a:prstGeom>
            <a:solidFill>
              <a:schemeClr val="accent4">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FF0000"/>
                  </a:solidFill>
                </a:rPr>
                <a:t> </a:t>
              </a:r>
            </a:p>
          </p:txBody>
        </p:sp>
        <p:sp>
          <p:nvSpPr>
            <p:cNvPr id="260" name="TextBox 259"/>
            <p:cNvSpPr txBox="1"/>
            <p:nvPr/>
          </p:nvSpPr>
          <p:spPr>
            <a:xfrm>
              <a:off x="4106093" y="2107178"/>
              <a:ext cx="811441" cy="400110"/>
            </a:xfrm>
            <a:prstGeom prst="rect">
              <a:avLst/>
            </a:prstGeom>
            <a:noFill/>
          </p:spPr>
          <p:txBody>
            <a:bodyPr wrap="none" rtlCol="0">
              <a:spAutoFit/>
            </a:bodyPr>
            <a:lstStyle/>
            <a:p>
              <a:r>
                <a:rPr lang="en-US" sz="2000" dirty="0" err="1">
                  <a:solidFill>
                    <a:prstClr val="black"/>
                  </a:solidFill>
                </a:rPr>
                <a:t>RuMP</a:t>
              </a:r>
              <a:endParaRPr lang="en-US" sz="2000" dirty="0">
                <a:solidFill>
                  <a:prstClr val="black"/>
                </a:solidFill>
              </a:endParaRPr>
            </a:p>
          </p:txBody>
        </p:sp>
        <p:cxnSp>
          <p:nvCxnSpPr>
            <p:cNvPr id="33" name="Straight Arrow Connector 32"/>
            <p:cNvCxnSpPr/>
            <p:nvPr/>
          </p:nvCxnSpPr>
          <p:spPr>
            <a:xfrm flipH="1">
              <a:off x="3103418" y="1981192"/>
              <a:ext cx="0" cy="731520"/>
            </a:xfrm>
            <a:prstGeom prst="straightConnector1">
              <a:avLst/>
            </a:prstGeom>
            <a:ln w="12700">
              <a:solidFill>
                <a:schemeClr val="tx1"/>
              </a:solidFill>
              <a:headEnd type="none" w="med" len="med"/>
              <a:tailEnd type="stealth" w="sm" len="med"/>
            </a:ln>
          </p:spPr>
          <p:style>
            <a:lnRef idx="1">
              <a:schemeClr val="accent1"/>
            </a:lnRef>
            <a:fillRef idx="0">
              <a:schemeClr val="accent1"/>
            </a:fillRef>
            <a:effectRef idx="0">
              <a:schemeClr val="accent1"/>
            </a:effectRef>
            <a:fontRef idx="minor">
              <a:schemeClr val="tx1"/>
            </a:fontRef>
          </p:style>
        </p:cxnSp>
        <p:cxnSp>
          <p:nvCxnSpPr>
            <p:cNvPr id="266" name="Straight Arrow Connector 265"/>
            <p:cNvCxnSpPr>
              <a:stCxn id="259" idx="3"/>
            </p:cNvCxnSpPr>
            <p:nvPr/>
          </p:nvCxnSpPr>
          <p:spPr>
            <a:xfrm flipH="1">
              <a:off x="3465286" y="2544510"/>
              <a:ext cx="746240" cy="311176"/>
            </a:xfrm>
            <a:prstGeom prst="straightConnector1">
              <a:avLst/>
            </a:prstGeom>
            <a:ln w="6350">
              <a:solidFill>
                <a:schemeClr val="tx1"/>
              </a:solidFill>
              <a:prstDash val="solid"/>
              <a:tailEnd type="stealth" w="sm" len="med"/>
            </a:ln>
          </p:spPr>
          <p:style>
            <a:lnRef idx="1">
              <a:schemeClr val="accent1"/>
            </a:lnRef>
            <a:fillRef idx="0">
              <a:schemeClr val="accent1"/>
            </a:fillRef>
            <a:effectRef idx="0">
              <a:schemeClr val="accent1"/>
            </a:effectRef>
            <a:fontRef idx="minor">
              <a:schemeClr val="tx1"/>
            </a:fontRef>
          </p:style>
        </p:cxnSp>
        <p:cxnSp>
          <p:nvCxnSpPr>
            <p:cNvPr id="239" name="Straight Arrow Connector 238"/>
            <p:cNvCxnSpPr>
              <a:endCxn id="28" idx="0"/>
            </p:cNvCxnSpPr>
            <p:nvPr/>
          </p:nvCxnSpPr>
          <p:spPr>
            <a:xfrm>
              <a:off x="1610426" y="1733459"/>
              <a:ext cx="0" cy="436427"/>
            </a:xfrm>
            <a:prstGeom prst="straightConnector1">
              <a:avLst/>
            </a:prstGeom>
            <a:ln w="12700">
              <a:solidFill>
                <a:schemeClr val="tx1"/>
              </a:solidFill>
              <a:headEnd type="none" w="med" len="med"/>
              <a:tailEnd type="stealth" w="sm" len="med"/>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a:off x="4412711" y="1785967"/>
              <a:ext cx="0" cy="274320"/>
            </a:xfrm>
            <a:prstGeom prst="straightConnector1">
              <a:avLst/>
            </a:prstGeom>
            <a:ln w="12700">
              <a:solidFill>
                <a:schemeClr val="tx1"/>
              </a:solidFill>
              <a:headEnd type="none" w="med" len="med"/>
              <a:tailEnd type="stealth" w="sm"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082800" y="2578100"/>
              <a:ext cx="584200" cy="2794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42" name="Group 41"/>
          <p:cNvGrpSpPr/>
          <p:nvPr/>
        </p:nvGrpSpPr>
        <p:grpSpPr>
          <a:xfrm>
            <a:off x="4743451" y="2888194"/>
            <a:ext cx="5968999" cy="3034306"/>
            <a:chOff x="3082674" y="3315694"/>
            <a:chExt cx="5896225" cy="3034306"/>
          </a:xfrm>
        </p:grpSpPr>
        <p:sp>
          <p:nvSpPr>
            <p:cNvPr id="14" name="Rounded Rectangle 13"/>
            <p:cNvSpPr/>
            <p:nvPr/>
          </p:nvSpPr>
          <p:spPr>
            <a:xfrm>
              <a:off x="3082674" y="3315694"/>
              <a:ext cx="5769226" cy="3034306"/>
            </a:xfrm>
            <a:prstGeom prst="roundRect">
              <a:avLst/>
            </a:prstGeom>
            <a:solidFill>
              <a:srgbClr val="FFFF99">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 dirty="0">
                  <a:solidFill>
                    <a:prstClr val="white"/>
                  </a:solidFill>
                  <a:latin typeface="Arial" pitchFamily="34" charset="0"/>
                  <a:cs typeface="Arial" pitchFamily="34" charset="0"/>
                </a:rPr>
                <a:t>111</a:t>
              </a:r>
            </a:p>
          </p:txBody>
        </p:sp>
        <p:cxnSp>
          <p:nvCxnSpPr>
            <p:cNvPr id="105" name="Straight Arrow Connector 104"/>
            <p:cNvCxnSpPr/>
            <p:nvPr/>
          </p:nvCxnSpPr>
          <p:spPr>
            <a:xfrm>
              <a:off x="4170269" y="3825874"/>
              <a:ext cx="0" cy="182880"/>
            </a:xfrm>
            <a:prstGeom prst="straightConnector1">
              <a:avLst/>
            </a:prstGeom>
            <a:ln w="12700">
              <a:solidFill>
                <a:srgbClr val="FF0000"/>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0" name="TextBox 109"/>
            <p:cNvSpPr txBox="1"/>
            <p:nvPr/>
          </p:nvSpPr>
          <p:spPr>
            <a:xfrm>
              <a:off x="3225800" y="4317433"/>
              <a:ext cx="939799" cy="400572"/>
            </a:xfrm>
            <a:prstGeom prst="rect">
              <a:avLst/>
            </a:prstGeom>
            <a:noFill/>
            <a:ln>
              <a:noFill/>
            </a:ln>
          </p:spPr>
          <p:txBody>
            <a:bodyPr wrap="square" lIns="91896" tIns="45949" rIns="91896" bIns="45949" rtlCol="0">
              <a:spAutoFit/>
            </a:bodyPr>
            <a:lstStyle/>
            <a:p>
              <a:r>
                <a:rPr lang="en-US" sz="2000" dirty="0">
                  <a:solidFill>
                    <a:prstClr val="black"/>
                  </a:solidFill>
                  <a:latin typeface="Arial" pitchFamily="34" charset="0"/>
                  <a:cs typeface="Arial" pitchFamily="34" charset="0"/>
                </a:rPr>
                <a:t>3 </a:t>
              </a:r>
              <a:r>
                <a:rPr lang="en-US" sz="2000" dirty="0" err="1">
                  <a:solidFill>
                    <a:prstClr val="black"/>
                  </a:solidFill>
                  <a:latin typeface="Arial" pitchFamily="34" charset="0"/>
                  <a:cs typeface="Arial" pitchFamily="34" charset="0"/>
                </a:rPr>
                <a:t>AcP</a:t>
              </a:r>
              <a:r>
                <a:rPr lang="en-US" sz="2000" dirty="0">
                  <a:solidFill>
                    <a:prstClr val="black"/>
                  </a:solidFill>
                  <a:latin typeface="Arial" pitchFamily="34" charset="0"/>
                  <a:cs typeface="Arial" pitchFamily="34" charset="0"/>
                </a:rPr>
                <a:t> </a:t>
              </a:r>
            </a:p>
          </p:txBody>
        </p:sp>
        <p:sp>
          <p:nvSpPr>
            <p:cNvPr id="113" name="TextBox 112"/>
            <p:cNvSpPr txBox="1"/>
            <p:nvPr/>
          </p:nvSpPr>
          <p:spPr>
            <a:xfrm>
              <a:off x="3644900" y="3436939"/>
              <a:ext cx="1077516" cy="400572"/>
            </a:xfrm>
            <a:prstGeom prst="rect">
              <a:avLst/>
            </a:prstGeom>
            <a:noFill/>
          </p:spPr>
          <p:txBody>
            <a:bodyPr wrap="square" lIns="91896" tIns="45949" rIns="91896" bIns="45949" rtlCol="0">
              <a:spAutoFit/>
            </a:bodyPr>
            <a:lstStyle/>
            <a:p>
              <a:r>
                <a:rPr lang="en-US" sz="2000" dirty="0">
                  <a:solidFill>
                    <a:prstClr val="black"/>
                  </a:solidFill>
                  <a:latin typeface="Arial" pitchFamily="34" charset="0"/>
                  <a:cs typeface="Arial" pitchFamily="34" charset="0"/>
                </a:rPr>
                <a:t>3 F6P</a:t>
              </a:r>
            </a:p>
          </p:txBody>
        </p:sp>
        <p:sp>
          <p:nvSpPr>
            <p:cNvPr id="124" name="Left Brace 123"/>
            <p:cNvSpPr/>
            <p:nvPr/>
          </p:nvSpPr>
          <p:spPr>
            <a:xfrm rot="16200000" flipH="1" flipV="1">
              <a:off x="4004722" y="3699924"/>
              <a:ext cx="309054" cy="876300"/>
            </a:xfrm>
            <a:prstGeom prst="leftBrace">
              <a:avLst>
                <a:gd name="adj1" fmla="val 35714"/>
                <a:gd name="adj2" fmla="val 50000"/>
              </a:avLst>
            </a:prstGeom>
            <a:ln w="6350">
              <a:solidFill>
                <a:srgbClr val="FF0000"/>
              </a:solidFill>
              <a:headEnd type="stealth" w="sm" len="med"/>
              <a:tailEnd type="stealth" w="sm" len="med"/>
            </a:ln>
          </p:spPr>
          <p:style>
            <a:lnRef idx="1">
              <a:schemeClr val="accent1"/>
            </a:lnRef>
            <a:fillRef idx="0">
              <a:schemeClr val="accent1"/>
            </a:fillRef>
            <a:effectRef idx="0">
              <a:schemeClr val="accent1"/>
            </a:effectRef>
            <a:fontRef idx="minor">
              <a:schemeClr val="tx1"/>
            </a:fontRef>
          </p:style>
          <p:txBody>
            <a:bodyPr lIns="91896" tIns="45949" rIns="91896" bIns="45949" rtlCol="0" anchor="ctr"/>
            <a:lstStyle/>
            <a:p>
              <a:pPr algn="ctr"/>
              <a:endParaRPr lang="en-US" sz="1200" dirty="0">
                <a:solidFill>
                  <a:prstClr val="black"/>
                </a:solidFill>
                <a:latin typeface="Arial" pitchFamily="34" charset="0"/>
                <a:cs typeface="Arial" pitchFamily="34" charset="0"/>
              </a:endParaRPr>
            </a:p>
          </p:txBody>
        </p:sp>
        <p:sp>
          <p:nvSpPr>
            <p:cNvPr id="80" name="TextBox 79"/>
            <p:cNvSpPr txBox="1"/>
            <p:nvPr/>
          </p:nvSpPr>
          <p:spPr>
            <a:xfrm>
              <a:off x="4090623" y="4369715"/>
              <a:ext cx="1192577" cy="400572"/>
            </a:xfrm>
            <a:prstGeom prst="rect">
              <a:avLst/>
            </a:prstGeom>
            <a:noFill/>
          </p:spPr>
          <p:txBody>
            <a:bodyPr wrap="square" lIns="91896" tIns="45949" rIns="91896" bIns="45949" rtlCol="0">
              <a:spAutoFit/>
            </a:bodyPr>
            <a:lstStyle/>
            <a:p>
              <a:r>
                <a:rPr lang="en-US" sz="2000" dirty="0">
                  <a:solidFill>
                    <a:prstClr val="black"/>
                  </a:solidFill>
                  <a:latin typeface="Arial" pitchFamily="34" charset="0"/>
                  <a:cs typeface="Arial" pitchFamily="34" charset="0"/>
                </a:rPr>
                <a:t>3 E4P</a:t>
              </a:r>
            </a:p>
          </p:txBody>
        </p:sp>
        <p:sp>
          <p:nvSpPr>
            <p:cNvPr id="89" name="TextBox 88"/>
            <p:cNvSpPr txBox="1"/>
            <p:nvPr/>
          </p:nvSpPr>
          <p:spPr>
            <a:xfrm>
              <a:off x="7803060" y="4331640"/>
              <a:ext cx="1175839" cy="400572"/>
            </a:xfrm>
            <a:prstGeom prst="rect">
              <a:avLst/>
            </a:prstGeom>
            <a:noFill/>
          </p:spPr>
          <p:txBody>
            <a:bodyPr wrap="square" lIns="91896" tIns="45949" rIns="91896" bIns="45949" rtlCol="0">
              <a:spAutoFit/>
            </a:bodyPr>
            <a:lstStyle/>
            <a:p>
              <a:pPr algn="ctr"/>
              <a:r>
                <a:rPr lang="en-US" sz="2000" dirty="0">
                  <a:solidFill>
                    <a:prstClr val="black"/>
                  </a:solidFill>
                  <a:latin typeface="Arial" pitchFamily="34" charset="0"/>
                  <a:cs typeface="Arial" pitchFamily="34" charset="0"/>
                </a:rPr>
                <a:t>2 F6P</a:t>
              </a:r>
            </a:p>
          </p:txBody>
        </p:sp>
        <p:cxnSp>
          <p:nvCxnSpPr>
            <p:cNvPr id="91" name="Elbow Connector 84"/>
            <p:cNvCxnSpPr>
              <a:stCxn id="89" idx="0"/>
            </p:cNvCxnSpPr>
            <p:nvPr/>
          </p:nvCxnSpPr>
          <p:spPr>
            <a:xfrm rot="16200000" flipV="1">
              <a:off x="6133292" y="2073952"/>
              <a:ext cx="770614" cy="3744762"/>
            </a:xfrm>
            <a:prstGeom prst="bentConnector2">
              <a:avLst/>
            </a:prstGeom>
            <a:ln w="6350">
              <a:solidFill>
                <a:schemeClr val="tx1"/>
              </a:solidFill>
              <a:prstDash val="lgDash"/>
              <a:tailEnd type="stealth" w="sm" len="med"/>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nvCxnSpPr>
          <p:spPr>
            <a:xfrm flipH="1">
              <a:off x="3750635" y="4871484"/>
              <a:ext cx="1242" cy="598398"/>
            </a:xfrm>
            <a:prstGeom prst="straightConnector1">
              <a:avLst/>
            </a:prstGeom>
            <a:ln w="6350">
              <a:solidFill>
                <a:schemeClr val="tx1"/>
              </a:solidFill>
              <a:prstDash val="solid"/>
              <a:tailEnd type="stealth" w="sm" len="med"/>
            </a:ln>
          </p:spPr>
          <p:style>
            <a:lnRef idx="1">
              <a:schemeClr val="accent1"/>
            </a:lnRef>
            <a:fillRef idx="0">
              <a:schemeClr val="accent1"/>
            </a:fillRef>
            <a:effectRef idx="0">
              <a:schemeClr val="accent1"/>
            </a:effectRef>
            <a:fontRef idx="minor">
              <a:schemeClr val="tx1"/>
            </a:fontRef>
          </p:style>
        </p:cxnSp>
        <p:sp>
          <p:nvSpPr>
            <p:cNvPr id="176" name="TextBox 175"/>
            <p:cNvSpPr txBox="1"/>
            <p:nvPr/>
          </p:nvSpPr>
          <p:spPr>
            <a:xfrm>
              <a:off x="5349075" y="4210090"/>
              <a:ext cx="2055025" cy="646331"/>
            </a:xfrm>
            <a:prstGeom prst="rect">
              <a:avLst/>
            </a:prstGeom>
            <a:noFill/>
            <a:ln>
              <a:solidFill>
                <a:srgbClr val="00B050"/>
              </a:solidFill>
            </a:ln>
          </p:spPr>
          <p:txBody>
            <a:bodyPr wrap="square" rtlCol="0">
              <a:spAutoFit/>
            </a:bodyPr>
            <a:lstStyle/>
            <a:p>
              <a:pPr algn="ctr"/>
              <a:r>
                <a:rPr lang="en-US" dirty="0">
                  <a:solidFill>
                    <a:prstClr val="black"/>
                  </a:solidFill>
                  <a:latin typeface="Arial" pitchFamily="34" charset="0"/>
                  <a:cs typeface="Arial" pitchFamily="34" charset="0"/>
                </a:rPr>
                <a:t>Carbon</a:t>
              </a:r>
            </a:p>
            <a:p>
              <a:pPr algn="ctr"/>
              <a:r>
                <a:rPr lang="en-US" dirty="0">
                  <a:solidFill>
                    <a:prstClr val="black"/>
                  </a:solidFill>
                  <a:latin typeface="Arial" pitchFamily="34" charset="0"/>
                  <a:cs typeface="Arial" pitchFamily="34" charset="0"/>
                </a:rPr>
                <a:t>Rearrangement</a:t>
              </a:r>
              <a:endParaRPr lang="en-US" dirty="0">
                <a:solidFill>
                  <a:prstClr val="black"/>
                </a:solidFill>
              </a:endParaRPr>
            </a:p>
          </p:txBody>
        </p:sp>
        <p:sp>
          <p:nvSpPr>
            <p:cNvPr id="69" name="TextBox 68"/>
            <p:cNvSpPr txBox="1"/>
            <p:nvPr/>
          </p:nvSpPr>
          <p:spPr>
            <a:xfrm>
              <a:off x="3170178" y="5616152"/>
              <a:ext cx="1376421" cy="708349"/>
            </a:xfrm>
            <a:prstGeom prst="rect">
              <a:avLst/>
            </a:prstGeom>
            <a:noFill/>
            <a:ln>
              <a:noFill/>
            </a:ln>
          </p:spPr>
          <p:txBody>
            <a:bodyPr wrap="square" lIns="91896" tIns="45949" rIns="91896" bIns="45949" rtlCol="0">
              <a:spAutoFit/>
            </a:bodyPr>
            <a:lstStyle/>
            <a:p>
              <a:pPr algn="ctr"/>
              <a:r>
                <a:rPr lang="en-US" sz="2000" dirty="0">
                  <a:solidFill>
                    <a:prstClr val="black"/>
                  </a:solidFill>
                  <a:latin typeface="Arial" pitchFamily="34" charset="0"/>
                  <a:cs typeface="Arial" pitchFamily="34" charset="0"/>
                </a:rPr>
                <a:t>3 </a:t>
              </a:r>
              <a:r>
                <a:rPr lang="en-US" sz="2000" dirty="0" err="1">
                  <a:solidFill>
                    <a:prstClr val="black"/>
                  </a:solidFill>
                  <a:latin typeface="Arial" pitchFamily="34" charset="0"/>
                  <a:cs typeface="Arial" pitchFamily="34" charset="0"/>
                </a:rPr>
                <a:t>AcCoA</a:t>
              </a:r>
              <a:r>
                <a:rPr lang="en-US" sz="2000" dirty="0">
                  <a:solidFill>
                    <a:prstClr val="black"/>
                  </a:solidFill>
                  <a:latin typeface="Arial" pitchFamily="34" charset="0"/>
                  <a:cs typeface="Arial" pitchFamily="34" charset="0"/>
                </a:rPr>
                <a:t> </a:t>
              </a:r>
            </a:p>
            <a:p>
              <a:pPr algn="ctr"/>
              <a:r>
                <a:rPr lang="en-US" sz="2000" dirty="0">
                  <a:solidFill>
                    <a:prstClr val="black"/>
                  </a:solidFill>
                  <a:latin typeface="Arial" pitchFamily="34" charset="0"/>
                  <a:cs typeface="Arial" pitchFamily="34" charset="0"/>
                </a:rPr>
                <a:t> </a:t>
              </a:r>
            </a:p>
          </p:txBody>
        </p:sp>
        <p:cxnSp>
          <p:nvCxnSpPr>
            <p:cNvPr id="35" name="Straight Arrow Connector 34"/>
            <p:cNvCxnSpPr>
              <a:endCxn id="176" idx="1"/>
            </p:cNvCxnSpPr>
            <p:nvPr/>
          </p:nvCxnSpPr>
          <p:spPr>
            <a:xfrm flipV="1">
              <a:off x="4965700" y="4533256"/>
              <a:ext cx="383375" cy="0"/>
            </a:xfrm>
            <a:prstGeom prst="straightConnector1">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flipV="1">
              <a:off x="7429500" y="4520556"/>
              <a:ext cx="383375" cy="0"/>
            </a:xfrm>
            <a:prstGeom prst="straightConnector1">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cxnSp>
        <p:nvCxnSpPr>
          <p:cNvPr id="39" name="Straight Arrow Connector 38"/>
          <p:cNvCxnSpPr/>
          <p:nvPr/>
        </p:nvCxnSpPr>
        <p:spPr>
          <a:xfrm flipH="1">
            <a:off x="4216401" y="2591692"/>
            <a:ext cx="665681" cy="371709"/>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4882082" y="2591692"/>
            <a:ext cx="680519" cy="346309"/>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067050" y="152400"/>
            <a:ext cx="4759060" cy="523220"/>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p:spPr>
        <p:txBody>
          <a:bodyPr wrap="none" rtlCol="0">
            <a:spAutoFit/>
          </a:bodyPr>
          <a:lstStyle/>
          <a:p>
            <a:r>
              <a:rPr lang="en-US" sz="2800" dirty="0">
                <a:solidFill>
                  <a:prstClr val="black"/>
                </a:solidFill>
              </a:rPr>
              <a:t>Non-Oxidative Glycolysis (NOG)</a:t>
            </a:r>
          </a:p>
        </p:txBody>
      </p:sp>
      <p:grpSp>
        <p:nvGrpSpPr>
          <p:cNvPr id="10" name="Group 9"/>
          <p:cNvGrpSpPr/>
          <p:nvPr/>
        </p:nvGrpSpPr>
        <p:grpSpPr>
          <a:xfrm>
            <a:off x="6146800" y="5122400"/>
            <a:ext cx="4521200" cy="815320"/>
            <a:chOff x="4622800" y="5549900"/>
            <a:chExt cx="4521200" cy="815320"/>
          </a:xfrm>
        </p:grpSpPr>
        <p:cxnSp>
          <p:nvCxnSpPr>
            <p:cNvPr id="4" name="Straight Arrow Connector 3"/>
            <p:cNvCxnSpPr/>
            <p:nvPr/>
          </p:nvCxnSpPr>
          <p:spPr>
            <a:xfrm flipV="1">
              <a:off x="4622800" y="5803900"/>
              <a:ext cx="1358900" cy="12700"/>
            </a:xfrm>
            <a:prstGeom prst="straightConnector1">
              <a:avLst/>
            </a:prstGeom>
            <a:ln w="12700">
              <a:solidFill>
                <a:schemeClr val="tx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132726" y="5549900"/>
              <a:ext cx="3011274" cy="369332"/>
            </a:xfrm>
            <a:prstGeom prst="rect">
              <a:avLst/>
            </a:prstGeom>
            <a:noFill/>
          </p:spPr>
          <p:txBody>
            <a:bodyPr wrap="none" rtlCol="0">
              <a:spAutoFit/>
            </a:bodyPr>
            <a:lstStyle/>
            <a:p>
              <a:r>
                <a:rPr lang="en-US" dirty="0">
                  <a:solidFill>
                    <a:prstClr val="black"/>
                  </a:solidFill>
                </a:rPr>
                <a:t>Ethanol, </a:t>
              </a:r>
              <a:r>
                <a:rPr lang="en-US" dirty="0" err="1">
                  <a:solidFill>
                    <a:prstClr val="black"/>
                  </a:solidFill>
                </a:rPr>
                <a:t>Butanol</a:t>
              </a:r>
              <a:r>
                <a:rPr lang="en-US" dirty="0">
                  <a:solidFill>
                    <a:prstClr val="black"/>
                  </a:solidFill>
                </a:rPr>
                <a:t>, Fatty acids…</a:t>
              </a:r>
            </a:p>
          </p:txBody>
        </p:sp>
        <p:sp>
          <p:nvSpPr>
            <p:cNvPr id="7" name="TextBox 6"/>
            <p:cNvSpPr txBox="1"/>
            <p:nvPr/>
          </p:nvSpPr>
          <p:spPr>
            <a:xfrm>
              <a:off x="4762500" y="5842000"/>
              <a:ext cx="436338" cy="523220"/>
            </a:xfrm>
            <a:prstGeom prst="rect">
              <a:avLst/>
            </a:prstGeom>
            <a:noFill/>
          </p:spPr>
          <p:txBody>
            <a:bodyPr wrap="none" rtlCol="0">
              <a:spAutoFit/>
            </a:bodyPr>
            <a:lstStyle/>
            <a:p>
              <a:r>
                <a:rPr lang="en-US" sz="2800" dirty="0">
                  <a:solidFill>
                    <a:srgbClr val="FF0000"/>
                  </a:solidFill>
                </a:rPr>
                <a:t>e</a:t>
              </a:r>
              <a:r>
                <a:rPr lang="en-US" sz="2800" baseline="30000" dirty="0">
                  <a:solidFill>
                    <a:srgbClr val="FF0000"/>
                  </a:solidFill>
                </a:rPr>
                <a:t>-</a:t>
              </a:r>
            </a:p>
          </p:txBody>
        </p:sp>
        <p:sp>
          <p:nvSpPr>
            <p:cNvPr id="9" name="Arc 8"/>
            <p:cNvSpPr/>
            <p:nvPr/>
          </p:nvSpPr>
          <p:spPr>
            <a:xfrm>
              <a:off x="5168900" y="5803900"/>
              <a:ext cx="711200" cy="482600"/>
            </a:xfrm>
            <a:prstGeom prst="arc">
              <a:avLst>
                <a:gd name="adj1" fmla="val 11166930"/>
                <a:gd name="adj2" fmla="val 14713492"/>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grpSp>
      <p:sp>
        <p:nvSpPr>
          <p:cNvPr id="3" name="TextBox 2"/>
          <p:cNvSpPr txBox="1"/>
          <p:nvPr/>
        </p:nvSpPr>
        <p:spPr>
          <a:xfrm>
            <a:off x="8359141" y="6488668"/>
            <a:ext cx="2191369" cy="369332"/>
          </a:xfrm>
          <a:prstGeom prst="rect">
            <a:avLst/>
          </a:prstGeom>
          <a:noFill/>
        </p:spPr>
        <p:txBody>
          <a:bodyPr wrap="none" rtlCol="0">
            <a:spAutoFit/>
          </a:bodyPr>
          <a:lstStyle/>
          <a:p>
            <a:r>
              <a:rPr lang="en-US" dirty="0">
                <a:solidFill>
                  <a:prstClr val="black"/>
                </a:solidFill>
              </a:rPr>
              <a:t>Bogorad Nature 2013</a:t>
            </a:r>
          </a:p>
        </p:txBody>
      </p:sp>
      <p:sp>
        <p:nvSpPr>
          <p:cNvPr id="5" name="TextBox 4"/>
          <p:cNvSpPr txBox="1"/>
          <p:nvPr/>
        </p:nvSpPr>
        <p:spPr>
          <a:xfrm>
            <a:off x="8143875" y="914400"/>
            <a:ext cx="651140" cy="400110"/>
          </a:xfrm>
          <a:prstGeom prst="rect">
            <a:avLst/>
          </a:prstGeom>
          <a:noFill/>
          <a:ln>
            <a:solidFill>
              <a:srgbClr val="FF0000"/>
            </a:solidFill>
          </a:ln>
        </p:spPr>
        <p:txBody>
          <a:bodyPr wrap="none" rtlCol="0">
            <a:spAutoFit/>
          </a:bodyPr>
          <a:lstStyle/>
          <a:p>
            <a:r>
              <a:rPr lang="en-US" sz="2000" dirty="0">
                <a:latin typeface="Arial" panose="020B0604020202020204" pitchFamily="34" charset="0"/>
                <a:cs typeface="Arial" panose="020B0604020202020204" pitchFamily="34" charset="0"/>
              </a:rPr>
              <a:t>CH</a:t>
            </a:r>
            <a:r>
              <a:rPr lang="en-US" sz="2000" baseline="-25000" dirty="0">
                <a:latin typeface="Arial" panose="020B0604020202020204" pitchFamily="34" charset="0"/>
                <a:cs typeface="Arial" panose="020B0604020202020204" pitchFamily="34" charset="0"/>
              </a:rPr>
              <a:t>4</a:t>
            </a:r>
          </a:p>
        </p:txBody>
      </p:sp>
      <p:cxnSp>
        <p:nvCxnSpPr>
          <p:cNvPr id="15" name="Straight Arrow Connector 14"/>
          <p:cNvCxnSpPr/>
          <p:nvPr/>
        </p:nvCxnSpPr>
        <p:spPr>
          <a:xfrm flipH="1">
            <a:off x="6943726" y="1143000"/>
            <a:ext cx="1114425" cy="0"/>
          </a:xfrm>
          <a:prstGeom prst="straightConnector1">
            <a:avLst/>
          </a:prstGeom>
          <a:ln w="127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286626" y="1371601"/>
            <a:ext cx="872355" cy="646331"/>
          </a:xfrm>
          <a:prstGeom prst="rect">
            <a:avLst/>
          </a:prstGeom>
          <a:noFill/>
        </p:spPr>
        <p:txBody>
          <a:bodyPr wrap="none" rtlCol="0">
            <a:spAutoFit/>
          </a:bodyPr>
          <a:lstStyle/>
          <a:p>
            <a:pPr algn="ctr"/>
            <a:r>
              <a:rPr lang="en-US" dirty="0"/>
              <a:t>[O]</a:t>
            </a:r>
          </a:p>
          <a:p>
            <a:r>
              <a:rPr lang="en-US" dirty="0"/>
              <a:t>NADPH</a:t>
            </a:r>
          </a:p>
        </p:txBody>
      </p:sp>
      <p:sp>
        <p:nvSpPr>
          <p:cNvPr id="17" name="Arc 16"/>
          <p:cNvSpPr/>
          <p:nvPr/>
        </p:nvSpPr>
        <p:spPr>
          <a:xfrm>
            <a:off x="7200900" y="1143000"/>
            <a:ext cx="514350" cy="228600"/>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TextBox 19"/>
          <p:cNvSpPr txBox="1"/>
          <p:nvPr/>
        </p:nvSpPr>
        <p:spPr>
          <a:xfrm>
            <a:off x="7172325" y="742950"/>
            <a:ext cx="718466" cy="369332"/>
          </a:xfrm>
          <a:prstGeom prst="rect">
            <a:avLst/>
          </a:prstGeom>
          <a:noFill/>
        </p:spPr>
        <p:txBody>
          <a:bodyPr wrap="none" rtlCol="0">
            <a:spAutoFit/>
          </a:bodyPr>
          <a:lstStyle/>
          <a:p>
            <a:r>
              <a:rPr lang="en-US" dirty="0" err="1"/>
              <a:t>MmO</a:t>
            </a:r>
            <a:endParaRPr lang="en-US" dirty="0"/>
          </a:p>
        </p:txBody>
      </p:sp>
    </p:spTree>
    <p:extLst>
      <p:ext uri="{BB962C8B-B14F-4D97-AF65-F5344CB8AC3E}">
        <p14:creationId xmlns:p14="http://schemas.microsoft.com/office/powerpoint/2010/main" val="13917748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7FC67A1-6832-4C20-BB86-75EF343ECF1F}" type="slidenum">
              <a:rPr lang="en-US" smtClean="0">
                <a:solidFill>
                  <a:prstClr val="black">
                    <a:tint val="75000"/>
                  </a:prstClr>
                </a:solidFill>
              </a:rPr>
              <a:pPr/>
              <a:t>43</a:t>
            </a:fld>
            <a:endParaRPr lang="en-US">
              <a:solidFill>
                <a:prstClr val="black">
                  <a:tint val="75000"/>
                </a:prstClr>
              </a:solidFill>
            </a:endParaRPr>
          </a:p>
        </p:txBody>
      </p:sp>
      <p:pic>
        <p:nvPicPr>
          <p:cNvPr id="2150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105" b="-1009"/>
          <a:stretch/>
        </p:blipFill>
        <p:spPr bwMode="auto">
          <a:xfrm>
            <a:off x="1614879" y="1555705"/>
            <a:ext cx="9099550" cy="4023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1505" name="Straight Arrow Connector 21504"/>
          <p:cNvCxnSpPr/>
          <p:nvPr/>
        </p:nvCxnSpPr>
        <p:spPr>
          <a:xfrm>
            <a:off x="6525450" y="5099215"/>
            <a:ext cx="0" cy="4572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1507" name="TextBox 21506"/>
          <p:cNvSpPr txBox="1"/>
          <p:nvPr/>
        </p:nvSpPr>
        <p:spPr>
          <a:xfrm>
            <a:off x="6075391" y="5564586"/>
            <a:ext cx="900118" cy="369332"/>
          </a:xfrm>
          <a:prstGeom prst="rect">
            <a:avLst/>
          </a:prstGeom>
          <a:noFill/>
        </p:spPr>
        <p:txBody>
          <a:bodyPr wrap="none" rtlCol="0">
            <a:spAutoFit/>
          </a:bodyPr>
          <a:lstStyle/>
          <a:p>
            <a:r>
              <a:rPr lang="en-US" dirty="0" smtClean="0">
                <a:solidFill>
                  <a:prstClr val="black"/>
                </a:solidFill>
              </a:rPr>
              <a:t>Ethanol</a:t>
            </a:r>
            <a:endParaRPr lang="en-US" dirty="0">
              <a:solidFill>
                <a:prstClr val="black"/>
              </a:solidFill>
            </a:endParaRPr>
          </a:p>
        </p:txBody>
      </p:sp>
      <p:sp>
        <p:nvSpPr>
          <p:cNvPr id="122" name="TextBox 121"/>
          <p:cNvSpPr txBox="1"/>
          <p:nvPr/>
        </p:nvSpPr>
        <p:spPr>
          <a:xfrm>
            <a:off x="8164133" y="5569858"/>
            <a:ext cx="900118" cy="369332"/>
          </a:xfrm>
          <a:prstGeom prst="rect">
            <a:avLst/>
          </a:prstGeom>
          <a:noFill/>
        </p:spPr>
        <p:txBody>
          <a:bodyPr wrap="none" rtlCol="0">
            <a:spAutoFit/>
          </a:bodyPr>
          <a:lstStyle/>
          <a:p>
            <a:r>
              <a:rPr lang="en-US" dirty="0" smtClean="0">
                <a:solidFill>
                  <a:prstClr val="black"/>
                </a:solidFill>
              </a:rPr>
              <a:t>Ethanol</a:t>
            </a:r>
            <a:endParaRPr lang="en-US" dirty="0">
              <a:solidFill>
                <a:prstClr val="black"/>
              </a:solidFill>
            </a:endParaRPr>
          </a:p>
        </p:txBody>
      </p:sp>
      <p:cxnSp>
        <p:nvCxnSpPr>
          <p:cNvPr id="123" name="Straight Arrow Connector 122"/>
          <p:cNvCxnSpPr/>
          <p:nvPr/>
        </p:nvCxnSpPr>
        <p:spPr>
          <a:xfrm>
            <a:off x="8430450" y="5056414"/>
            <a:ext cx="0" cy="4572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1509" name="TextBox 21508"/>
          <p:cNvSpPr txBox="1"/>
          <p:nvPr/>
        </p:nvSpPr>
        <p:spPr>
          <a:xfrm>
            <a:off x="2710543" y="266701"/>
            <a:ext cx="6314614" cy="584775"/>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p:spPr>
        <p:txBody>
          <a:bodyPr wrap="none" rtlCol="0">
            <a:spAutoFit/>
          </a:bodyPr>
          <a:lstStyle/>
          <a:p>
            <a:r>
              <a:rPr lang="en-US" sz="3200" dirty="0">
                <a:solidFill>
                  <a:prstClr val="black"/>
                </a:solidFill>
              </a:rPr>
              <a:t>Methanol Condensation Cycle (MCC)</a:t>
            </a:r>
          </a:p>
        </p:txBody>
      </p:sp>
      <p:grpSp>
        <p:nvGrpSpPr>
          <p:cNvPr id="21514" name="Group 21513"/>
          <p:cNvGrpSpPr/>
          <p:nvPr/>
        </p:nvGrpSpPr>
        <p:grpSpPr>
          <a:xfrm>
            <a:off x="3591796" y="860858"/>
            <a:ext cx="4947188" cy="509290"/>
            <a:chOff x="2188529" y="1720334"/>
            <a:chExt cx="4947188" cy="509290"/>
          </a:xfrm>
        </p:grpSpPr>
        <p:sp>
          <p:nvSpPr>
            <p:cNvPr id="21511" name="Rectangle 21510"/>
            <p:cNvSpPr/>
            <p:nvPr/>
          </p:nvSpPr>
          <p:spPr>
            <a:xfrm>
              <a:off x="2302829" y="1720334"/>
              <a:ext cx="184731" cy="369332"/>
            </a:xfrm>
            <a:prstGeom prst="rect">
              <a:avLst/>
            </a:prstGeom>
          </p:spPr>
          <p:txBody>
            <a:bodyPr wrap="none">
              <a:spAutoFit/>
            </a:bodyPr>
            <a:lstStyle/>
            <a:p>
              <a:endParaRPr lang="en-US" dirty="0">
                <a:solidFill>
                  <a:prstClr val="black"/>
                </a:solidFill>
              </a:endParaRPr>
            </a:p>
          </p:txBody>
        </p:sp>
        <p:sp>
          <p:nvSpPr>
            <p:cNvPr id="128" name="Rectangle 127"/>
            <p:cNvSpPr/>
            <p:nvPr/>
          </p:nvSpPr>
          <p:spPr>
            <a:xfrm>
              <a:off x="2188529" y="1767959"/>
              <a:ext cx="4947188" cy="461665"/>
            </a:xfrm>
            <a:prstGeom prst="rect">
              <a:avLst/>
            </a:prstGeom>
          </p:spPr>
          <p:txBody>
            <a:bodyPr wrap="none">
              <a:spAutoFit/>
            </a:bodyPr>
            <a:lstStyle/>
            <a:p>
              <a:r>
                <a:rPr lang="en-US" sz="2400" dirty="0" smtClean="0">
                  <a:solidFill>
                    <a:prstClr val="black"/>
                  </a:solidFill>
                </a:rPr>
                <a:t>2 </a:t>
              </a:r>
              <a:r>
                <a:rPr lang="en-US" sz="2400" dirty="0">
                  <a:solidFill>
                    <a:prstClr val="black"/>
                  </a:solidFill>
                </a:rPr>
                <a:t>CH</a:t>
              </a:r>
              <a:r>
                <a:rPr lang="en-US" sz="2400" baseline="-25000" dirty="0">
                  <a:solidFill>
                    <a:prstClr val="black"/>
                  </a:solidFill>
                </a:rPr>
                <a:t>3</a:t>
              </a:r>
              <a:r>
                <a:rPr lang="en-US" sz="2400" dirty="0">
                  <a:solidFill>
                    <a:prstClr val="black"/>
                  </a:solidFill>
                </a:rPr>
                <a:t>OH                       </a:t>
              </a:r>
              <a:r>
                <a:rPr lang="en-US" sz="2400" dirty="0">
                  <a:solidFill>
                    <a:prstClr val="black"/>
                  </a:solidFill>
                  <a:sym typeface="Wingdings" panose="05000000000000000000" pitchFamily="2" charset="2"/>
                </a:rPr>
                <a:t> </a:t>
              </a:r>
              <a:r>
                <a:rPr lang="en-US" sz="2400" dirty="0" smtClean="0">
                  <a:solidFill>
                    <a:prstClr val="black"/>
                  </a:solidFill>
                  <a:sym typeface="Wingdings" panose="05000000000000000000" pitchFamily="2" charset="2"/>
                </a:rPr>
                <a:t>C</a:t>
              </a:r>
              <a:r>
                <a:rPr lang="en-US" sz="2400" baseline="-25000" dirty="0" smtClean="0">
                  <a:solidFill>
                    <a:prstClr val="black"/>
                  </a:solidFill>
                  <a:sym typeface="Wingdings" panose="05000000000000000000" pitchFamily="2" charset="2"/>
                </a:rPr>
                <a:t>2</a:t>
              </a:r>
              <a:r>
                <a:rPr lang="en-US" sz="2400" dirty="0" smtClean="0">
                  <a:solidFill>
                    <a:prstClr val="black"/>
                  </a:solidFill>
                  <a:sym typeface="Wingdings" panose="05000000000000000000" pitchFamily="2" charset="2"/>
                </a:rPr>
                <a:t>H</a:t>
              </a:r>
              <a:r>
                <a:rPr lang="en-US" sz="2400" baseline="-25000" dirty="0" smtClean="0">
                  <a:solidFill>
                    <a:prstClr val="black"/>
                  </a:solidFill>
                  <a:sym typeface="Wingdings" panose="05000000000000000000" pitchFamily="2" charset="2"/>
                </a:rPr>
                <a:t>5</a:t>
              </a:r>
              <a:r>
                <a:rPr lang="en-US" sz="2400" dirty="0" smtClean="0">
                  <a:solidFill>
                    <a:prstClr val="black"/>
                  </a:solidFill>
                  <a:sym typeface="Wingdings" panose="05000000000000000000" pitchFamily="2" charset="2"/>
                </a:rPr>
                <a:t>OH </a:t>
              </a:r>
              <a:r>
                <a:rPr lang="en-US" sz="2400" dirty="0">
                  <a:solidFill>
                    <a:prstClr val="black"/>
                  </a:solidFill>
                  <a:sym typeface="Wingdings" panose="05000000000000000000" pitchFamily="2" charset="2"/>
                </a:rPr>
                <a:t>+ </a:t>
              </a:r>
              <a:r>
                <a:rPr lang="en-US" sz="2400" dirty="0" smtClean="0">
                  <a:solidFill>
                    <a:prstClr val="black"/>
                  </a:solidFill>
                  <a:sym typeface="Wingdings" panose="05000000000000000000" pitchFamily="2" charset="2"/>
                </a:rPr>
                <a:t>3 </a:t>
              </a:r>
              <a:r>
                <a:rPr lang="en-US" sz="2400" dirty="0">
                  <a:solidFill>
                    <a:prstClr val="black"/>
                  </a:solidFill>
                  <a:sym typeface="Wingdings" panose="05000000000000000000" pitchFamily="2" charset="2"/>
                </a:rPr>
                <a:t>H</a:t>
              </a:r>
              <a:r>
                <a:rPr lang="en-US" sz="2400" baseline="-25000" dirty="0">
                  <a:solidFill>
                    <a:prstClr val="black"/>
                  </a:solidFill>
                  <a:sym typeface="Wingdings" panose="05000000000000000000" pitchFamily="2" charset="2"/>
                </a:rPr>
                <a:t>2</a:t>
              </a:r>
              <a:r>
                <a:rPr lang="en-US" sz="2400" dirty="0">
                  <a:solidFill>
                    <a:prstClr val="black"/>
                  </a:solidFill>
                  <a:sym typeface="Wingdings" panose="05000000000000000000" pitchFamily="2" charset="2"/>
                </a:rPr>
                <a:t>O</a:t>
              </a:r>
              <a:endParaRPr lang="en-US" sz="2400" dirty="0">
                <a:solidFill>
                  <a:prstClr val="black"/>
                </a:solidFill>
              </a:endParaRPr>
            </a:p>
          </p:txBody>
        </p:sp>
        <p:cxnSp>
          <p:nvCxnSpPr>
            <p:cNvPr id="131" name="Straight Arrow Connector 130"/>
            <p:cNvCxnSpPr/>
            <p:nvPr/>
          </p:nvCxnSpPr>
          <p:spPr>
            <a:xfrm>
              <a:off x="3789837" y="2012001"/>
              <a:ext cx="971550" cy="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grpSp>
      <p:pic>
        <p:nvPicPr>
          <p:cNvPr id="5122" name="Picture 2" descr="part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14301"/>
            <a:ext cx="7699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8456223" y="6358039"/>
            <a:ext cx="2049022" cy="369332"/>
          </a:xfrm>
          <a:prstGeom prst="rect">
            <a:avLst/>
          </a:prstGeom>
          <a:noFill/>
        </p:spPr>
        <p:txBody>
          <a:bodyPr wrap="none" rtlCol="0">
            <a:spAutoFit/>
          </a:bodyPr>
          <a:lstStyle/>
          <a:p>
            <a:r>
              <a:rPr lang="en-US" dirty="0">
                <a:solidFill>
                  <a:prstClr val="black"/>
                </a:solidFill>
              </a:rPr>
              <a:t>Bogorad PNAS 2014</a:t>
            </a:r>
          </a:p>
        </p:txBody>
      </p:sp>
      <p:sp>
        <p:nvSpPr>
          <p:cNvPr id="16" name="TextBox 15"/>
          <p:cNvSpPr txBox="1"/>
          <p:nvPr/>
        </p:nvSpPr>
        <p:spPr>
          <a:xfrm>
            <a:off x="3199305" y="6044539"/>
            <a:ext cx="4933082" cy="523220"/>
          </a:xfrm>
          <a:prstGeom prst="rect">
            <a:avLst/>
          </a:prstGeom>
          <a:solidFill>
            <a:srgbClr val="00B0F0"/>
          </a:solidFill>
        </p:spPr>
        <p:txBody>
          <a:bodyPr wrap="none" rtlCol="0">
            <a:spAutoFit/>
          </a:bodyPr>
          <a:lstStyle/>
          <a:p>
            <a:r>
              <a:rPr lang="en-US" sz="2800" dirty="0">
                <a:solidFill>
                  <a:prstClr val="black"/>
                </a:solidFill>
              </a:rPr>
              <a:t>Synthetic MCC conserves carbon</a:t>
            </a:r>
          </a:p>
        </p:txBody>
      </p:sp>
      <p:sp>
        <p:nvSpPr>
          <p:cNvPr id="3" name="Rectangle 2"/>
          <p:cNvSpPr/>
          <p:nvPr/>
        </p:nvSpPr>
        <p:spPr>
          <a:xfrm>
            <a:off x="4263567" y="1588380"/>
            <a:ext cx="1050288" cy="369332"/>
          </a:xfrm>
          <a:prstGeom prst="rect">
            <a:avLst/>
          </a:prstGeom>
        </p:spPr>
        <p:txBody>
          <a:bodyPr wrap="none">
            <a:spAutoFit/>
          </a:bodyPr>
          <a:lstStyle/>
          <a:p>
            <a:r>
              <a:rPr lang="en-US" dirty="0" smtClean="0">
                <a:solidFill>
                  <a:prstClr val="black"/>
                </a:solidFill>
              </a:rPr>
              <a:t>2 CH</a:t>
            </a:r>
            <a:r>
              <a:rPr lang="en-US" baseline="-25000" dirty="0" smtClean="0">
                <a:solidFill>
                  <a:prstClr val="black"/>
                </a:solidFill>
              </a:rPr>
              <a:t>3</a:t>
            </a:r>
            <a:r>
              <a:rPr lang="en-US" dirty="0" smtClean="0">
                <a:solidFill>
                  <a:prstClr val="black"/>
                </a:solidFill>
              </a:rPr>
              <a:t>OH </a:t>
            </a:r>
            <a:endParaRPr lang="en-US" dirty="0"/>
          </a:p>
        </p:txBody>
      </p:sp>
      <p:cxnSp>
        <p:nvCxnSpPr>
          <p:cNvPr id="6" name="Elbow Connector 5"/>
          <p:cNvCxnSpPr/>
          <p:nvPr/>
        </p:nvCxnSpPr>
        <p:spPr>
          <a:xfrm>
            <a:off x="4837471" y="1957712"/>
            <a:ext cx="355633" cy="189082"/>
          </a:xfrm>
          <a:prstGeom prst="bentConnector3">
            <a:avLst>
              <a:gd name="adj1" fmla="val 235"/>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7253557" y="1538174"/>
            <a:ext cx="1050288" cy="369332"/>
          </a:xfrm>
          <a:prstGeom prst="rect">
            <a:avLst/>
          </a:prstGeom>
        </p:spPr>
        <p:txBody>
          <a:bodyPr wrap="none">
            <a:spAutoFit/>
          </a:bodyPr>
          <a:lstStyle/>
          <a:p>
            <a:r>
              <a:rPr lang="en-US" dirty="0" smtClean="0">
                <a:solidFill>
                  <a:prstClr val="black"/>
                </a:solidFill>
              </a:rPr>
              <a:t>2 CH</a:t>
            </a:r>
            <a:r>
              <a:rPr lang="en-US" baseline="-25000" dirty="0" smtClean="0">
                <a:solidFill>
                  <a:prstClr val="black"/>
                </a:solidFill>
              </a:rPr>
              <a:t>3</a:t>
            </a:r>
            <a:r>
              <a:rPr lang="en-US" dirty="0" smtClean="0">
                <a:solidFill>
                  <a:prstClr val="black"/>
                </a:solidFill>
              </a:rPr>
              <a:t>OH </a:t>
            </a:r>
            <a:endParaRPr lang="en-US" dirty="0"/>
          </a:p>
        </p:txBody>
      </p:sp>
      <p:cxnSp>
        <p:nvCxnSpPr>
          <p:cNvPr id="22" name="Elbow Connector 21"/>
          <p:cNvCxnSpPr/>
          <p:nvPr/>
        </p:nvCxnSpPr>
        <p:spPr>
          <a:xfrm>
            <a:off x="7808500" y="1943999"/>
            <a:ext cx="355633" cy="189082"/>
          </a:xfrm>
          <a:prstGeom prst="bentConnector3">
            <a:avLst>
              <a:gd name="adj1" fmla="val 235"/>
            </a:avLst>
          </a:prstGeom>
          <a:ln w="190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046037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flip="none" rotWithShape="1">
            <a:gsLst>
              <a:gs pos="0">
                <a:srgbClr val="57DFFF">
                  <a:tint val="66000"/>
                  <a:satMod val="160000"/>
                </a:srgbClr>
              </a:gs>
              <a:gs pos="50000">
                <a:srgbClr val="57DFFF">
                  <a:tint val="44500"/>
                  <a:satMod val="160000"/>
                </a:srgbClr>
              </a:gs>
              <a:gs pos="100000">
                <a:srgbClr val="57DFFF">
                  <a:tint val="23500"/>
                  <a:satMod val="160000"/>
                </a:srgbClr>
              </a:gs>
            </a:gsLst>
            <a:lin ang="5400000" scaled="1"/>
            <a:tileRect/>
          </a:gradFill>
        </p:spPr>
        <p:txBody>
          <a:bodyPr>
            <a:normAutofit/>
          </a:bodyPr>
          <a:lstStyle/>
          <a:p>
            <a:r>
              <a:rPr lang="en-US" dirty="0" smtClean="0"/>
              <a:t>Experimental validation of catalytic cycle</a:t>
            </a:r>
            <a:endParaRPr lang="en-US" dirty="0"/>
          </a:p>
        </p:txBody>
      </p:sp>
      <p:sp>
        <p:nvSpPr>
          <p:cNvPr id="4" name="Slide Number Placeholder 3"/>
          <p:cNvSpPr>
            <a:spLocks noGrp="1"/>
          </p:cNvSpPr>
          <p:nvPr>
            <p:ph type="sldNum" sz="quarter" idx="12"/>
          </p:nvPr>
        </p:nvSpPr>
        <p:spPr/>
        <p:txBody>
          <a:bodyPr/>
          <a:lstStyle/>
          <a:p>
            <a:fld id="{A7FC67A1-6832-4C20-BB86-75EF343ECF1F}" type="slidenum">
              <a:rPr lang="en-US" smtClean="0">
                <a:solidFill>
                  <a:prstClr val="black">
                    <a:tint val="75000"/>
                  </a:prstClr>
                </a:solidFill>
              </a:rPr>
              <a:pPr/>
              <a:t>44</a:t>
            </a:fld>
            <a:endParaRPr lang="en-US">
              <a:solidFill>
                <a:prstClr val="black">
                  <a:tint val="75000"/>
                </a:prstClr>
              </a:solidFill>
            </a:endParaRPr>
          </a:p>
        </p:txBody>
      </p:sp>
      <p:pic>
        <p:nvPicPr>
          <p:cNvPr id="286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6023" y="1559286"/>
            <a:ext cx="3690595" cy="5088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7682311" y="4537276"/>
            <a:ext cx="1816646" cy="369332"/>
          </a:xfrm>
          <a:prstGeom prst="rect">
            <a:avLst/>
          </a:prstGeom>
          <a:noFill/>
        </p:spPr>
        <p:txBody>
          <a:bodyPr wrap="square" rtlCol="0">
            <a:spAutoFit/>
          </a:bodyPr>
          <a:lstStyle/>
          <a:p>
            <a:r>
              <a:rPr lang="en-US" dirty="0">
                <a:solidFill>
                  <a:prstClr val="black"/>
                </a:solidFill>
              </a:rPr>
              <a:t>Full Cycle</a:t>
            </a:r>
          </a:p>
        </p:txBody>
      </p:sp>
      <p:sp>
        <p:nvSpPr>
          <p:cNvPr id="8" name="TextBox 7"/>
          <p:cNvSpPr txBox="1"/>
          <p:nvPr/>
        </p:nvSpPr>
        <p:spPr>
          <a:xfrm>
            <a:off x="7591643" y="5592501"/>
            <a:ext cx="1816646" cy="369332"/>
          </a:xfrm>
          <a:prstGeom prst="rect">
            <a:avLst/>
          </a:prstGeom>
          <a:noFill/>
        </p:spPr>
        <p:txBody>
          <a:bodyPr wrap="square" rtlCol="0">
            <a:spAutoFit/>
          </a:bodyPr>
          <a:lstStyle/>
          <a:p>
            <a:r>
              <a:rPr lang="en-US" dirty="0">
                <a:solidFill>
                  <a:prstClr val="black"/>
                </a:solidFill>
              </a:rPr>
              <a:t>Half Cycle</a:t>
            </a:r>
          </a:p>
        </p:txBody>
      </p:sp>
      <p:cxnSp>
        <p:nvCxnSpPr>
          <p:cNvPr id="7" name="Straight Arrow Connector 6"/>
          <p:cNvCxnSpPr/>
          <p:nvPr/>
        </p:nvCxnSpPr>
        <p:spPr>
          <a:xfrm flipH="1" flipV="1">
            <a:off x="5366796" y="4710896"/>
            <a:ext cx="416689" cy="17362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5297347" y="6041988"/>
            <a:ext cx="451412"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362812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Chart 39"/>
          <p:cNvGraphicFramePr>
            <a:graphicFrameLocks/>
          </p:cNvGraphicFramePr>
          <p:nvPr>
            <p:extLst/>
          </p:nvPr>
        </p:nvGraphicFramePr>
        <p:xfrm>
          <a:off x="6507892" y="1484047"/>
          <a:ext cx="2726724" cy="232307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p:cNvGraphicFramePr>
            <a:graphicFrameLocks/>
          </p:cNvGraphicFramePr>
          <p:nvPr>
            <p:extLst/>
          </p:nvPr>
        </p:nvGraphicFramePr>
        <p:xfrm>
          <a:off x="2388973" y="1614616"/>
          <a:ext cx="2990334" cy="2394059"/>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2053382" y="1330011"/>
            <a:ext cx="451104" cy="36933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A)</a:t>
            </a:r>
          </a:p>
        </p:txBody>
      </p:sp>
      <p:sp>
        <p:nvSpPr>
          <p:cNvPr id="13" name="TextBox 12"/>
          <p:cNvSpPr txBox="1"/>
          <p:nvPr/>
        </p:nvSpPr>
        <p:spPr>
          <a:xfrm>
            <a:off x="6428808" y="1330011"/>
            <a:ext cx="451104" cy="36933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B)</a:t>
            </a:r>
          </a:p>
        </p:txBody>
      </p:sp>
      <p:graphicFrame>
        <p:nvGraphicFramePr>
          <p:cNvPr id="15" name="Chart 14"/>
          <p:cNvGraphicFramePr>
            <a:graphicFrameLocks/>
          </p:cNvGraphicFramePr>
          <p:nvPr>
            <p:extLst/>
          </p:nvPr>
        </p:nvGraphicFramePr>
        <p:xfrm>
          <a:off x="2193290" y="4072890"/>
          <a:ext cx="3689350" cy="240411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Chart 18"/>
          <p:cNvGraphicFramePr>
            <a:graphicFrameLocks/>
          </p:cNvGraphicFramePr>
          <p:nvPr>
            <p:extLst/>
          </p:nvPr>
        </p:nvGraphicFramePr>
        <p:xfrm>
          <a:off x="6435140" y="4087108"/>
          <a:ext cx="3402281" cy="2237492"/>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19"/>
          <p:cNvSpPr txBox="1"/>
          <p:nvPr/>
        </p:nvSpPr>
        <p:spPr>
          <a:xfrm>
            <a:off x="3551882" y="4188315"/>
            <a:ext cx="1727200" cy="246221"/>
          </a:xfrm>
          <a:prstGeom prst="rect">
            <a:avLst/>
          </a:prstGeom>
          <a:noFill/>
          <a:ln>
            <a:noFill/>
          </a:ln>
        </p:spPr>
        <p:txBody>
          <a:bodyPr wrap="square" rtlCol="0">
            <a:spAutoFit/>
          </a:bodyPr>
          <a:lstStyle/>
          <a:p>
            <a:pPr algn="ctr"/>
            <a:r>
              <a:rPr lang="en-US" sz="1000" dirty="0">
                <a:solidFill>
                  <a:srgbClr val="FF0000"/>
                </a:solidFill>
                <a:latin typeface="Arial" panose="020B0604020202020204" pitchFamily="34" charset="0"/>
                <a:cs typeface="Arial" panose="020B0604020202020204" pitchFamily="34" charset="0"/>
              </a:rPr>
              <a:t>Carbon</a:t>
            </a:r>
            <a:r>
              <a:rPr lang="en-US" sz="1000" dirty="0">
                <a:latin typeface="Arial" panose="020B0604020202020204" pitchFamily="34" charset="0"/>
                <a:cs typeface="Arial" panose="020B0604020202020204" pitchFamily="34" charset="0"/>
              </a:rPr>
              <a:t> </a:t>
            </a:r>
            <a:r>
              <a:rPr lang="en-US" sz="1000" dirty="0">
                <a:solidFill>
                  <a:srgbClr val="FF0000"/>
                </a:solidFill>
                <a:latin typeface="Arial" panose="020B0604020202020204" pitchFamily="34" charset="0"/>
                <a:cs typeface="Arial" panose="020B0604020202020204" pitchFamily="34" charset="0"/>
              </a:rPr>
              <a:t>Yield: 80±20%</a:t>
            </a:r>
          </a:p>
        </p:txBody>
      </p:sp>
      <p:sp>
        <p:nvSpPr>
          <p:cNvPr id="21" name="TextBox 20"/>
          <p:cNvSpPr txBox="1"/>
          <p:nvPr/>
        </p:nvSpPr>
        <p:spPr>
          <a:xfrm>
            <a:off x="7601672" y="4187125"/>
            <a:ext cx="1727200" cy="246221"/>
          </a:xfrm>
          <a:prstGeom prst="rect">
            <a:avLst/>
          </a:prstGeom>
          <a:noFill/>
          <a:ln>
            <a:noFill/>
          </a:ln>
        </p:spPr>
        <p:txBody>
          <a:bodyPr wrap="square" rtlCol="0">
            <a:spAutoFit/>
          </a:bodyPr>
          <a:lstStyle/>
          <a:p>
            <a:pPr algn="ctr"/>
            <a:r>
              <a:rPr lang="en-US" sz="1000" dirty="0">
                <a:solidFill>
                  <a:srgbClr val="FF0000"/>
                </a:solidFill>
                <a:latin typeface="Arial" panose="020B0604020202020204" pitchFamily="34" charset="0"/>
                <a:cs typeface="Arial" panose="020B0604020202020204" pitchFamily="34" charset="0"/>
              </a:rPr>
              <a:t>Carbon</a:t>
            </a:r>
            <a:r>
              <a:rPr lang="en-US" sz="1000" dirty="0">
                <a:latin typeface="Arial" panose="020B0604020202020204" pitchFamily="34" charset="0"/>
                <a:cs typeface="Arial" panose="020B0604020202020204" pitchFamily="34" charset="0"/>
              </a:rPr>
              <a:t> </a:t>
            </a:r>
            <a:r>
              <a:rPr lang="en-US" sz="1000" dirty="0">
                <a:solidFill>
                  <a:srgbClr val="FF0000"/>
                </a:solidFill>
                <a:latin typeface="Arial" panose="020B0604020202020204" pitchFamily="34" charset="0"/>
                <a:cs typeface="Arial" panose="020B0604020202020204" pitchFamily="34" charset="0"/>
              </a:rPr>
              <a:t>Yield</a:t>
            </a:r>
            <a:r>
              <a:rPr lang="en-US" sz="1000" dirty="0">
                <a:latin typeface="Arial" panose="020B0604020202020204" pitchFamily="34" charset="0"/>
                <a:cs typeface="Arial" panose="020B0604020202020204" pitchFamily="34" charset="0"/>
              </a:rPr>
              <a:t>: </a:t>
            </a:r>
            <a:r>
              <a:rPr lang="en-US" sz="1000" dirty="0">
                <a:solidFill>
                  <a:srgbClr val="FF0000"/>
                </a:solidFill>
                <a:latin typeface="Arial" panose="020B0604020202020204" pitchFamily="34" charset="0"/>
                <a:cs typeface="Arial" panose="020B0604020202020204" pitchFamily="34" charset="0"/>
              </a:rPr>
              <a:t>50±30</a:t>
            </a:r>
            <a:r>
              <a:rPr lang="en-US" sz="1000" dirty="0">
                <a:latin typeface="Arial" panose="020B0604020202020204" pitchFamily="34" charset="0"/>
                <a:cs typeface="Arial" panose="020B0604020202020204" pitchFamily="34" charset="0"/>
              </a:rPr>
              <a:t> </a:t>
            </a:r>
            <a:r>
              <a:rPr lang="en-US" sz="1000" dirty="0">
                <a:solidFill>
                  <a:srgbClr val="FF0000"/>
                </a:solidFill>
                <a:latin typeface="Arial" panose="020B0604020202020204" pitchFamily="34" charset="0"/>
                <a:cs typeface="Arial" panose="020B0604020202020204" pitchFamily="34" charset="0"/>
              </a:rPr>
              <a:t>%</a:t>
            </a:r>
          </a:p>
        </p:txBody>
      </p:sp>
      <p:sp>
        <p:nvSpPr>
          <p:cNvPr id="24" name="TextBox 23"/>
          <p:cNvSpPr txBox="1"/>
          <p:nvPr/>
        </p:nvSpPr>
        <p:spPr>
          <a:xfrm>
            <a:off x="2053382" y="3776031"/>
            <a:ext cx="451104" cy="36933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C)</a:t>
            </a:r>
          </a:p>
        </p:txBody>
      </p:sp>
      <p:sp>
        <p:nvSpPr>
          <p:cNvPr id="25" name="TextBox 24"/>
          <p:cNvSpPr txBox="1"/>
          <p:nvPr/>
        </p:nvSpPr>
        <p:spPr>
          <a:xfrm>
            <a:off x="6428808" y="3776031"/>
            <a:ext cx="451104" cy="369332"/>
          </a:xfrm>
          <a:prstGeom prst="rect">
            <a:avLst/>
          </a:prstGeom>
          <a:noFill/>
        </p:spPr>
        <p:txBody>
          <a:bodyPr wrap="square" rtlCol="0">
            <a:spAutoFit/>
          </a:bodyPr>
          <a:lstStyle/>
          <a:p>
            <a:r>
              <a:rPr lang="en-US" b="1">
                <a:latin typeface="Arial" panose="020B0604020202020204" pitchFamily="34" charset="0"/>
                <a:cs typeface="Arial" panose="020B0604020202020204" pitchFamily="34" charset="0"/>
              </a:rPr>
              <a:t>D)</a:t>
            </a:r>
            <a:endParaRPr lang="en-US" b="1" dirty="0">
              <a:latin typeface="Arial" panose="020B0604020202020204" pitchFamily="34" charset="0"/>
              <a:cs typeface="Arial" panose="020B0604020202020204" pitchFamily="34" charset="0"/>
            </a:endParaRPr>
          </a:p>
        </p:txBody>
      </p:sp>
      <p:sp>
        <p:nvSpPr>
          <p:cNvPr id="2" name="TextBox 1"/>
          <p:cNvSpPr txBox="1"/>
          <p:nvPr/>
        </p:nvSpPr>
        <p:spPr>
          <a:xfrm>
            <a:off x="3561144" y="5254907"/>
            <a:ext cx="1484574" cy="369332"/>
          </a:xfrm>
          <a:prstGeom prst="rect">
            <a:avLst/>
          </a:prstGeom>
          <a:noFill/>
        </p:spPr>
        <p:txBody>
          <a:bodyPr wrap="none" rtlCol="0">
            <a:spAutoFit/>
          </a:bodyPr>
          <a:lstStyle/>
          <a:p>
            <a:r>
              <a:rPr lang="en-US" dirty="0"/>
              <a:t>No Tal control</a:t>
            </a:r>
          </a:p>
        </p:txBody>
      </p:sp>
      <p:sp>
        <p:nvSpPr>
          <p:cNvPr id="14" name="TextBox 13"/>
          <p:cNvSpPr txBox="1"/>
          <p:nvPr/>
        </p:nvSpPr>
        <p:spPr>
          <a:xfrm>
            <a:off x="7602638" y="5337859"/>
            <a:ext cx="1484574" cy="369332"/>
          </a:xfrm>
          <a:prstGeom prst="rect">
            <a:avLst/>
          </a:prstGeom>
          <a:noFill/>
        </p:spPr>
        <p:txBody>
          <a:bodyPr wrap="none" rtlCol="0">
            <a:spAutoFit/>
          </a:bodyPr>
          <a:lstStyle/>
          <a:p>
            <a:r>
              <a:rPr lang="en-US" dirty="0"/>
              <a:t>No Tal control</a:t>
            </a:r>
          </a:p>
        </p:txBody>
      </p:sp>
      <p:sp>
        <p:nvSpPr>
          <p:cNvPr id="3" name="TextBox 2"/>
          <p:cNvSpPr txBox="1"/>
          <p:nvPr/>
        </p:nvSpPr>
        <p:spPr>
          <a:xfrm>
            <a:off x="3387524" y="4722471"/>
            <a:ext cx="667683" cy="369332"/>
          </a:xfrm>
          <a:prstGeom prst="rect">
            <a:avLst/>
          </a:prstGeom>
          <a:noFill/>
        </p:spPr>
        <p:txBody>
          <a:bodyPr wrap="none" rtlCol="0">
            <a:spAutoFit/>
          </a:bodyPr>
          <a:lstStyle/>
          <a:p>
            <a:r>
              <a:rPr lang="en-US" dirty="0" err="1"/>
              <a:t>EtOH</a:t>
            </a:r>
            <a:endParaRPr lang="en-US" dirty="0"/>
          </a:p>
        </p:txBody>
      </p:sp>
      <p:sp>
        <p:nvSpPr>
          <p:cNvPr id="4" name="TextBox 3"/>
          <p:cNvSpPr txBox="1"/>
          <p:nvPr/>
        </p:nvSpPr>
        <p:spPr>
          <a:xfrm flipH="1">
            <a:off x="7808474" y="4688327"/>
            <a:ext cx="1100174" cy="369332"/>
          </a:xfrm>
          <a:prstGeom prst="rect">
            <a:avLst/>
          </a:prstGeom>
          <a:noFill/>
        </p:spPr>
        <p:txBody>
          <a:bodyPr wrap="square" rtlCol="0">
            <a:spAutoFit/>
          </a:bodyPr>
          <a:lstStyle/>
          <a:p>
            <a:r>
              <a:rPr lang="en-US" dirty="0" err="1"/>
              <a:t>BuOH</a:t>
            </a:r>
            <a:endParaRPr lang="en-US" dirty="0"/>
          </a:p>
        </p:txBody>
      </p:sp>
    </p:spTree>
    <p:extLst>
      <p:ext uri="{BB962C8B-B14F-4D97-AF65-F5344CB8AC3E}">
        <p14:creationId xmlns:p14="http://schemas.microsoft.com/office/powerpoint/2010/main" val="343101576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p:cNvSpPr/>
          <p:nvPr/>
        </p:nvSpPr>
        <p:spPr>
          <a:xfrm>
            <a:off x="0" y="0"/>
            <a:ext cx="12192000" cy="1060450"/>
          </a:xfrm>
          <a:prstGeom prst="rect">
            <a:avLst/>
          </a:prstGeom>
          <a:solidFill>
            <a:srgbClr val="0D69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3200">
              <a:solidFill>
                <a:schemeClr val="tx1"/>
              </a:solidFill>
              <a:ea typeface="MS PGothic" charset="0"/>
              <a:cs typeface="MS PGothic" charset="0"/>
            </a:endParaRPr>
          </a:p>
        </p:txBody>
      </p:sp>
      <p:grpSp>
        <p:nvGrpSpPr>
          <p:cNvPr id="273" name="Group 272"/>
          <p:cNvGrpSpPr/>
          <p:nvPr/>
        </p:nvGrpSpPr>
        <p:grpSpPr>
          <a:xfrm>
            <a:off x="631647" y="1909352"/>
            <a:ext cx="3937273" cy="2762469"/>
            <a:chOff x="1193543" y="1142628"/>
            <a:chExt cx="2121618" cy="1623091"/>
          </a:xfrm>
          <a:solidFill>
            <a:schemeClr val="accent6">
              <a:lumMod val="40000"/>
              <a:lumOff val="60000"/>
            </a:schemeClr>
          </a:solidFill>
        </p:grpSpPr>
        <p:sp>
          <p:nvSpPr>
            <p:cNvPr id="274" name="Circular Arrow 273"/>
            <p:cNvSpPr/>
            <p:nvPr/>
          </p:nvSpPr>
          <p:spPr>
            <a:xfrm rot="20350066" flipH="1">
              <a:off x="2384177" y="1285235"/>
              <a:ext cx="930984" cy="930984"/>
            </a:xfrm>
            <a:prstGeom prst="circularArrow">
              <a:avLst>
                <a:gd name="adj1" fmla="val 14689"/>
                <a:gd name="adj2" fmla="val 1142319"/>
                <a:gd name="adj3" fmla="val 13078339"/>
                <a:gd name="adj4" fmla="val 16119830"/>
                <a:gd name="adj5" fmla="val 1258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1"/>
                </a:solidFill>
              </a:endParaRPr>
            </a:p>
          </p:txBody>
        </p:sp>
        <p:sp>
          <p:nvSpPr>
            <p:cNvPr id="275" name="Freeform 274"/>
            <p:cNvSpPr/>
            <p:nvPr/>
          </p:nvSpPr>
          <p:spPr>
            <a:xfrm>
              <a:off x="1193543" y="1142628"/>
              <a:ext cx="1523644" cy="1623091"/>
            </a:xfrm>
            <a:custGeom>
              <a:avLst/>
              <a:gdLst>
                <a:gd name="connsiteX0" fmla="*/ 124473 w 2514324"/>
                <a:gd name="connsiteY0" fmla="*/ 47941 h 3048327"/>
                <a:gd name="connsiteX1" fmla="*/ 1310336 w 2514324"/>
                <a:gd name="connsiteY1" fmla="*/ 62228 h 3048327"/>
                <a:gd name="connsiteX2" fmla="*/ 2067573 w 2514324"/>
                <a:gd name="connsiteY2" fmla="*/ 476566 h 3048327"/>
                <a:gd name="connsiteX3" fmla="*/ 2281886 w 2514324"/>
                <a:gd name="connsiteY3" fmla="*/ 1376678 h 3048327"/>
                <a:gd name="connsiteX4" fmla="*/ 2253311 w 2514324"/>
                <a:gd name="connsiteY4" fmla="*/ 2591116 h 3048327"/>
                <a:gd name="connsiteX5" fmla="*/ 2510486 w 2514324"/>
                <a:gd name="connsiteY5" fmla="*/ 2591116 h 3048327"/>
                <a:gd name="connsiteX6" fmla="*/ 2024711 w 2514324"/>
                <a:gd name="connsiteY6" fmla="*/ 3048316 h 3048327"/>
                <a:gd name="connsiteX7" fmla="*/ 1567511 w 2514324"/>
                <a:gd name="connsiteY7" fmla="*/ 2576828 h 3048327"/>
                <a:gd name="connsiteX8" fmla="*/ 1781823 w 2514324"/>
                <a:gd name="connsiteY8" fmla="*/ 2576828 h 3048327"/>
                <a:gd name="connsiteX9" fmla="*/ 1810398 w 2514324"/>
                <a:gd name="connsiteY9" fmla="*/ 1205228 h 3048327"/>
                <a:gd name="connsiteX10" fmla="*/ 1581798 w 2514324"/>
                <a:gd name="connsiteY10" fmla="*/ 662303 h 3048327"/>
                <a:gd name="connsiteX11" fmla="*/ 924573 w 2514324"/>
                <a:gd name="connsiteY11" fmla="*/ 505141 h 3048327"/>
                <a:gd name="connsiteX12" fmla="*/ 124473 w 2514324"/>
                <a:gd name="connsiteY12" fmla="*/ 505141 h 3048327"/>
                <a:gd name="connsiteX13" fmla="*/ 124473 w 2514324"/>
                <a:gd name="connsiteY13" fmla="*/ 47941 h 3048327"/>
                <a:gd name="connsiteX0" fmla="*/ 124473 w 2514324"/>
                <a:gd name="connsiteY0" fmla="*/ 47941 h 3048327"/>
                <a:gd name="connsiteX1" fmla="*/ 1310336 w 2514324"/>
                <a:gd name="connsiteY1" fmla="*/ 62228 h 3048327"/>
                <a:gd name="connsiteX2" fmla="*/ 2067573 w 2514324"/>
                <a:gd name="connsiteY2" fmla="*/ 476566 h 3048327"/>
                <a:gd name="connsiteX3" fmla="*/ 2281886 w 2514324"/>
                <a:gd name="connsiteY3" fmla="*/ 1376678 h 3048327"/>
                <a:gd name="connsiteX4" fmla="*/ 2253311 w 2514324"/>
                <a:gd name="connsiteY4" fmla="*/ 2591116 h 3048327"/>
                <a:gd name="connsiteX5" fmla="*/ 2510486 w 2514324"/>
                <a:gd name="connsiteY5" fmla="*/ 2591116 h 3048327"/>
                <a:gd name="connsiteX6" fmla="*/ 2024711 w 2514324"/>
                <a:gd name="connsiteY6" fmla="*/ 3048316 h 3048327"/>
                <a:gd name="connsiteX7" fmla="*/ 1567511 w 2514324"/>
                <a:gd name="connsiteY7" fmla="*/ 2576828 h 3048327"/>
                <a:gd name="connsiteX8" fmla="*/ 1781823 w 2514324"/>
                <a:gd name="connsiteY8" fmla="*/ 2576828 h 3048327"/>
                <a:gd name="connsiteX9" fmla="*/ 1810398 w 2514324"/>
                <a:gd name="connsiteY9" fmla="*/ 1205228 h 3048327"/>
                <a:gd name="connsiteX10" fmla="*/ 1581798 w 2514324"/>
                <a:gd name="connsiteY10" fmla="*/ 662303 h 3048327"/>
                <a:gd name="connsiteX11" fmla="*/ 924573 w 2514324"/>
                <a:gd name="connsiteY11" fmla="*/ 505141 h 3048327"/>
                <a:gd name="connsiteX12" fmla="*/ 124473 w 2514324"/>
                <a:gd name="connsiteY12" fmla="*/ 505141 h 3048327"/>
                <a:gd name="connsiteX13" fmla="*/ 124473 w 2514324"/>
                <a:gd name="connsiteY13" fmla="*/ 47941 h 3048327"/>
                <a:gd name="connsiteX0" fmla="*/ 54678 w 2444529"/>
                <a:gd name="connsiteY0" fmla="*/ 47941 h 3048327"/>
                <a:gd name="connsiteX1" fmla="*/ 1240541 w 2444529"/>
                <a:gd name="connsiteY1" fmla="*/ 62228 h 3048327"/>
                <a:gd name="connsiteX2" fmla="*/ 1997778 w 2444529"/>
                <a:gd name="connsiteY2" fmla="*/ 476566 h 3048327"/>
                <a:gd name="connsiteX3" fmla="*/ 2212091 w 2444529"/>
                <a:gd name="connsiteY3" fmla="*/ 1376678 h 3048327"/>
                <a:gd name="connsiteX4" fmla="*/ 2183516 w 2444529"/>
                <a:gd name="connsiteY4" fmla="*/ 2591116 h 3048327"/>
                <a:gd name="connsiteX5" fmla="*/ 2440691 w 2444529"/>
                <a:gd name="connsiteY5" fmla="*/ 2591116 h 3048327"/>
                <a:gd name="connsiteX6" fmla="*/ 1954916 w 2444529"/>
                <a:gd name="connsiteY6" fmla="*/ 3048316 h 3048327"/>
                <a:gd name="connsiteX7" fmla="*/ 1497716 w 2444529"/>
                <a:gd name="connsiteY7" fmla="*/ 2576828 h 3048327"/>
                <a:gd name="connsiteX8" fmla="*/ 1712028 w 2444529"/>
                <a:gd name="connsiteY8" fmla="*/ 2576828 h 3048327"/>
                <a:gd name="connsiteX9" fmla="*/ 1740603 w 2444529"/>
                <a:gd name="connsiteY9" fmla="*/ 1205228 h 3048327"/>
                <a:gd name="connsiteX10" fmla="*/ 1512003 w 2444529"/>
                <a:gd name="connsiteY10" fmla="*/ 662303 h 3048327"/>
                <a:gd name="connsiteX11" fmla="*/ 854778 w 2444529"/>
                <a:gd name="connsiteY11" fmla="*/ 505141 h 3048327"/>
                <a:gd name="connsiteX12" fmla="*/ 54678 w 2444529"/>
                <a:gd name="connsiteY12" fmla="*/ 505141 h 3048327"/>
                <a:gd name="connsiteX13" fmla="*/ 54678 w 2444529"/>
                <a:gd name="connsiteY13" fmla="*/ 47941 h 3048327"/>
                <a:gd name="connsiteX0" fmla="*/ 60474 w 2450325"/>
                <a:gd name="connsiteY0" fmla="*/ 47941 h 3048327"/>
                <a:gd name="connsiteX1" fmla="*/ 1246337 w 2450325"/>
                <a:gd name="connsiteY1" fmla="*/ 62228 h 3048327"/>
                <a:gd name="connsiteX2" fmla="*/ 2003574 w 2450325"/>
                <a:gd name="connsiteY2" fmla="*/ 476566 h 3048327"/>
                <a:gd name="connsiteX3" fmla="*/ 2217887 w 2450325"/>
                <a:gd name="connsiteY3" fmla="*/ 1376678 h 3048327"/>
                <a:gd name="connsiteX4" fmla="*/ 2189312 w 2450325"/>
                <a:gd name="connsiteY4" fmla="*/ 2591116 h 3048327"/>
                <a:gd name="connsiteX5" fmla="*/ 2446487 w 2450325"/>
                <a:gd name="connsiteY5" fmla="*/ 2591116 h 3048327"/>
                <a:gd name="connsiteX6" fmla="*/ 1960712 w 2450325"/>
                <a:gd name="connsiteY6" fmla="*/ 3048316 h 3048327"/>
                <a:gd name="connsiteX7" fmla="*/ 1503512 w 2450325"/>
                <a:gd name="connsiteY7" fmla="*/ 2576828 h 3048327"/>
                <a:gd name="connsiteX8" fmla="*/ 1717824 w 2450325"/>
                <a:gd name="connsiteY8" fmla="*/ 2576828 h 3048327"/>
                <a:gd name="connsiteX9" fmla="*/ 1746399 w 2450325"/>
                <a:gd name="connsiteY9" fmla="*/ 1205228 h 3048327"/>
                <a:gd name="connsiteX10" fmla="*/ 1517799 w 2450325"/>
                <a:gd name="connsiteY10" fmla="*/ 662303 h 3048327"/>
                <a:gd name="connsiteX11" fmla="*/ 860574 w 2450325"/>
                <a:gd name="connsiteY11" fmla="*/ 505141 h 3048327"/>
                <a:gd name="connsiteX12" fmla="*/ 60474 w 2450325"/>
                <a:gd name="connsiteY12" fmla="*/ 505141 h 3048327"/>
                <a:gd name="connsiteX13" fmla="*/ 60474 w 2450325"/>
                <a:gd name="connsiteY13" fmla="*/ 47941 h 3048327"/>
                <a:gd name="connsiteX0" fmla="*/ 60474 w 2450325"/>
                <a:gd name="connsiteY0" fmla="*/ 26158 h 3026544"/>
                <a:gd name="connsiteX1" fmla="*/ 1246337 w 2450325"/>
                <a:gd name="connsiteY1" fmla="*/ 40445 h 3026544"/>
                <a:gd name="connsiteX2" fmla="*/ 2003574 w 2450325"/>
                <a:gd name="connsiteY2" fmla="*/ 454783 h 3026544"/>
                <a:gd name="connsiteX3" fmla="*/ 2217887 w 2450325"/>
                <a:gd name="connsiteY3" fmla="*/ 1354895 h 3026544"/>
                <a:gd name="connsiteX4" fmla="*/ 2189312 w 2450325"/>
                <a:gd name="connsiteY4" fmla="*/ 2569333 h 3026544"/>
                <a:gd name="connsiteX5" fmla="*/ 2446487 w 2450325"/>
                <a:gd name="connsiteY5" fmla="*/ 2569333 h 3026544"/>
                <a:gd name="connsiteX6" fmla="*/ 1960712 w 2450325"/>
                <a:gd name="connsiteY6" fmla="*/ 3026533 h 3026544"/>
                <a:gd name="connsiteX7" fmla="*/ 1503512 w 2450325"/>
                <a:gd name="connsiteY7" fmla="*/ 2555045 h 3026544"/>
                <a:gd name="connsiteX8" fmla="*/ 1717824 w 2450325"/>
                <a:gd name="connsiteY8" fmla="*/ 2555045 h 3026544"/>
                <a:gd name="connsiteX9" fmla="*/ 1746399 w 2450325"/>
                <a:gd name="connsiteY9" fmla="*/ 1183445 h 3026544"/>
                <a:gd name="connsiteX10" fmla="*/ 1517799 w 2450325"/>
                <a:gd name="connsiteY10" fmla="*/ 640520 h 3026544"/>
                <a:gd name="connsiteX11" fmla="*/ 860574 w 2450325"/>
                <a:gd name="connsiteY11" fmla="*/ 483358 h 3026544"/>
                <a:gd name="connsiteX12" fmla="*/ 60474 w 2450325"/>
                <a:gd name="connsiteY12" fmla="*/ 483358 h 3026544"/>
                <a:gd name="connsiteX13" fmla="*/ 60474 w 2450325"/>
                <a:gd name="connsiteY13" fmla="*/ 26158 h 3026544"/>
                <a:gd name="connsiteX0" fmla="*/ 60474 w 2450325"/>
                <a:gd name="connsiteY0" fmla="*/ 26158 h 3026544"/>
                <a:gd name="connsiteX1" fmla="*/ 1246337 w 2450325"/>
                <a:gd name="connsiteY1" fmla="*/ 40445 h 3026544"/>
                <a:gd name="connsiteX2" fmla="*/ 2003574 w 2450325"/>
                <a:gd name="connsiteY2" fmla="*/ 454783 h 3026544"/>
                <a:gd name="connsiteX3" fmla="*/ 2217887 w 2450325"/>
                <a:gd name="connsiteY3" fmla="*/ 1354895 h 3026544"/>
                <a:gd name="connsiteX4" fmla="*/ 2189312 w 2450325"/>
                <a:gd name="connsiteY4" fmla="*/ 2569333 h 3026544"/>
                <a:gd name="connsiteX5" fmla="*/ 2446487 w 2450325"/>
                <a:gd name="connsiteY5" fmla="*/ 2569333 h 3026544"/>
                <a:gd name="connsiteX6" fmla="*/ 1960712 w 2450325"/>
                <a:gd name="connsiteY6" fmla="*/ 3026533 h 3026544"/>
                <a:gd name="connsiteX7" fmla="*/ 1503512 w 2450325"/>
                <a:gd name="connsiteY7" fmla="*/ 2555045 h 3026544"/>
                <a:gd name="connsiteX8" fmla="*/ 1717824 w 2450325"/>
                <a:gd name="connsiteY8" fmla="*/ 2555045 h 3026544"/>
                <a:gd name="connsiteX9" fmla="*/ 1746399 w 2450325"/>
                <a:gd name="connsiteY9" fmla="*/ 1183445 h 3026544"/>
                <a:gd name="connsiteX10" fmla="*/ 1517799 w 2450325"/>
                <a:gd name="connsiteY10" fmla="*/ 640520 h 3026544"/>
                <a:gd name="connsiteX11" fmla="*/ 860574 w 2450325"/>
                <a:gd name="connsiteY11" fmla="*/ 483358 h 3026544"/>
                <a:gd name="connsiteX12" fmla="*/ 60474 w 2450325"/>
                <a:gd name="connsiteY12" fmla="*/ 483358 h 3026544"/>
                <a:gd name="connsiteX13" fmla="*/ 60474 w 2450325"/>
                <a:gd name="connsiteY13" fmla="*/ 26158 h 3026544"/>
                <a:gd name="connsiteX0" fmla="*/ 6986 w 2396837"/>
                <a:gd name="connsiteY0" fmla="*/ 26158 h 3026544"/>
                <a:gd name="connsiteX1" fmla="*/ 1192849 w 2396837"/>
                <a:gd name="connsiteY1" fmla="*/ 40445 h 3026544"/>
                <a:gd name="connsiteX2" fmla="*/ 1950086 w 2396837"/>
                <a:gd name="connsiteY2" fmla="*/ 454783 h 3026544"/>
                <a:gd name="connsiteX3" fmla="*/ 2164399 w 2396837"/>
                <a:gd name="connsiteY3" fmla="*/ 1354895 h 3026544"/>
                <a:gd name="connsiteX4" fmla="*/ 2135824 w 2396837"/>
                <a:gd name="connsiteY4" fmla="*/ 2569333 h 3026544"/>
                <a:gd name="connsiteX5" fmla="*/ 2392999 w 2396837"/>
                <a:gd name="connsiteY5" fmla="*/ 2569333 h 3026544"/>
                <a:gd name="connsiteX6" fmla="*/ 1907224 w 2396837"/>
                <a:gd name="connsiteY6" fmla="*/ 3026533 h 3026544"/>
                <a:gd name="connsiteX7" fmla="*/ 1450024 w 2396837"/>
                <a:gd name="connsiteY7" fmla="*/ 2555045 h 3026544"/>
                <a:gd name="connsiteX8" fmla="*/ 1664336 w 2396837"/>
                <a:gd name="connsiteY8" fmla="*/ 2555045 h 3026544"/>
                <a:gd name="connsiteX9" fmla="*/ 1692911 w 2396837"/>
                <a:gd name="connsiteY9" fmla="*/ 1183445 h 3026544"/>
                <a:gd name="connsiteX10" fmla="*/ 1464311 w 2396837"/>
                <a:gd name="connsiteY10" fmla="*/ 640520 h 3026544"/>
                <a:gd name="connsiteX11" fmla="*/ 807086 w 2396837"/>
                <a:gd name="connsiteY11" fmla="*/ 483358 h 3026544"/>
                <a:gd name="connsiteX12" fmla="*/ 6986 w 2396837"/>
                <a:gd name="connsiteY12" fmla="*/ 483358 h 3026544"/>
                <a:gd name="connsiteX13" fmla="*/ 6986 w 2396837"/>
                <a:gd name="connsiteY13" fmla="*/ 26158 h 3026544"/>
                <a:gd name="connsiteX0" fmla="*/ 18589 w 2408440"/>
                <a:gd name="connsiteY0" fmla="*/ 26158 h 3026544"/>
                <a:gd name="connsiteX1" fmla="*/ 1204452 w 2408440"/>
                <a:gd name="connsiteY1" fmla="*/ 40445 h 3026544"/>
                <a:gd name="connsiteX2" fmla="*/ 1961689 w 2408440"/>
                <a:gd name="connsiteY2" fmla="*/ 454783 h 3026544"/>
                <a:gd name="connsiteX3" fmla="*/ 2176002 w 2408440"/>
                <a:gd name="connsiteY3" fmla="*/ 1354895 h 3026544"/>
                <a:gd name="connsiteX4" fmla="*/ 2147427 w 2408440"/>
                <a:gd name="connsiteY4" fmla="*/ 2569333 h 3026544"/>
                <a:gd name="connsiteX5" fmla="*/ 2404602 w 2408440"/>
                <a:gd name="connsiteY5" fmla="*/ 2569333 h 3026544"/>
                <a:gd name="connsiteX6" fmla="*/ 1918827 w 2408440"/>
                <a:gd name="connsiteY6" fmla="*/ 3026533 h 3026544"/>
                <a:gd name="connsiteX7" fmla="*/ 1461627 w 2408440"/>
                <a:gd name="connsiteY7" fmla="*/ 2555045 h 3026544"/>
                <a:gd name="connsiteX8" fmla="*/ 1675939 w 2408440"/>
                <a:gd name="connsiteY8" fmla="*/ 2555045 h 3026544"/>
                <a:gd name="connsiteX9" fmla="*/ 1704514 w 2408440"/>
                <a:gd name="connsiteY9" fmla="*/ 1183445 h 3026544"/>
                <a:gd name="connsiteX10" fmla="*/ 1475914 w 2408440"/>
                <a:gd name="connsiteY10" fmla="*/ 640520 h 3026544"/>
                <a:gd name="connsiteX11" fmla="*/ 818689 w 2408440"/>
                <a:gd name="connsiteY11" fmla="*/ 483358 h 3026544"/>
                <a:gd name="connsiteX12" fmla="*/ 2640 w 2408440"/>
                <a:gd name="connsiteY12" fmla="*/ 488674 h 3026544"/>
                <a:gd name="connsiteX13" fmla="*/ 18589 w 2408440"/>
                <a:gd name="connsiteY13" fmla="*/ 26158 h 3026544"/>
                <a:gd name="connsiteX0" fmla="*/ 18589 w 2408440"/>
                <a:gd name="connsiteY0" fmla="*/ 26158 h 3026544"/>
                <a:gd name="connsiteX1" fmla="*/ 1204452 w 2408440"/>
                <a:gd name="connsiteY1" fmla="*/ 40445 h 3026544"/>
                <a:gd name="connsiteX2" fmla="*/ 1961689 w 2408440"/>
                <a:gd name="connsiteY2" fmla="*/ 454783 h 3026544"/>
                <a:gd name="connsiteX3" fmla="*/ 2176002 w 2408440"/>
                <a:gd name="connsiteY3" fmla="*/ 1354895 h 3026544"/>
                <a:gd name="connsiteX4" fmla="*/ 2147427 w 2408440"/>
                <a:gd name="connsiteY4" fmla="*/ 2569333 h 3026544"/>
                <a:gd name="connsiteX5" fmla="*/ 2404602 w 2408440"/>
                <a:gd name="connsiteY5" fmla="*/ 2569333 h 3026544"/>
                <a:gd name="connsiteX6" fmla="*/ 1918827 w 2408440"/>
                <a:gd name="connsiteY6" fmla="*/ 3026533 h 3026544"/>
                <a:gd name="connsiteX7" fmla="*/ 1461627 w 2408440"/>
                <a:gd name="connsiteY7" fmla="*/ 2555045 h 3026544"/>
                <a:gd name="connsiteX8" fmla="*/ 1675939 w 2408440"/>
                <a:gd name="connsiteY8" fmla="*/ 2555045 h 3026544"/>
                <a:gd name="connsiteX9" fmla="*/ 1704514 w 2408440"/>
                <a:gd name="connsiteY9" fmla="*/ 1183445 h 3026544"/>
                <a:gd name="connsiteX10" fmla="*/ 1475914 w 2408440"/>
                <a:gd name="connsiteY10" fmla="*/ 640520 h 3026544"/>
                <a:gd name="connsiteX11" fmla="*/ 818689 w 2408440"/>
                <a:gd name="connsiteY11" fmla="*/ 483358 h 3026544"/>
                <a:gd name="connsiteX12" fmla="*/ 2640 w 2408440"/>
                <a:gd name="connsiteY12" fmla="*/ 488674 h 3026544"/>
                <a:gd name="connsiteX13" fmla="*/ 18589 w 2408440"/>
                <a:gd name="connsiteY13" fmla="*/ 26158 h 3026544"/>
                <a:gd name="connsiteX0" fmla="*/ 16650 w 2406501"/>
                <a:gd name="connsiteY0" fmla="*/ 26158 h 3026544"/>
                <a:gd name="connsiteX1" fmla="*/ 1202513 w 2406501"/>
                <a:gd name="connsiteY1" fmla="*/ 40445 h 3026544"/>
                <a:gd name="connsiteX2" fmla="*/ 1959750 w 2406501"/>
                <a:gd name="connsiteY2" fmla="*/ 454783 h 3026544"/>
                <a:gd name="connsiteX3" fmla="*/ 2174063 w 2406501"/>
                <a:gd name="connsiteY3" fmla="*/ 1354895 h 3026544"/>
                <a:gd name="connsiteX4" fmla="*/ 2145488 w 2406501"/>
                <a:gd name="connsiteY4" fmla="*/ 2569333 h 3026544"/>
                <a:gd name="connsiteX5" fmla="*/ 2402663 w 2406501"/>
                <a:gd name="connsiteY5" fmla="*/ 2569333 h 3026544"/>
                <a:gd name="connsiteX6" fmla="*/ 1916888 w 2406501"/>
                <a:gd name="connsiteY6" fmla="*/ 3026533 h 3026544"/>
                <a:gd name="connsiteX7" fmla="*/ 1459688 w 2406501"/>
                <a:gd name="connsiteY7" fmla="*/ 2555045 h 3026544"/>
                <a:gd name="connsiteX8" fmla="*/ 1674000 w 2406501"/>
                <a:gd name="connsiteY8" fmla="*/ 2555045 h 3026544"/>
                <a:gd name="connsiteX9" fmla="*/ 1702575 w 2406501"/>
                <a:gd name="connsiteY9" fmla="*/ 1183445 h 3026544"/>
                <a:gd name="connsiteX10" fmla="*/ 1473975 w 2406501"/>
                <a:gd name="connsiteY10" fmla="*/ 640520 h 3026544"/>
                <a:gd name="connsiteX11" fmla="*/ 816750 w 2406501"/>
                <a:gd name="connsiteY11" fmla="*/ 483358 h 3026544"/>
                <a:gd name="connsiteX12" fmla="*/ 701 w 2406501"/>
                <a:gd name="connsiteY12" fmla="*/ 488674 h 3026544"/>
                <a:gd name="connsiteX13" fmla="*/ 16650 w 2406501"/>
                <a:gd name="connsiteY13" fmla="*/ 26158 h 3026544"/>
                <a:gd name="connsiteX0" fmla="*/ 5256 w 2411055"/>
                <a:gd name="connsiteY0" fmla="*/ 26158 h 3026544"/>
                <a:gd name="connsiteX1" fmla="*/ 1207067 w 2411055"/>
                <a:gd name="connsiteY1" fmla="*/ 40445 h 3026544"/>
                <a:gd name="connsiteX2" fmla="*/ 1964304 w 2411055"/>
                <a:gd name="connsiteY2" fmla="*/ 454783 h 3026544"/>
                <a:gd name="connsiteX3" fmla="*/ 2178617 w 2411055"/>
                <a:gd name="connsiteY3" fmla="*/ 1354895 h 3026544"/>
                <a:gd name="connsiteX4" fmla="*/ 2150042 w 2411055"/>
                <a:gd name="connsiteY4" fmla="*/ 2569333 h 3026544"/>
                <a:gd name="connsiteX5" fmla="*/ 2407217 w 2411055"/>
                <a:gd name="connsiteY5" fmla="*/ 2569333 h 3026544"/>
                <a:gd name="connsiteX6" fmla="*/ 1921442 w 2411055"/>
                <a:gd name="connsiteY6" fmla="*/ 3026533 h 3026544"/>
                <a:gd name="connsiteX7" fmla="*/ 1464242 w 2411055"/>
                <a:gd name="connsiteY7" fmla="*/ 2555045 h 3026544"/>
                <a:gd name="connsiteX8" fmla="*/ 1678554 w 2411055"/>
                <a:gd name="connsiteY8" fmla="*/ 2555045 h 3026544"/>
                <a:gd name="connsiteX9" fmla="*/ 1707129 w 2411055"/>
                <a:gd name="connsiteY9" fmla="*/ 1183445 h 3026544"/>
                <a:gd name="connsiteX10" fmla="*/ 1478529 w 2411055"/>
                <a:gd name="connsiteY10" fmla="*/ 640520 h 3026544"/>
                <a:gd name="connsiteX11" fmla="*/ 821304 w 2411055"/>
                <a:gd name="connsiteY11" fmla="*/ 483358 h 3026544"/>
                <a:gd name="connsiteX12" fmla="*/ 5255 w 2411055"/>
                <a:gd name="connsiteY12" fmla="*/ 488674 h 3026544"/>
                <a:gd name="connsiteX13" fmla="*/ 5256 w 2411055"/>
                <a:gd name="connsiteY13" fmla="*/ 26158 h 3026544"/>
                <a:gd name="connsiteX0" fmla="*/ 5256 w 2411055"/>
                <a:gd name="connsiteY0" fmla="*/ 24521 h 3024907"/>
                <a:gd name="connsiteX1" fmla="*/ 1207067 w 2411055"/>
                <a:gd name="connsiteY1" fmla="*/ 38808 h 3024907"/>
                <a:gd name="connsiteX2" fmla="*/ 1964304 w 2411055"/>
                <a:gd name="connsiteY2" fmla="*/ 453146 h 3024907"/>
                <a:gd name="connsiteX3" fmla="*/ 2178617 w 2411055"/>
                <a:gd name="connsiteY3" fmla="*/ 1353258 h 3024907"/>
                <a:gd name="connsiteX4" fmla="*/ 2150042 w 2411055"/>
                <a:gd name="connsiteY4" fmla="*/ 2567696 h 3024907"/>
                <a:gd name="connsiteX5" fmla="*/ 2407217 w 2411055"/>
                <a:gd name="connsiteY5" fmla="*/ 2567696 h 3024907"/>
                <a:gd name="connsiteX6" fmla="*/ 1921442 w 2411055"/>
                <a:gd name="connsiteY6" fmla="*/ 3024896 h 3024907"/>
                <a:gd name="connsiteX7" fmla="*/ 1464242 w 2411055"/>
                <a:gd name="connsiteY7" fmla="*/ 2553408 h 3024907"/>
                <a:gd name="connsiteX8" fmla="*/ 1678554 w 2411055"/>
                <a:gd name="connsiteY8" fmla="*/ 2553408 h 3024907"/>
                <a:gd name="connsiteX9" fmla="*/ 1707129 w 2411055"/>
                <a:gd name="connsiteY9" fmla="*/ 1181808 h 3024907"/>
                <a:gd name="connsiteX10" fmla="*/ 1478529 w 2411055"/>
                <a:gd name="connsiteY10" fmla="*/ 638883 h 3024907"/>
                <a:gd name="connsiteX11" fmla="*/ 821304 w 2411055"/>
                <a:gd name="connsiteY11" fmla="*/ 481721 h 3024907"/>
                <a:gd name="connsiteX12" fmla="*/ 5255 w 2411055"/>
                <a:gd name="connsiteY12" fmla="*/ 487037 h 3024907"/>
                <a:gd name="connsiteX13" fmla="*/ 5256 w 2411055"/>
                <a:gd name="connsiteY13" fmla="*/ 24521 h 3024907"/>
                <a:gd name="connsiteX0" fmla="*/ 5256 w 2411055"/>
                <a:gd name="connsiteY0" fmla="*/ 24521 h 3024907"/>
                <a:gd name="connsiteX1" fmla="*/ 1223016 w 2411055"/>
                <a:gd name="connsiteY1" fmla="*/ 38808 h 3024907"/>
                <a:gd name="connsiteX2" fmla="*/ 1964304 w 2411055"/>
                <a:gd name="connsiteY2" fmla="*/ 453146 h 3024907"/>
                <a:gd name="connsiteX3" fmla="*/ 2178617 w 2411055"/>
                <a:gd name="connsiteY3" fmla="*/ 1353258 h 3024907"/>
                <a:gd name="connsiteX4" fmla="*/ 2150042 w 2411055"/>
                <a:gd name="connsiteY4" fmla="*/ 2567696 h 3024907"/>
                <a:gd name="connsiteX5" fmla="*/ 2407217 w 2411055"/>
                <a:gd name="connsiteY5" fmla="*/ 2567696 h 3024907"/>
                <a:gd name="connsiteX6" fmla="*/ 1921442 w 2411055"/>
                <a:gd name="connsiteY6" fmla="*/ 3024896 h 3024907"/>
                <a:gd name="connsiteX7" fmla="*/ 1464242 w 2411055"/>
                <a:gd name="connsiteY7" fmla="*/ 2553408 h 3024907"/>
                <a:gd name="connsiteX8" fmla="*/ 1678554 w 2411055"/>
                <a:gd name="connsiteY8" fmla="*/ 2553408 h 3024907"/>
                <a:gd name="connsiteX9" fmla="*/ 1707129 w 2411055"/>
                <a:gd name="connsiteY9" fmla="*/ 1181808 h 3024907"/>
                <a:gd name="connsiteX10" fmla="*/ 1478529 w 2411055"/>
                <a:gd name="connsiteY10" fmla="*/ 638883 h 3024907"/>
                <a:gd name="connsiteX11" fmla="*/ 821304 w 2411055"/>
                <a:gd name="connsiteY11" fmla="*/ 481721 h 3024907"/>
                <a:gd name="connsiteX12" fmla="*/ 5255 w 2411055"/>
                <a:gd name="connsiteY12" fmla="*/ 487037 h 3024907"/>
                <a:gd name="connsiteX13" fmla="*/ 5256 w 2411055"/>
                <a:gd name="connsiteY13" fmla="*/ 24521 h 3024907"/>
                <a:gd name="connsiteX0" fmla="*/ 5256 w 2411055"/>
                <a:gd name="connsiteY0" fmla="*/ 24521 h 3024907"/>
                <a:gd name="connsiteX1" fmla="*/ 1223016 w 2411055"/>
                <a:gd name="connsiteY1" fmla="*/ 38808 h 3024907"/>
                <a:gd name="connsiteX2" fmla="*/ 1964304 w 2411055"/>
                <a:gd name="connsiteY2" fmla="*/ 453146 h 3024907"/>
                <a:gd name="connsiteX3" fmla="*/ 2178617 w 2411055"/>
                <a:gd name="connsiteY3" fmla="*/ 1353258 h 3024907"/>
                <a:gd name="connsiteX4" fmla="*/ 2150042 w 2411055"/>
                <a:gd name="connsiteY4" fmla="*/ 2567696 h 3024907"/>
                <a:gd name="connsiteX5" fmla="*/ 2407217 w 2411055"/>
                <a:gd name="connsiteY5" fmla="*/ 2567696 h 3024907"/>
                <a:gd name="connsiteX6" fmla="*/ 1921442 w 2411055"/>
                <a:gd name="connsiteY6" fmla="*/ 3024896 h 3024907"/>
                <a:gd name="connsiteX7" fmla="*/ 1464242 w 2411055"/>
                <a:gd name="connsiteY7" fmla="*/ 2553408 h 3024907"/>
                <a:gd name="connsiteX8" fmla="*/ 1678554 w 2411055"/>
                <a:gd name="connsiteY8" fmla="*/ 2553408 h 3024907"/>
                <a:gd name="connsiteX9" fmla="*/ 1707129 w 2411055"/>
                <a:gd name="connsiteY9" fmla="*/ 1181808 h 3024907"/>
                <a:gd name="connsiteX10" fmla="*/ 1478529 w 2411055"/>
                <a:gd name="connsiteY10" fmla="*/ 638883 h 3024907"/>
                <a:gd name="connsiteX11" fmla="*/ 821304 w 2411055"/>
                <a:gd name="connsiteY11" fmla="*/ 481721 h 3024907"/>
                <a:gd name="connsiteX12" fmla="*/ 5255 w 2411055"/>
                <a:gd name="connsiteY12" fmla="*/ 487037 h 3024907"/>
                <a:gd name="connsiteX13" fmla="*/ 5256 w 2411055"/>
                <a:gd name="connsiteY13" fmla="*/ 24521 h 3024907"/>
                <a:gd name="connsiteX0" fmla="*/ 5256 w 2411290"/>
                <a:gd name="connsiteY0" fmla="*/ 24521 h 3024907"/>
                <a:gd name="connsiteX1" fmla="*/ 1223016 w 2411290"/>
                <a:gd name="connsiteY1" fmla="*/ 38808 h 3024907"/>
                <a:gd name="connsiteX2" fmla="*/ 1964304 w 2411290"/>
                <a:gd name="connsiteY2" fmla="*/ 453146 h 3024907"/>
                <a:gd name="connsiteX3" fmla="*/ 2178617 w 2411290"/>
                <a:gd name="connsiteY3" fmla="*/ 1353258 h 3024907"/>
                <a:gd name="connsiteX4" fmla="*/ 2155359 w 2411290"/>
                <a:gd name="connsiteY4" fmla="*/ 2567696 h 3024907"/>
                <a:gd name="connsiteX5" fmla="*/ 2407217 w 2411290"/>
                <a:gd name="connsiteY5" fmla="*/ 2567696 h 3024907"/>
                <a:gd name="connsiteX6" fmla="*/ 1921442 w 2411290"/>
                <a:gd name="connsiteY6" fmla="*/ 3024896 h 3024907"/>
                <a:gd name="connsiteX7" fmla="*/ 1464242 w 2411290"/>
                <a:gd name="connsiteY7" fmla="*/ 2553408 h 3024907"/>
                <a:gd name="connsiteX8" fmla="*/ 1678554 w 2411290"/>
                <a:gd name="connsiteY8" fmla="*/ 2553408 h 3024907"/>
                <a:gd name="connsiteX9" fmla="*/ 1707129 w 2411290"/>
                <a:gd name="connsiteY9" fmla="*/ 1181808 h 3024907"/>
                <a:gd name="connsiteX10" fmla="*/ 1478529 w 2411290"/>
                <a:gd name="connsiteY10" fmla="*/ 638883 h 3024907"/>
                <a:gd name="connsiteX11" fmla="*/ 821304 w 2411290"/>
                <a:gd name="connsiteY11" fmla="*/ 481721 h 3024907"/>
                <a:gd name="connsiteX12" fmla="*/ 5255 w 2411290"/>
                <a:gd name="connsiteY12" fmla="*/ 487037 h 3024907"/>
                <a:gd name="connsiteX13" fmla="*/ 5256 w 2411290"/>
                <a:gd name="connsiteY13" fmla="*/ 24521 h 3024907"/>
                <a:gd name="connsiteX0" fmla="*/ 5256 w 2411290"/>
                <a:gd name="connsiteY0" fmla="*/ 24521 h 3024907"/>
                <a:gd name="connsiteX1" fmla="*/ 1223016 w 2411290"/>
                <a:gd name="connsiteY1" fmla="*/ 38808 h 3024907"/>
                <a:gd name="connsiteX2" fmla="*/ 1964304 w 2411290"/>
                <a:gd name="connsiteY2" fmla="*/ 453146 h 3024907"/>
                <a:gd name="connsiteX3" fmla="*/ 2178617 w 2411290"/>
                <a:gd name="connsiteY3" fmla="*/ 1353258 h 3024907"/>
                <a:gd name="connsiteX4" fmla="*/ 2155359 w 2411290"/>
                <a:gd name="connsiteY4" fmla="*/ 2567696 h 3024907"/>
                <a:gd name="connsiteX5" fmla="*/ 2407217 w 2411290"/>
                <a:gd name="connsiteY5" fmla="*/ 2567696 h 3024907"/>
                <a:gd name="connsiteX6" fmla="*/ 1921442 w 2411290"/>
                <a:gd name="connsiteY6" fmla="*/ 3024896 h 3024907"/>
                <a:gd name="connsiteX7" fmla="*/ 1464242 w 2411290"/>
                <a:gd name="connsiteY7" fmla="*/ 2553408 h 3024907"/>
                <a:gd name="connsiteX8" fmla="*/ 1678554 w 2411290"/>
                <a:gd name="connsiteY8" fmla="*/ 2553408 h 3024907"/>
                <a:gd name="connsiteX9" fmla="*/ 1707129 w 2411290"/>
                <a:gd name="connsiteY9" fmla="*/ 1181808 h 3024907"/>
                <a:gd name="connsiteX10" fmla="*/ 1478529 w 2411290"/>
                <a:gd name="connsiteY10" fmla="*/ 638883 h 3024907"/>
                <a:gd name="connsiteX11" fmla="*/ 821304 w 2411290"/>
                <a:gd name="connsiteY11" fmla="*/ 481721 h 3024907"/>
                <a:gd name="connsiteX12" fmla="*/ 5255 w 2411290"/>
                <a:gd name="connsiteY12" fmla="*/ 487037 h 3024907"/>
                <a:gd name="connsiteX13" fmla="*/ 5256 w 2411290"/>
                <a:gd name="connsiteY13" fmla="*/ 24521 h 3024907"/>
                <a:gd name="connsiteX0" fmla="*/ 5256 w 2412687"/>
                <a:gd name="connsiteY0" fmla="*/ 24521 h 3024907"/>
                <a:gd name="connsiteX1" fmla="*/ 1223016 w 2412687"/>
                <a:gd name="connsiteY1" fmla="*/ 38808 h 3024907"/>
                <a:gd name="connsiteX2" fmla="*/ 1964304 w 2412687"/>
                <a:gd name="connsiteY2" fmla="*/ 453146 h 3024907"/>
                <a:gd name="connsiteX3" fmla="*/ 2178617 w 2412687"/>
                <a:gd name="connsiteY3" fmla="*/ 1353258 h 3024907"/>
                <a:gd name="connsiteX4" fmla="*/ 2155359 w 2412687"/>
                <a:gd name="connsiteY4" fmla="*/ 2567696 h 3024907"/>
                <a:gd name="connsiteX5" fmla="*/ 2407217 w 2412687"/>
                <a:gd name="connsiteY5" fmla="*/ 2567696 h 3024907"/>
                <a:gd name="connsiteX6" fmla="*/ 1921442 w 2412687"/>
                <a:gd name="connsiteY6" fmla="*/ 3024896 h 3024907"/>
                <a:gd name="connsiteX7" fmla="*/ 1464242 w 2412687"/>
                <a:gd name="connsiteY7" fmla="*/ 2553408 h 3024907"/>
                <a:gd name="connsiteX8" fmla="*/ 1678554 w 2412687"/>
                <a:gd name="connsiteY8" fmla="*/ 2553408 h 3024907"/>
                <a:gd name="connsiteX9" fmla="*/ 1707129 w 2412687"/>
                <a:gd name="connsiteY9" fmla="*/ 1181808 h 3024907"/>
                <a:gd name="connsiteX10" fmla="*/ 1478529 w 2412687"/>
                <a:gd name="connsiteY10" fmla="*/ 638883 h 3024907"/>
                <a:gd name="connsiteX11" fmla="*/ 821304 w 2412687"/>
                <a:gd name="connsiteY11" fmla="*/ 481721 h 3024907"/>
                <a:gd name="connsiteX12" fmla="*/ 5255 w 2412687"/>
                <a:gd name="connsiteY12" fmla="*/ 487037 h 3024907"/>
                <a:gd name="connsiteX13" fmla="*/ 5256 w 2412687"/>
                <a:gd name="connsiteY13" fmla="*/ 24521 h 3024907"/>
                <a:gd name="connsiteX0" fmla="*/ 5256 w 2412687"/>
                <a:gd name="connsiteY0" fmla="*/ 24521 h 3024907"/>
                <a:gd name="connsiteX1" fmla="*/ 1223016 w 2412687"/>
                <a:gd name="connsiteY1" fmla="*/ 38808 h 3024907"/>
                <a:gd name="connsiteX2" fmla="*/ 1964304 w 2412687"/>
                <a:gd name="connsiteY2" fmla="*/ 453146 h 3024907"/>
                <a:gd name="connsiteX3" fmla="*/ 2178617 w 2412687"/>
                <a:gd name="connsiteY3" fmla="*/ 1353258 h 3024907"/>
                <a:gd name="connsiteX4" fmla="*/ 2155359 w 2412687"/>
                <a:gd name="connsiteY4" fmla="*/ 2567696 h 3024907"/>
                <a:gd name="connsiteX5" fmla="*/ 2407217 w 2412687"/>
                <a:gd name="connsiteY5" fmla="*/ 2567696 h 3024907"/>
                <a:gd name="connsiteX6" fmla="*/ 1921442 w 2412687"/>
                <a:gd name="connsiteY6" fmla="*/ 3024896 h 3024907"/>
                <a:gd name="connsiteX7" fmla="*/ 1464242 w 2412687"/>
                <a:gd name="connsiteY7" fmla="*/ 2553408 h 3024907"/>
                <a:gd name="connsiteX8" fmla="*/ 1678554 w 2412687"/>
                <a:gd name="connsiteY8" fmla="*/ 2553408 h 3024907"/>
                <a:gd name="connsiteX9" fmla="*/ 1707129 w 2412687"/>
                <a:gd name="connsiteY9" fmla="*/ 1181808 h 3024907"/>
                <a:gd name="connsiteX10" fmla="*/ 1478529 w 2412687"/>
                <a:gd name="connsiteY10" fmla="*/ 638883 h 3024907"/>
                <a:gd name="connsiteX11" fmla="*/ 821304 w 2412687"/>
                <a:gd name="connsiteY11" fmla="*/ 481721 h 3024907"/>
                <a:gd name="connsiteX12" fmla="*/ 5255 w 2412687"/>
                <a:gd name="connsiteY12" fmla="*/ 487037 h 3024907"/>
                <a:gd name="connsiteX13" fmla="*/ 5256 w 2412687"/>
                <a:gd name="connsiteY13" fmla="*/ 24521 h 3024907"/>
                <a:gd name="connsiteX0" fmla="*/ 5256 w 2412687"/>
                <a:gd name="connsiteY0" fmla="*/ 24521 h 3024907"/>
                <a:gd name="connsiteX1" fmla="*/ 1223016 w 2412687"/>
                <a:gd name="connsiteY1" fmla="*/ 38808 h 3024907"/>
                <a:gd name="connsiteX2" fmla="*/ 1964304 w 2412687"/>
                <a:gd name="connsiteY2" fmla="*/ 453146 h 3024907"/>
                <a:gd name="connsiteX3" fmla="*/ 2178617 w 2412687"/>
                <a:gd name="connsiteY3" fmla="*/ 1353258 h 3024907"/>
                <a:gd name="connsiteX4" fmla="*/ 2155359 w 2412687"/>
                <a:gd name="connsiteY4" fmla="*/ 2557063 h 3024907"/>
                <a:gd name="connsiteX5" fmla="*/ 2407217 w 2412687"/>
                <a:gd name="connsiteY5" fmla="*/ 2567696 h 3024907"/>
                <a:gd name="connsiteX6" fmla="*/ 1921442 w 2412687"/>
                <a:gd name="connsiteY6" fmla="*/ 3024896 h 3024907"/>
                <a:gd name="connsiteX7" fmla="*/ 1464242 w 2412687"/>
                <a:gd name="connsiteY7" fmla="*/ 2553408 h 3024907"/>
                <a:gd name="connsiteX8" fmla="*/ 1678554 w 2412687"/>
                <a:gd name="connsiteY8" fmla="*/ 2553408 h 3024907"/>
                <a:gd name="connsiteX9" fmla="*/ 1707129 w 2412687"/>
                <a:gd name="connsiteY9" fmla="*/ 1181808 h 3024907"/>
                <a:gd name="connsiteX10" fmla="*/ 1478529 w 2412687"/>
                <a:gd name="connsiteY10" fmla="*/ 638883 h 3024907"/>
                <a:gd name="connsiteX11" fmla="*/ 821304 w 2412687"/>
                <a:gd name="connsiteY11" fmla="*/ 481721 h 3024907"/>
                <a:gd name="connsiteX12" fmla="*/ 5255 w 2412687"/>
                <a:gd name="connsiteY12" fmla="*/ 487037 h 3024907"/>
                <a:gd name="connsiteX13" fmla="*/ 5256 w 2412687"/>
                <a:gd name="connsiteY13" fmla="*/ 24521 h 3024907"/>
                <a:gd name="connsiteX0" fmla="*/ 5256 w 2427502"/>
                <a:gd name="connsiteY0" fmla="*/ 24521 h 3024905"/>
                <a:gd name="connsiteX1" fmla="*/ 1223016 w 2427502"/>
                <a:gd name="connsiteY1" fmla="*/ 38808 h 3024905"/>
                <a:gd name="connsiteX2" fmla="*/ 1964304 w 2427502"/>
                <a:gd name="connsiteY2" fmla="*/ 453146 h 3024905"/>
                <a:gd name="connsiteX3" fmla="*/ 2178617 w 2427502"/>
                <a:gd name="connsiteY3" fmla="*/ 1353258 h 3024905"/>
                <a:gd name="connsiteX4" fmla="*/ 2155359 w 2427502"/>
                <a:gd name="connsiteY4" fmla="*/ 2557063 h 3024905"/>
                <a:gd name="connsiteX5" fmla="*/ 2407217 w 2427502"/>
                <a:gd name="connsiteY5" fmla="*/ 2567696 h 3024905"/>
                <a:gd name="connsiteX6" fmla="*/ 1921442 w 2427502"/>
                <a:gd name="connsiteY6" fmla="*/ 3024896 h 3024905"/>
                <a:gd name="connsiteX7" fmla="*/ 1464242 w 2427502"/>
                <a:gd name="connsiteY7" fmla="*/ 2553408 h 3024905"/>
                <a:gd name="connsiteX8" fmla="*/ 1678554 w 2427502"/>
                <a:gd name="connsiteY8" fmla="*/ 2553408 h 3024905"/>
                <a:gd name="connsiteX9" fmla="*/ 1707129 w 2427502"/>
                <a:gd name="connsiteY9" fmla="*/ 1181808 h 3024905"/>
                <a:gd name="connsiteX10" fmla="*/ 1478529 w 2427502"/>
                <a:gd name="connsiteY10" fmla="*/ 638883 h 3024905"/>
                <a:gd name="connsiteX11" fmla="*/ 821304 w 2427502"/>
                <a:gd name="connsiteY11" fmla="*/ 481721 h 3024905"/>
                <a:gd name="connsiteX12" fmla="*/ 5255 w 2427502"/>
                <a:gd name="connsiteY12" fmla="*/ 487037 h 3024905"/>
                <a:gd name="connsiteX13" fmla="*/ 5256 w 2427502"/>
                <a:gd name="connsiteY13" fmla="*/ 24521 h 3024905"/>
                <a:gd name="connsiteX0" fmla="*/ 5256 w 2424876"/>
                <a:gd name="connsiteY0" fmla="*/ 24521 h 3024908"/>
                <a:gd name="connsiteX1" fmla="*/ 1223016 w 2424876"/>
                <a:gd name="connsiteY1" fmla="*/ 38808 h 3024908"/>
                <a:gd name="connsiteX2" fmla="*/ 1964304 w 2424876"/>
                <a:gd name="connsiteY2" fmla="*/ 453146 h 3024908"/>
                <a:gd name="connsiteX3" fmla="*/ 2178617 w 2424876"/>
                <a:gd name="connsiteY3" fmla="*/ 1353258 h 3024908"/>
                <a:gd name="connsiteX4" fmla="*/ 2155359 w 2424876"/>
                <a:gd name="connsiteY4" fmla="*/ 2557063 h 3024908"/>
                <a:gd name="connsiteX5" fmla="*/ 2407217 w 2424876"/>
                <a:gd name="connsiteY5" fmla="*/ 2567696 h 3024908"/>
                <a:gd name="connsiteX6" fmla="*/ 1921442 w 2424876"/>
                <a:gd name="connsiteY6" fmla="*/ 3024896 h 3024908"/>
                <a:gd name="connsiteX7" fmla="*/ 1464242 w 2424876"/>
                <a:gd name="connsiteY7" fmla="*/ 2553408 h 3024908"/>
                <a:gd name="connsiteX8" fmla="*/ 1678554 w 2424876"/>
                <a:gd name="connsiteY8" fmla="*/ 2553408 h 3024908"/>
                <a:gd name="connsiteX9" fmla="*/ 1707129 w 2424876"/>
                <a:gd name="connsiteY9" fmla="*/ 1181808 h 3024908"/>
                <a:gd name="connsiteX10" fmla="*/ 1478529 w 2424876"/>
                <a:gd name="connsiteY10" fmla="*/ 638883 h 3024908"/>
                <a:gd name="connsiteX11" fmla="*/ 821304 w 2424876"/>
                <a:gd name="connsiteY11" fmla="*/ 481721 h 3024908"/>
                <a:gd name="connsiteX12" fmla="*/ 5255 w 2424876"/>
                <a:gd name="connsiteY12" fmla="*/ 487037 h 3024908"/>
                <a:gd name="connsiteX13" fmla="*/ 5256 w 2424876"/>
                <a:gd name="connsiteY13" fmla="*/ 24521 h 3024908"/>
                <a:gd name="connsiteX0" fmla="*/ 5256 w 2265825"/>
                <a:gd name="connsiteY0" fmla="*/ 24521 h 3049664"/>
                <a:gd name="connsiteX1" fmla="*/ 1223016 w 2265825"/>
                <a:gd name="connsiteY1" fmla="*/ 38808 h 3049664"/>
                <a:gd name="connsiteX2" fmla="*/ 1964304 w 2265825"/>
                <a:gd name="connsiteY2" fmla="*/ 453146 h 3049664"/>
                <a:gd name="connsiteX3" fmla="*/ 2178617 w 2265825"/>
                <a:gd name="connsiteY3" fmla="*/ 1353258 h 3049664"/>
                <a:gd name="connsiteX4" fmla="*/ 2155359 w 2265825"/>
                <a:gd name="connsiteY4" fmla="*/ 2557063 h 3049664"/>
                <a:gd name="connsiteX5" fmla="*/ 2221148 w 2265825"/>
                <a:gd name="connsiteY5" fmla="*/ 2918570 h 3049664"/>
                <a:gd name="connsiteX6" fmla="*/ 1921442 w 2265825"/>
                <a:gd name="connsiteY6" fmla="*/ 3024896 h 3049664"/>
                <a:gd name="connsiteX7" fmla="*/ 1464242 w 2265825"/>
                <a:gd name="connsiteY7" fmla="*/ 2553408 h 3049664"/>
                <a:gd name="connsiteX8" fmla="*/ 1678554 w 2265825"/>
                <a:gd name="connsiteY8" fmla="*/ 2553408 h 3049664"/>
                <a:gd name="connsiteX9" fmla="*/ 1707129 w 2265825"/>
                <a:gd name="connsiteY9" fmla="*/ 1181808 h 3049664"/>
                <a:gd name="connsiteX10" fmla="*/ 1478529 w 2265825"/>
                <a:gd name="connsiteY10" fmla="*/ 638883 h 3049664"/>
                <a:gd name="connsiteX11" fmla="*/ 821304 w 2265825"/>
                <a:gd name="connsiteY11" fmla="*/ 481721 h 3049664"/>
                <a:gd name="connsiteX12" fmla="*/ 5255 w 2265825"/>
                <a:gd name="connsiteY12" fmla="*/ 487037 h 3049664"/>
                <a:gd name="connsiteX13" fmla="*/ 5256 w 2265825"/>
                <a:gd name="connsiteY13" fmla="*/ 24521 h 3049664"/>
                <a:gd name="connsiteX0" fmla="*/ 5256 w 2405003"/>
                <a:gd name="connsiteY0" fmla="*/ 24521 h 3024896"/>
                <a:gd name="connsiteX1" fmla="*/ 1223016 w 2405003"/>
                <a:gd name="connsiteY1" fmla="*/ 38808 h 3024896"/>
                <a:gd name="connsiteX2" fmla="*/ 1964304 w 2405003"/>
                <a:gd name="connsiteY2" fmla="*/ 453146 h 3024896"/>
                <a:gd name="connsiteX3" fmla="*/ 2178617 w 2405003"/>
                <a:gd name="connsiteY3" fmla="*/ 1353258 h 3024896"/>
                <a:gd name="connsiteX4" fmla="*/ 2155359 w 2405003"/>
                <a:gd name="connsiteY4" fmla="*/ 2557063 h 3024896"/>
                <a:gd name="connsiteX5" fmla="*/ 2385952 w 2405003"/>
                <a:gd name="connsiteY5" fmla="*/ 2551747 h 3024896"/>
                <a:gd name="connsiteX6" fmla="*/ 1921442 w 2405003"/>
                <a:gd name="connsiteY6" fmla="*/ 3024896 h 3024896"/>
                <a:gd name="connsiteX7" fmla="*/ 1464242 w 2405003"/>
                <a:gd name="connsiteY7" fmla="*/ 2553408 h 3024896"/>
                <a:gd name="connsiteX8" fmla="*/ 1678554 w 2405003"/>
                <a:gd name="connsiteY8" fmla="*/ 2553408 h 3024896"/>
                <a:gd name="connsiteX9" fmla="*/ 1707129 w 2405003"/>
                <a:gd name="connsiteY9" fmla="*/ 1181808 h 3024896"/>
                <a:gd name="connsiteX10" fmla="*/ 1478529 w 2405003"/>
                <a:gd name="connsiteY10" fmla="*/ 638883 h 3024896"/>
                <a:gd name="connsiteX11" fmla="*/ 821304 w 2405003"/>
                <a:gd name="connsiteY11" fmla="*/ 481721 h 3024896"/>
                <a:gd name="connsiteX12" fmla="*/ 5255 w 2405003"/>
                <a:gd name="connsiteY12" fmla="*/ 487037 h 3024896"/>
                <a:gd name="connsiteX13" fmla="*/ 5256 w 2405003"/>
                <a:gd name="connsiteY13" fmla="*/ 24521 h 3024896"/>
                <a:gd name="connsiteX0" fmla="*/ 5256 w 2405003"/>
                <a:gd name="connsiteY0" fmla="*/ 24521 h 3024896"/>
                <a:gd name="connsiteX1" fmla="*/ 1223016 w 2405003"/>
                <a:gd name="connsiteY1" fmla="*/ 38808 h 3024896"/>
                <a:gd name="connsiteX2" fmla="*/ 1964304 w 2405003"/>
                <a:gd name="connsiteY2" fmla="*/ 453146 h 3024896"/>
                <a:gd name="connsiteX3" fmla="*/ 2178617 w 2405003"/>
                <a:gd name="connsiteY3" fmla="*/ 1353258 h 3024896"/>
                <a:gd name="connsiteX4" fmla="*/ 2155359 w 2405003"/>
                <a:gd name="connsiteY4" fmla="*/ 2557063 h 3024896"/>
                <a:gd name="connsiteX5" fmla="*/ 2385952 w 2405003"/>
                <a:gd name="connsiteY5" fmla="*/ 2551747 h 3024896"/>
                <a:gd name="connsiteX6" fmla="*/ 1921442 w 2405003"/>
                <a:gd name="connsiteY6" fmla="*/ 3024896 h 3024896"/>
                <a:gd name="connsiteX7" fmla="*/ 1464242 w 2405003"/>
                <a:gd name="connsiteY7" fmla="*/ 2553408 h 3024896"/>
                <a:gd name="connsiteX8" fmla="*/ 1678554 w 2405003"/>
                <a:gd name="connsiteY8" fmla="*/ 2553408 h 3024896"/>
                <a:gd name="connsiteX9" fmla="*/ 1707129 w 2405003"/>
                <a:gd name="connsiteY9" fmla="*/ 1181808 h 3024896"/>
                <a:gd name="connsiteX10" fmla="*/ 1478529 w 2405003"/>
                <a:gd name="connsiteY10" fmla="*/ 638883 h 3024896"/>
                <a:gd name="connsiteX11" fmla="*/ 821304 w 2405003"/>
                <a:gd name="connsiteY11" fmla="*/ 481721 h 3024896"/>
                <a:gd name="connsiteX12" fmla="*/ 5255 w 2405003"/>
                <a:gd name="connsiteY12" fmla="*/ 487037 h 3024896"/>
                <a:gd name="connsiteX13" fmla="*/ 5256 w 2405003"/>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64242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64242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64242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64242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64242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64242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64242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64242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64242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64242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47717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47717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47717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47717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47717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47717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47717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47717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623697 w 3004393"/>
                <a:gd name="connsiteY0" fmla="*/ 24521 h 3024896"/>
                <a:gd name="connsiteX1" fmla="*/ 1841457 w 3004393"/>
                <a:gd name="connsiteY1" fmla="*/ 38808 h 3024896"/>
                <a:gd name="connsiteX2" fmla="*/ 2582745 w 3004393"/>
                <a:gd name="connsiteY2" fmla="*/ 453146 h 3024896"/>
                <a:gd name="connsiteX3" fmla="*/ 2797058 w 3004393"/>
                <a:gd name="connsiteY3" fmla="*/ 1353258 h 3024896"/>
                <a:gd name="connsiteX4" fmla="*/ 2773800 w 3004393"/>
                <a:gd name="connsiteY4" fmla="*/ 2557063 h 3024896"/>
                <a:gd name="connsiteX5" fmla="*/ 3004393 w 3004393"/>
                <a:gd name="connsiteY5" fmla="*/ 2551747 h 3024896"/>
                <a:gd name="connsiteX6" fmla="*/ 2539883 w 3004393"/>
                <a:gd name="connsiteY6" fmla="*/ 3024896 h 3024896"/>
                <a:gd name="connsiteX7" fmla="*/ 2066158 w 3004393"/>
                <a:gd name="connsiteY7" fmla="*/ 2553408 h 3024896"/>
                <a:gd name="connsiteX8" fmla="*/ 2296995 w 3004393"/>
                <a:gd name="connsiteY8" fmla="*/ 2553408 h 3024896"/>
                <a:gd name="connsiteX9" fmla="*/ 2325570 w 3004393"/>
                <a:gd name="connsiteY9" fmla="*/ 1181808 h 3024896"/>
                <a:gd name="connsiteX10" fmla="*/ 2096970 w 3004393"/>
                <a:gd name="connsiteY10" fmla="*/ 638883 h 3024896"/>
                <a:gd name="connsiteX11" fmla="*/ 1439745 w 3004393"/>
                <a:gd name="connsiteY11" fmla="*/ 481721 h 3024896"/>
                <a:gd name="connsiteX12" fmla="*/ 12 w 3004393"/>
                <a:gd name="connsiteY12" fmla="*/ 479561 h 3024896"/>
                <a:gd name="connsiteX13" fmla="*/ 623697 w 3004393"/>
                <a:gd name="connsiteY13" fmla="*/ 24521 h 3024896"/>
                <a:gd name="connsiteX0" fmla="*/ 891 w 3074568"/>
                <a:gd name="connsiteY0" fmla="*/ 28845 h 3021744"/>
                <a:gd name="connsiteX1" fmla="*/ 1911632 w 3074568"/>
                <a:gd name="connsiteY1" fmla="*/ 35656 h 3021744"/>
                <a:gd name="connsiteX2" fmla="*/ 2652920 w 3074568"/>
                <a:gd name="connsiteY2" fmla="*/ 449994 h 3021744"/>
                <a:gd name="connsiteX3" fmla="*/ 2867233 w 3074568"/>
                <a:gd name="connsiteY3" fmla="*/ 1350106 h 3021744"/>
                <a:gd name="connsiteX4" fmla="*/ 2843975 w 3074568"/>
                <a:gd name="connsiteY4" fmla="*/ 2553911 h 3021744"/>
                <a:gd name="connsiteX5" fmla="*/ 3074568 w 3074568"/>
                <a:gd name="connsiteY5" fmla="*/ 2548595 h 3021744"/>
                <a:gd name="connsiteX6" fmla="*/ 2610058 w 3074568"/>
                <a:gd name="connsiteY6" fmla="*/ 3021744 h 3021744"/>
                <a:gd name="connsiteX7" fmla="*/ 2136333 w 3074568"/>
                <a:gd name="connsiteY7" fmla="*/ 2550256 h 3021744"/>
                <a:gd name="connsiteX8" fmla="*/ 2367170 w 3074568"/>
                <a:gd name="connsiteY8" fmla="*/ 2550256 h 3021744"/>
                <a:gd name="connsiteX9" fmla="*/ 2395745 w 3074568"/>
                <a:gd name="connsiteY9" fmla="*/ 1178656 h 3021744"/>
                <a:gd name="connsiteX10" fmla="*/ 2167145 w 3074568"/>
                <a:gd name="connsiteY10" fmla="*/ 635731 h 3021744"/>
                <a:gd name="connsiteX11" fmla="*/ 1509920 w 3074568"/>
                <a:gd name="connsiteY11" fmla="*/ 478569 h 3021744"/>
                <a:gd name="connsiteX12" fmla="*/ 70187 w 3074568"/>
                <a:gd name="connsiteY12" fmla="*/ 476409 h 3021744"/>
                <a:gd name="connsiteX13" fmla="*/ 891 w 3074568"/>
                <a:gd name="connsiteY13" fmla="*/ 28845 h 3021744"/>
                <a:gd name="connsiteX0" fmla="*/ 5256 w 3078933"/>
                <a:gd name="connsiteY0" fmla="*/ 28845 h 3021744"/>
                <a:gd name="connsiteX1" fmla="*/ 1915997 w 3078933"/>
                <a:gd name="connsiteY1" fmla="*/ 35656 h 3021744"/>
                <a:gd name="connsiteX2" fmla="*/ 2657285 w 3078933"/>
                <a:gd name="connsiteY2" fmla="*/ 449994 h 3021744"/>
                <a:gd name="connsiteX3" fmla="*/ 2871598 w 3078933"/>
                <a:gd name="connsiteY3" fmla="*/ 1350106 h 3021744"/>
                <a:gd name="connsiteX4" fmla="*/ 2848340 w 3078933"/>
                <a:gd name="connsiteY4" fmla="*/ 2553911 h 3021744"/>
                <a:gd name="connsiteX5" fmla="*/ 3078933 w 3078933"/>
                <a:gd name="connsiteY5" fmla="*/ 2548595 h 3021744"/>
                <a:gd name="connsiteX6" fmla="*/ 2614423 w 3078933"/>
                <a:gd name="connsiteY6" fmla="*/ 3021744 h 3021744"/>
                <a:gd name="connsiteX7" fmla="*/ 2140698 w 3078933"/>
                <a:gd name="connsiteY7" fmla="*/ 2550256 h 3021744"/>
                <a:gd name="connsiteX8" fmla="*/ 2371535 w 3078933"/>
                <a:gd name="connsiteY8" fmla="*/ 2550256 h 3021744"/>
                <a:gd name="connsiteX9" fmla="*/ 2400110 w 3078933"/>
                <a:gd name="connsiteY9" fmla="*/ 1178656 h 3021744"/>
                <a:gd name="connsiteX10" fmla="*/ 2171510 w 3078933"/>
                <a:gd name="connsiteY10" fmla="*/ 635731 h 3021744"/>
                <a:gd name="connsiteX11" fmla="*/ 1514285 w 3078933"/>
                <a:gd name="connsiteY11" fmla="*/ 478569 h 3021744"/>
                <a:gd name="connsiteX12" fmla="*/ 5255 w 3078933"/>
                <a:gd name="connsiteY12" fmla="*/ 483883 h 3021744"/>
                <a:gd name="connsiteX13" fmla="*/ 5256 w 3078933"/>
                <a:gd name="connsiteY13" fmla="*/ 28845 h 3021744"/>
                <a:gd name="connsiteX0" fmla="*/ 139248 w 3212925"/>
                <a:gd name="connsiteY0" fmla="*/ 28845 h 3021744"/>
                <a:gd name="connsiteX1" fmla="*/ 2049989 w 3212925"/>
                <a:gd name="connsiteY1" fmla="*/ 35656 h 3021744"/>
                <a:gd name="connsiteX2" fmla="*/ 2791277 w 3212925"/>
                <a:gd name="connsiteY2" fmla="*/ 449994 h 3021744"/>
                <a:gd name="connsiteX3" fmla="*/ 3005590 w 3212925"/>
                <a:gd name="connsiteY3" fmla="*/ 1350106 h 3021744"/>
                <a:gd name="connsiteX4" fmla="*/ 2982332 w 3212925"/>
                <a:gd name="connsiteY4" fmla="*/ 2553911 h 3021744"/>
                <a:gd name="connsiteX5" fmla="*/ 3212925 w 3212925"/>
                <a:gd name="connsiteY5" fmla="*/ 2548595 h 3021744"/>
                <a:gd name="connsiteX6" fmla="*/ 2748415 w 3212925"/>
                <a:gd name="connsiteY6" fmla="*/ 3021744 h 3021744"/>
                <a:gd name="connsiteX7" fmla="*/ 2274690 w 3212925"/>
                <a:gd name="connsiteY7" fmla="*/ 2550256 h 3021744"/>
                <a:gd name="connsiteX8" fmla="*/ 2505527 w 3212925"/>
                <a:gd name="connsiteY8" fmla="*/ 2550256 h 3021744"/>
                <a:gd name="connsiteX9" fmla="*/ 2534102 w 3212925"/>
                <a:gd name="connsiteY9" fmla="*/ 1178656 h 3021744"/>
                <a:gd name="connsiteX10" fmla="*/ 2305502 w 3212925"/>
                <a:gd name="connsiteY10" fmla="*/ 635731 h 3021744"/>
                <a:gd name="connsiteX11" fmla="*/ 1648277 w 3212925"/>
                <a:gd name="connsiteY11" fmla="*/ 478569 h 3021744"/>
                <a:gd name="connsiteX12" fmla="*/ 139247 w 3212925"/>
                <a:gd name="connsiteY12" fmla="*/ 483883 h 3021744"/>
                <a:gd name="connsiteX13" fmla="*/ 139248 w 3212925"/>
                <a:gd name="connsiteY13" fmla="*/ 28845 h 3021744"/>
                <a:gd name="connsiteX0" fmla="*/ 105155 w 3178832"/>
                <a:gd name="connsiteY0" fmla="*/ 28845 h 3021744"/>
                <a:gd name="connsiteX1" fmla="*/ 2015896 w 3178832"/>
                <a:gd name="connsiteY1" fmla="*/ 35656 h 3021744"/>
                <a:gd name="connsiteX2" fmla="*/ 2757184 w 3178832"/>
                <a:gd name="connsiteY2" fmla="*/ 449994 h 3021744"/>
                <a:gd name="connsiteX3" fmla="*/ 2971497 w 3178832"/>
                <a:gd name="connsiteY3" fmla="*/ 1350106 h 3021744"/>
                <a:gd name="connsiteX4" fmla="*/ 2948239 w 3178832"/>
                <a:gd name="connsiteY4" fmla="*/ 2553911 h 3021744"/>
                <a:gd name="connsiteX5" fmla="*/ 3178832 w 3178832"/>
                <a:gd name="connsiteY5" fmla="*/ 2548595 h 3021744"/>
                <a:gd name="connsiteX6" fmla="*/ 2714322 w 3178832"/>
                <a:gd name="connsiteY6" fmla="*/ 3021744 h 3021744"/>
                <a:gd name="connsiteX7" fmla="*/ 2240597 w 3178832"/>
                <a:gd name="connsiteY7" fmla="*/ 2550256 h 3021744"/>
                <a:gd name="connsiteX8" fmla="*/ 2471434 w 3178832"/>
                <a:gd name="connsiteY8" fmla="*/ 2550256 h 3021744"/>
                <a:gd name="connsiteX9" fmla="*/ 2500009 w 3178832"/>
                <a:gd name="connsiteY9" fmla="*/ 1178656 h 3021744"/>
                <a:gd name="connsiteX10" fmla="*/ 2271409 w 3178832"/>
                <a:gd name="connsiteY10" fmla="*/ 635731 h 3021744"/>
                <a:gd name="connsiteX11" fmla="*/ 1614184 w 3178832"/>
                <a:gd name="connsiteY11" fmla="*/ 478569 h 3021744"/>
                <a:gd name="connsiteX12" fmla="*/ 105154 w 3178832"/>
                <a:gd name="connsiteY12" fmla="*/ 483883 h 3021744"/>
                <a:gd name="connsiteX13" fmla="*/ 105155 w 3178832"/>
                <a:gd name="connsiteY13" fmla="*/ 28845 h 3021744"/>
                <a:gd name="connsiteX0" fmla="*/ 137685 w 3211362"/>
                <a:gd name="connsiteY0" fmla="*/ 28845 h 3021744"/>
                <a:gd name="connsiteX1" fmla="*/ 2048426 w 3211362"/>
                <a:gd name="connsiteY1" fmla="*/ 35656 h 3021744"/>
                <a:gd name="connsiteX2" fmla="*/ 2789714 w 3211362"/>
                <a:gd name="connsiteY2" fmla="*/ 449994 h 3021744"/>
                <a:gd name="connsiteX3" fmla="*/ 3004027 w 3211362"/>
                <a:gd name="connsiteY3" fmla="*/ 1350106 h 3021744"/>
                <a:gd name="connsiteX4" fmla="*/ 2980769 w 3211362"/>
                <a:gd name="connsiteY4" fmla="*/ 2553911 h 3021744"/>
                <a:gd name="connsiteX5" fmla="*/ 3211362 w 3211362"/>
                <a:gd name="connsiteY5" fmla="*/ 2548595 h 3021744"/>
                <a:gd name="connsiteX6" fmla="*/ 2746852 w 3211362"/>
                <a:gd name="connsiteY6" fmla="*/ 3021744 h 3021744"/>
                <a:gd name="connsiteX7" fmla="*/ 2273127 w 3211362"/>
                <a:gd name="connsiteY7" fmla="*/ 2550256 h 3021744"/>
                <a:gd name="connsiteX8" fmla="*/ 2503964 w 3211362"/>
                <a:gd name="connsiteY8" fmla="*/ 2550256 h 3021744"/>
                <a:gd name="connsiteX9" fmla="*/ 2532539 w 3211362"/>
                <a:gd name="connsiteY9" fmla="*/ 1178656 h 3021744"/>
                <a:gd name="connsiteX10" fmla="*/ 2303939 w 3211362"/>
                <a:gd name="connsiteY10" fmla="*/ 635731 h 3021744"/>
                <a:gd name="connsiteX11" fmla="*/ 1646714 w 3211362"/>
                <a:gd name="connsiteY11" fmla="*/ 478569 h 3021744"/>
                <a:gd name="connsiteX12" fmla="*/ 137684 w 3211362"/>
                <a:gd name="connsiteY12" fmla="*/ 483883 h 3021744"/>
                <a:gd name="connsiteX13" fmla="*/ 137685 w 3211362"/>
                <a:gd name="connsiteY13" fmla="*/ 28845 h 3021744"/>
                <a:gd name="connsiteX0" fmla="*/ 5321 w 3078998"/>
                <a:gd name="connsiteY0" fmla="*/ 28845 h 3021744"/>
                <a:gd name="connsiteX1" fmla="*/ 1916062 w 3078998"/>
                <a:gd name="connsiteY1" fmla="*/ 35656 h 3021744"/>
                <a:gd name="connsiteX2" fmla="*/ 2657350 w 3078998"/>
                <a:gd name="connsiteY2" fmla="*/ 449994 h 3021744"/>
                <a:gd name="connsiteX3" fmla="*/ 2871663 w 3078998"/>
                <a:gd name="connsiteY3" fmla="*/ 1350106 h 3021744"/>
                <a:gd name="connsiteX4" fmla="*/ 2848405 w 3078998"/>
                <a:gd name="connsiteY4" fmla="*/ 2553911 h 3021744"/>
                <a:gd name="connsiteX5" fmla="*/ 3078998 w 3078998"/>
                <a:gd name="connsiteY5" fmla="*/ 2548595 h 3021744"/>
                <a:gd name="connsiteX6" fmla="*/ 2614488 w 3078998"/>
                <a:gd name="connsiteY6" fmla="*/ 3021744 h 3021744"/>
                <a:gd name="connsiteX7" fmla="*/ 2140763 w 3078998"/>
                <a:gd name="connsiteY7" fmla="*/ 2550256 h 3021744"/>
                <a:gd name="connsiteX8" fmla="*/ 2371600 w 3078998"/>
                <a:gd name="connsiteY8" fmla="*/ 2550256 h 3021744"/>
                <a:gd name="connsiteX9" fmla="*/ 2400175 w 3078998"/>
                <a:gd name="connsiteY9" fmla="*/ 1178656 h 3021744"/>
                <a:gd name="connsiteX10" fmla="*/ 2171575 w 3078998"/>
                <a:gd name="connsiteY10" fmla="*/ 635731 h 3021744"/>
                <a:gd name="connsiteX11" fmla="*/ 1514350 w 3078998"/>
                <a:gd name="connsiteY11" fmla="*/ 478569 h 3021744"/>
                <a:gd name="connsiteX12" fmla="*/ 5320 w 3078998"/>
                <a:gd name="connsiteY12" fmla="*/ 483883 h 3021744"/>
                <a:gd name="connsiteX13" fmla="*/ 5321 w 3078998"/>
                <a:gd name="connsiteY13" fmla="*/ 28845 h 3021744"/>
                <a:gd name="connsiteX0" fmla="*/ 70543 w 3144220"/>
                <a:gd name="connsiteY0" fmla="*/ 28845 h 3021744"/>
                <a:gd name="connsiteX1" fmla="*/ 1981284 w 3144220"/>
                <a:gd name="connsiteY1" fmla="*/ 35656 h 3021744"/>
                <a:gd name="connsiteX2" fmla="*/ 2722572 w 3144220"/>
                <a:gd name="connsiteY2" fmla="*/ 449994 h 3021744"/>
                <a:gd name="connsiteX3" fmla="*/ 2936885 w 3144220"/>
                <a:gd name="connsiteY3" fmla="*/ 1350106 h 3021744"/>
                <a:gd name="connsiteX4" fmla="*/ 2913627 w 3144220"/>
                <a:gd name="connsiteY4" fmla="*/ 2553911 h 3021744"/>
                <a:gd name="connsiteX5" fmla="*/ 3144220 w 3144220"/>
                <a:gd name="connsiteY5" fmla="*/ 2548595 h 3021744"/>
                <a:gd name="connsiteX6" fmla="*/ 2679710 w 3144220"/>
                <a:gd name="connsiteY6" fmla="*/ 3021744 h 3021744"/>
                <a:gd name="connsiteX7" fmla="*/ 2205985 w 3144220"/>
                <a:gd name="connsiteY7" fmla="*/ 2550256 h 3021744"/>
                <a:gd name="connsiteX8" fmla="*/ 2436822 w 3144220"/>
                <a:gd name="connsiteY8" fmla="*/ 2550256 h 3021744"/>
                <a:gd name="connsiteX9" fmla="*/ 2465397 w 3144220"/>
                <a:gd name="connsiteY9" fmla="*/ 1178656 h 3021744"/>
                <a:gd name="connsiteX10" fmla="*/ 2236797 w 3144220"/>
                <a:gd name="connsiteY10" fmla="*/ 635731 h 3021744"/>
                <a:gd name="connsiteX11" fmla="*/ 1579572 w 3144220"/>
                <a:gd name="connsiteY11" fmla="*/ 478569 h 3021744"/>
                <a:gd name="connsiteX12" fmla="*/ 951 w 3144220"/>
                <a:gd name="connsiteY12" fmla="*/ 483883 h 3021744"/>
                <a:gd name="connsiteX13" fmla="*/ 70543 w 3144220"/>
                <a:gd name="connsiteY13" fmla="*/ 28845 h 3021744"/>
                <a:gd name="connsiteX0" fmla="*/ 2221 w 3151285"/>
                <a:gd name="connsiteY0" fmla="*/ 22885 h 3026239"/>
                <a:gd name="connsiteX1" fmla="*/ 1988349 w 3151285"/>
                <a:gd name="connsiteY1" fmla="*/ 40151 h 3026239"/>
                <a:gd name="connsiteX2" fmla="*/ 2729637 w 3151285"/>
                <a:gd name="connsiteY2" fmla="*/ 454489 h 3026239"/>
                <a:gd name="connsiteX3" fmla="*/ 2943950 w 3151285"/>
                <a:gd name="connsiteY3" fmla="*/ 1354601 h 3026239"/>
                <a:gd name="connsiteX4" fmla="*/ 2920692 w 3151285"/>
                <a:gd name="connsiteY4" fmla="*/ 2558406 h 3026239"/>
                <a:gd name="connsiteX5" fmla="*/ 3151285 w 3151285"/>
                <a:gd name="connsiteY5" fmla="*/ 2553090 h 3026239"/>
                <a:gd name="connsiteX6" fmla="*/ 2686775 w 3151285"/>
                <a:gd name="connsiteY6" fmla="*/ 3026239 h 3026239"/>
                <a:gd name="connsiteX7" fmla="*/ 2213050 w 3151285"/>
                <a:gd name="connsiteY7" fmla="*/ 2554751 h 3026239"/>
                <a:gd name="connsiteX8" fmla="*/ 2443887 w 3151285"/>
                <a:gd name="connsiteY8" fmla="*/ 2554751 h 3026239"/>
                <a:gd name="connsiteX9" fmla="*/ 2472462 w 3151285"/>
                <a:gd name="connsiteY9" fmla="*/ 1183151 h 3026239"/>
                <a:gd name="connsiteX10" fmla="*/ 2243862 w 3151285"/>
                <a:gd name="connsiteY10" fmla="*/ 640226 h 3026239"/>
                <a:gd name="connsiteX11" fmla="*/ 1586637 w 3151285"/>
                <a:gd name="connsiteY11" fmla="*/ 483064 h 3026239"/>
                <a:gd name="connsiteX12" fmla="*/ 8016 w 3151285"/>
                <a:gd name="connsiteY12" fmla="*/ 488378 h 3026239"/>
                <a:gd name="connsiteX13" fmla="*/ 2221 w 3151285"/>
                <a:gd name="connsiteY13" fmla="*/ 22885 h 3026239"/>
                <a:gd name="connsiteX0" fmla="*/ 5322 w 3154386"/>
                <a:gd name="connsiteY0" fmla="*/ 22887 h 3026241"/>
                <a:gd name="connsiteX1" fmla="*/ 1991450 w 3154386"/>
                <a:gd name="connsiteY1" fmla="*/ 40153 h 3026241"/>
                <a:gd name="connsiteX2" fmla="*/ 2732738 w 3154386"/>
                <a:gd name="connsiteY2" fmla="*/ 454491 h 3026241"/>
                <a:gd name="connsiteX3" fmla="*/ 2947051 w 3154386"/>
                <a:gd name="connsiteY3" fmla="*/ 1354603 h 3026241"/>
                <a:gd name="connsiteX4" fmla="*/ 2923793 w 3154386"/>
                <a:gd name="connsiteY4" fmla="*/ 2558408 h 3026241"/>
                <a:gd name="connsiteX5" fmla="*/ 3154386 w 3154386"/>
                <a:gd name="connsiteY5" fmla="*/ 2553092 h 3026241"/>
                <a:gd name="connsiteX6" fmla="*/ 2689876 w 3154386"/>
                <a:gd name="connsiteY6" fmla="*/ 3026241 h 3026241"/>
                <a:gd name="connsiteX7" fmla="*/ 2216151 w 3154386"/>
                <a:gd name="connsiteY7" fmla="*/ 2554753 h 3026241"/>
                <a:gd name="connsiteX8" fmla="*/ 2446988 w 3154386"/>
                <a:gd name="connsiteY8" fmla="*/ 2554753 h 3026241"/>
                <a:gd name="connsiteX9" fmla="*/ 2475563 w 3154386"/>
                <a:gd name="connsiteY9" fmla="*/ 1183153 h 3026241"/>
                <a:gd name="connsiteX10" fmla="*/ 2246963 w 3154386"/>
                <a:gd name="connsiteY10" fmla="*/ 640228 h 3026241"/>
                <a:gd name="connsiteX11" fmla="*/ 1589738 w 3154386"/>
                <a:gd name="connsiteY11" fmla="*/ 483066 h 3026241"/>
                <a:gd name="connsiteX12" fmla="*/ 5317 w 3154386"/>
                <a:gd name="connsiteY12" fmla="*/ 477925 h 3026241"/>
                <a:gd name="connsiteX13" fmla="*/ 5322 w 3154386"/>
                <a:gd name="connsiteY13" fmla="*/ 22887 h 3026241"/>
                <a:gd name="connsiteX0" fmla="*/ 1084 w 3150148"/>
                <a:gd name="connsiteY0" fmla="*/ 22887 h 3026241"/>
                <a:gd name="connsiteX1" fmla="*/ 1987212 w 3150148"/>
                <a:gd name="connsiteY1" fmla="*/ 40153 h 3026241"/>
                <a:gd name="connsiteX2" fmla="*/ 2728500 w 3150148"/>
                <a:gd name="connsiteY2" fmla="*/ 454491 h 3026241"/>
                <a:gd name="connsiteX3" fmla="*/ 2942813 w 3150148"/>
                <a:gd name="connsiteY3" fmla="*/ 1354603 h 3026241"/>
                <a:gd name="connsiteX4" fmla="*/ 2919555 w 3150148"/>
                <a:gd name="connsiteY4" fmla="*/ 2558408 h 3026241"/>
                <a:gd name="connsiteX5" fmla="*/ 3150148 w 3150148"/>
                <a:gd name="connsiteY5" fmla="*/ 2553092 h 3026241"/>
                <a:gd name="connsiteX6" fmla="*/ 2685638 w 3150148"/>
                <a:gd name="connsiteY6" fmla="*/ 3026241 h 3026241"/>
                <a:gd name="connsiteX7" fmla="*/ 2211913 w 3150148"/>
                <a:gd name="connsiteY7" fmla="*/ 2554753 h 3026241"/>
                <a:gd name="connsiteX8" fmla="*/ 2442750 w 3150148"/>
                <a:gd name="connsiteY8" fmla="*/ 2554753 h 3026241"/>
                <a:gd name="connsiteX9" fmla="*/ 2471325 w 3150148"/>
                <a:gd name="connsiteY9" fmla="*/ 1183153 h 3026241"/>
                <a:gd name="connsiteX10" fmla="*/ 2242725 w 3150148"/>
                <a:gd name="connsiteY10" fmla="*/ 640228 h 3026241"/>
                <a:gd name="connsiteX11" fmla="*/ 1585500 w 3150148"/>
                <a:gd name="connsiteY11" fmla="*/ 483066 h 3026241"/>
                <a:gd name="connsiteX12" fmla="*/ 1079 w 3150148"/>
                <a:gd name="connsiteY12" fmla="*/ 477925 h 3026241"/>
                <a:gd name="connsiteX13" fmla="*/ 1084 w 3150148"/>
                <a:gd name="connsiteY13" fmla="*/ 22887 h 3026241"/>
                <a:gd name="connsiteX0" fmla="*/ 1083 w 3150148"/>
                <a:gd name="connsiteY0" fmla="*/ 17599 h 3031409"/>
                <a:gd name="connsiteX1" fmla="*/ 1987212 w 3150148"/>
                <a:gd name="connsiteY1" fmla="*/ 45321 h 3031409"/>
                <a:gd name="connsiteX2" fmla="*/ 2728500 w 3150148"/>
                <a:gd name="connsiteY2" fmla="*/ 459659 h 3031409"/>
                <a:gd name="connsiteX3" fmla="*/ 2942813 w 3150148"/>
                <a:gd name="connsiteY3" fmla="*/ 1359771 h 3031409"/>
                <a:gd name="connsiteX4" fmla="*/ 2919555 w 3150148"/>
                <a:gd name="connsiteY4" fmla="*/ 2563576 h 3031409"/>
                <a:gd name="connsiteX5" fmla="*/ 3150148 w 3150148"/>
                <a:gd name="connsiteY5" fmla="*/ 2558260 h 3031409"/>
                <a:gd name="connsiteX6" fmla="*/ 2685638 w 3150148"/>
                <a:gd name="connsiteY6" fmla="*/ 3031409 h 3031409"/>
                <a:gd name="connsiteX7" fmla="*/ 2211913 w 3150148"/>
                <a:gd name="connsiteY7" fmla="*/ 2559921 h 3031409"/>
                <a:gd name="connsiteX8" fmla="*/ 2442750 w 3150148"/>
                <a:gd name="connsiteY8" fmla="*/ 2559921 h 3031409"/>
                <a:gd name="connsiteX9" fmla="*/ 2471325 w 3150148"/>
                <a:gd name="connsiteY9" fmla="*/ 1188321 h 3031409"/>
                <a:gd name="connsiteX10" fmla="*/ 2242725 w 3150148"/>
                <a:gd name="connsiteY10" fmla="*/ 645396 h 3031409"/>
                <a:gd name="connsiteX11" fmla="*/ 1585500 w 3150148"/>
                <a:gd name="connsiteY11" fmla="*/ 488234 h 3031409"/>
                <a:gd name="connsiteX12" fmla="*/ 1079 w 3150148"/>
                <a:gd name="connsiteY12" fmla="*/ 483093 h 3031409"/>
                <a:gd name="connsiteX13" fmla="*/ 1083 w 3150148"/>
                <a:gd name="connsiteY13" fmla="*/ 17599 h 3031409"/>
                <a:gd name="connsiteX0" fmla="*/ 1083 w 3150148"/>
                <a:gd name="connsiteY0" fmla="*/ 15773 h 3029583"/>
                <a:gd name="connsiteX1" fmla="*/ 1987212 w 3150148"/>
                <a:gd name="connsiteY1" fmla="*/ 43495 h 3029583"/>
                <a:gd name="connsiteX2" fmla="*/ 2728500 w 3150148"/>
                <a:gd name="connsiteY2" fmla="*/ 457833 h 3029583"/>
                <a:gd name="connsiteX3" fmla="*/ 2942813 w 3150148"/>
                <a:gd name="connsiteY3" fmla="*/ 1357945 h 3029583"/>
                <a:gd name="connsiteX4" fmla="*/ 2919555 w 3150148"/>
                <a:gd name="connsiteY4" fmla="*/ 2561750 h 3029583"/>
                <a:gd name="connsiteX5" fmla="*/ 3150148 w 3150148"/>
                <a:gd name="connsiteY5" fmla="*/ 2556434 h 3029583"/>
                <a:gd name="connsiteX6" fmla="*/ 2685638 w 3150148"/>
                <a:gd name="connsiteY6" fmla="*/ 3029583 h 3029583"/>
                <a:gd name="connsiteX7" fmla="*/ 2211913 w 3150148"/>
                <a:gd name="connsiteY7" fmla="*/ 2558095 h 3029583"/>
                <a:gd name="connsiteX8" fmla="*/ 2442750 w 3150148"/>
                <a:gd name="connsiteY8" fmla="*/ 2558095 h 3029583"/>
                <a:gd name="connsiteX9" fmla="*/ 2471325 w 3150148"/>
                <a:gd name="connsiteY9" fmla="*/ 1186495 h 3029583"/>
                <a:gd name="connsiteX10" fmla="*/ 2242725 w 3150148"/>
                <a:gd name="connsiteY10" fmla="*/ 643570 h 3029583"/>
                <a:gd name="connsiteX11" fmla="*/ 1585500 w 3150148"/>
                <a:gd name="connsiteY11" fmla="*/ 486408 h 3029583"/>
                <a:gd name="connsiteX12" fmla="*/ 1079 w 3150148"/>
                <a:gd name="connsiteY12" fmla="*/ 481267 h 3029583"/>
                <a:gd name="connsiteX13" fmla="*/ 1083 w 3150148"/>
                <a:gd name="connsiteY13" fmla="*/ 15773 h 3029583"/>
                <a:gd name="connsiteX0" fmla="*/ 1083 w 3150148"/>
                <a:gd name="connsiteY0" fmla="*/ 0 h 3013810"/>
                <a:gd name="connsiteX1" fmla="*/ 1987212 w 3150148"/>
                <a:gd name="connsiteY1" fmla="*/ 27722 h 3013810"/>
                <a:gd name="connsiteX2" fmla="*/ 2728500 w 3150148"/>
                <a:gd name="connsiteY2" fmla="*/ 442060 h 3013810"/>
                <a:gd name="connsiteX3" fmla="*/ 2942813 w 3150148"/>
                <a:gd name="connsiteY3" fmla="*/ 1342172 h 3013810"/>
                <a:gd name="connsiteX4" fmla="*/ 2919555 w 3150148"/>
                <a:gd name="connsiteY4" fmla="*/ 2545977 h 3013810"/>
                <a:gd name="connsiteX5" fmla="*/ 3150148 w 3150148"/>
                <a:gd name="connsiteY5" fmla="*/ 2540661 h 3013810"/>
                <a:gd name="connsiteX6" fmla="*/ 2685638 w 3150148"/>
                <a:gd name="connsiteY6" fmla="*/ 3013810 h 3013810"/>
                <a:gd name="connsiteX7" fmla="*/ 2211913 w 3150148"/>
                <a:gd name="connsiteY7" fmla="*/ 2542322 h 3013810"/>
                <a:gd name="connsiteX8" fmla="*/ 2442750 w 3150148"/>
                <a:gd name="connsiteY8" fmla="*/ 2542322 h 3013810"/>
                <a:gd name="connsiteX9" fmla="*/ 2471325 w 3150148"/>
                <a:gd name="connsiteY9" fmla="*/ 1170722 h 3013810"/>
                <a:gd name="connsiteX10" fmla="*/ 2242725 w 3150148"/>
                <a:gd name="connsiteY10" fmla="*/ 627797 h 3013810"/>
                <a:gd name="connsiteX11" fmla="*/ 1585500 w 3150148"/>
                <a:gd name="connsiteY11" fmla="*/ 470635 h 3013810"/>
                <a:gd name="connsiteX12" fmla="*/ 1079 w 3150148"/>
                <a:gd name="connsiteY12" fmla="*/ 465494 h 3013810"/>
                <a:gd name="connsiteX13" fmla="*/ 1083 w 3150148"/>
                <a:gd name="connsiteY13" fmla="*/ 0 h 3013810"/>
                <a:gd name="connsiteX0" fmla="*/ 1083 w 3150148"/>
                <a:gd name="connsiteY0" fmla="*/ 0 h 3013810"/>
                <a:gd name="connsiteX1" fmla="*/ 1987212 w 3150148"/>
                <a:gd name="connsiteY1" fmla="*/ 27722 h 3013810"/>
                <a:gd name="connsiteX2" fmla="*/ 2728500 w 3150148"/>
                <a:gd name="connsiteY2" fmla="*/ 442060 h 3013810"/>
                <a:gd name="connsiteX3" fmla="*/ 2942813 w 3150148"/>
                <a:gd name="connsiteY3" fmla="*/ 1342172 h 3013810"/>
                <a:gd name="connsiteX4" fmla="*/ 2919555 w 3150148"/>
                <a:gd name="connsiteY4" fmla="*/ 2545977 h 3013810"/>
                <a:gd name="connsiteX5" fmla="*/ 3150148 w 3150148"/>
                <a:gd name="connsiteY5" fmla="*/ 2540661 h 3013810"/>
                <a:gd name="connsiteX6" fmla="*/ 2685638 w 3150148"/>
                <a:gd name="connsiteY6" fmla="*/ 3013810 h 3013810"/>
                <a:gd name="connsiteX7" fmla="*/ 2211913 w 3150148"/>
                <a:gd name="connsiteY7" fmla="*/ 2542322 h 3013810"/>
                <a:gd name="connsiteX8" fmla="*/ 2442750 w 3150148"/>
                <a:gd name="connsiteY8" fmla="*/ 2542322 h 3013810"/>
                <a:gd name="connsiteX9" fmla="*/ 2471325 w 3150148"/>
                <a:gd name="connsiteY9" fmla="*/ 1170722 h 3013810"/>
                <a:gd name="connsiteX10" fmla="*/ 2242725 w 3150148"/>
                <a:gd name="connsiteY10" fmla="*/ 627797 h 3013810"/>
                <a:gd name="connsiteX11" fmla="*/ 1585500 w 3150148"/>
                <a:gd name="connsiteY11" fmla="*/ 470635 h 3013810"/>
                <a:gd name="connsiteX12" fmla="*/ 1079 w 3150148"/>
                <a:gd name="connsiteY12" fmla="*/ 465494 h 3013810"/>
                <a:gd name="connsiteX13" fmla="*/ 1083 w 3150148"/>
                <a:gd name="connsiteY13" fmla="*/ 0 h 3013810"/>
                <a:gd name="connsiteX0" fmla="*/ 1083 w 3150148"/>
                <a:gd name="connsiteY0" fmla="*/ 0 h 3013810"/>
                <a:gd name="connsiteX1" fmla="*/ 1987212 w 3150148"/>
                <a:gd name="connsiteY1" fmla="*/ 27722 h 3013810"/>
                <a:gd name="connsiteX2" fmla="*/ 2728500 w 3150148"/>
                <a:gd name="connsiteY2" fmla="*/ 442060 h 3013810"/>
                <a:gd name="connsiteX3" fmla="*/ 2942813 w 3150148"/>
                <a:gd name="connsiteY3" fmla="*/ 1342172 h 3013810"/>
                <a:gd name="connsiteX4" fmla="*/ 2919555 w 3150148"/>
                <a:gd name="connsiteY4" fmla="*/ 2545977 h 3013810"/>
                <a:gd name="connsiteX5" fmla="*/ 3150148 w 3150148"/>
                <a:gd name="connsiteY5" fmla="*/ 2540661 h 3013810"/>
                <a:gd name="connsiteX6" fmla="*/ 2685638 w 3150148"/>
                <a:gd name="connsiteY6" fmla="*/ 3013810 h 3013810"/>
                <a:gd name="connsiteX7" fmla="*/ 2211913 w 3150148"/>
                <a:gd name="connsiteY7" fmla="*/ 2542322 h 3013810"/>
                <a:gd name="connsiteX8" fmla="*/ 2442750 w 3150148"/>
                <a:gd name="connsiteY8" fmla="*/ 2542322 h 3013810"/>
                <a:gd name="connsiteX9" fmla="*/ 2471325 w 3150148"/>
                <a:gd name="connsiteY9" fmla="*/ 1170722 h 3013810"/>
                <a:gd name="connsiteX10" fmla="*/ 2242725 w 3150148"/>
                <a:gd name="connsiteY10" fmla="*/ 627797 h 3013810"/>
                <a:gd name="connsiteX11" fmla="*/ 1585500 w 3150148"/>
                <a:gd name="connsiteY11" fmla="*/ 470635 h 3013810"/>
                <a:gd name="connsiteX12" fmla="*/ 1079 w 3150148"/>
                <a:gd name="connsiteY12" fmla="*/ 465494 h 3013810"/>
                <a:gd name="connsiteX13" fmla="*/ 1083 w 3150148"/>
                <a:gd name="connsiteY13" fmla="*/ 0 h 3013810"/>
                <a:gd name="connsiteX0" fmla="*/ 1083 w 3150148"/>
                <a:gd name="connsiteY0" fmla="*/ 0 h 3013810"/>
                <a:gd name="connsiteX1" fmla="*/ 1987212 w 3150148"/>
                <a:gd name="connsiteY1" fmla="*/ 27722 h 3013810"/>
                <a:gd name="connsiteX2" fmla="*/ 2728500 w 3150148"/>
                <a:gd name="connsiteY2" fmla="*/ 442060 h 3013810"/>
                <a:gd name="connsiteX3" fmla="*/ 2942813 w 3150148"/>
                <a:gd name="connsiteY3" fmla="*/ 1342172 h 3013810"/>
                <a:gd name="connsiteX4" fmla="*/ 2919555 w 3150148"/>
                <a:gd name="connsiteY4" fmla="*/ 2545977 h 3013810"/>
                <a:gd name="connsiteX5" fmla="*/ 3150148 w 3150148"/>
                <a:gd name="connsiteY5" fmla="*/ 2540661 h 3013810"/>
                <a:gd name="connsiteX6" fmla="*/ 2685638 w 3150148"/>
                <a:gd name="connsiteY6" fmla="*/ 3013810 h 3013810"/>
                <a:gd name="connsiteX7" fmla="*/ 2211913 w 3150148"/>
                <a:gd name="connsiteY7" fmla="*/ 2542322 h 3013810"/>
                <a:gd name="connsiteX8" fmla="*/ 2442750 w 3150148"/>
                <a:gd name="connsiteY8" fmla="*/ 2542322 h 3013810"/>
                <a:gd name="connsiteX9" fmla="*/ 2471325 w 3150148"/>
                <a:gd name="connsiteY9" fmla="*/ 1170722 h 3013810"/>
                <a:gd name="connsiteX10" fmla="*/ 2242725 w 3150148"/>
                <a:gd name="connsiteY10" fmla="*/ 627797 h 3013810"/>
                <a:gd name="connsiteX11" fmla="*/ 1585500 w 3150148"/>
                <a:gd name="connsiteY11" fmla="*/ 470635 h 3013810"/>
                <a:gd name="connsiteX12" fmla="*/ 1079 w 3150148"/>
                <a:gd name="connsiteY12" fmla="*/ 465494 h 3013810"/>
                <a:gd name="connsiteX13" fmla="*/ 1083 w 3150148"/>
                <a:gd name="connsiteY13" fmla="*/ 0 h 3013810"/>
                <a:gd name="connsiteX0" fmla="*/ 1083 w 3150148"/>
                <a:gd name="connsiteY0" fmla="*/ 0 h 3013810"/>
                <a:gd name="connsiteX1" fmla="*/ 1987212 w 3150148"/>
                <a:gd name="connsiteY1" fmla="*/ 27722 h 3013810"/>
                <a:gd name="connsiteX2" fmla="*/ 2728500 w 3150148"/>
                <a:gd name="connsiteY2" fmla="*/ 442060 h 3013810"/>
                <a:gd name="connsiteX3" fmla="*/ 2942813 w 3150148"/>
                <a:gd name="connsiteY3" fmla="*/ 1342172 h 3013810"/>
                <a:gd name="connsiteX4" fmla="*/ 2919555 w 3150148"/>
                <a:gd name="connsiteY4" fmla="*/ 2545977 h 3013810"/>
                <a:gd name="connsiteX5" fmla="*/ 3150148 w 3150148"/>
                <a:gd name="connsiteY5" fmla="*/ 2540661 h 3013810"/>
                <a:gd name="connsiteX6" fmla="*/ 2685638 w 3150148"/>
                <a:gd name="connsiteY6" fmla="*/ 3013810 h 3013810"/>
                <a:gd name="connsiteX7" fmla="*/ 2211913 w 3150148"/>
                <a:gd name="connsiteY7" fmla="*/ 2542322 h 3013810"/>
                <a:gd name="connsiteX8" fmla="*/ 2442750 w 3150148"/>
                <a:gd name="connsiteY8" fmla="*/ 2542322 h 3013810"/>
                <a:gd name="connsiteX9" fmla="*/ 2471325 w 3150148"/>
                <a:gd name="connsiteY9" fmla="*/ 1170722 h 3013810"/>
                <a:gd name="connsiteX10" fmla="*/ 2242725 w 3150148"/>
                <a:gd name="connsiteY10" fmla="*/ 627797 h 3013810"/>
                <a:gd name="connsiteX11" fmla="*/ 1585500 w 3150148"/>
                <a:gd name="connsiteY11" fmla="*/ 470635 h 3013810"/>
                <a:gd name="connsiteX12" fmla="*/ 1079 w 3150148"/>
                <a:gd name="connsiteY12" fmla="*/ 465494 h 3013810"/>
                <a:gd name="connsiteX13" fmla="*/ 1083 w 3150148"/>
                <a:gd name="connsiteY13" fmla="*/ 0 h 3013810"/>
                <a:gd name="connsiteX0" fmla="*/ 1083 w 3150148"/>
                <a:gd name="connsiteY0" fmla="*/ 0 h 3013810"/>
                <a:gd name="connsiteX1" fmla="*/ 1987212 w 3150148"/>
                <a:gd name="connsiteY1" fmla="*/ 27722 h 3013810"/>
                <a:gd name="connsiteX2" fmla="*/ 2728500 w 3150148"/>
                <a:gd name="connsiteY2" fmla="*/ 442060 h 3013810"/>
                <a:gd name="connsiteX3" fmla="*/ 2942813 w 3150148"/>
                <a:gd name="connsiteY3" fmla="*/ 1342172 h 3013810"/>
                <a:gd name="connsiteX4" fmla="*/ 2919555 w 3150148"/>
                <a:gd name="connsiteY4" fmla="*/ 2545977 h 3013810"/>
                <a:gd name="connsiteX5" fmla="*/ 3150148 w 3150148"/>
                <a:gd name="connsiteY5" fmla="*/ 2540661 h 3013810"/>
                <a:gd name="connsiteX6" fmla="*/ 2685638 w 3150148"/>
                <a:gd name="connsiteY6" fmla="*/ 3013810 h 3013810"/>
                <a:gd name="connsiteX7" fmla="*/ 2211913 w 3150148"/>
                <a:gd name="connsiteY7" fmla="*/ 2542322 h 3013810"/>
                <a:gd name="connsiteX8" fmla="*/ 2442750 w 3150148"/>
                <a:gd name="connsiteY8" fmla="*/ 2542322 h 3013810"/>
                <a:gd name="connsiteX9" fmla="*/ 2471325 w 3150148"/>
                <a:gd name="connsiteY9" fmla="*/ 1170722 h 3013810"/>
                <a:gd name="connsiteX10" fmla="*/ 2242725 w 3150148"/>
                <a:gd name="connsiteY10" fmla="*/ 627797 h 3013810"/>
                <a:gd name="connsiteX11" fmla="*/ 1585500 w 3150148"/>
                <a:gd name="connsiteY11" fmla="*/ 470635 h 3013810"/>
                <a:gd name="connsiteX12" fmla="*/ 1079 w 3150148"/>
                <a:gd name="connsiteY12" fmla="*/ 465494 h 3013810"/>
                <a:gd name="connsiteX13" fmla="*/ 1083 w 3150148"/>
                <a:gd name="connsiteY13" fmla="*/ 0 h 3013810"/>
                <a:gd name="connsiteX0" fmla="*/ 1083 w 3150148"/>
                <a:gd name="connsiteY0" fmla="*/ 0 h 3013810"/>
                <a:gd name="connsiteX1" fmla="*/ 1987212 w 3150148"/>
                <a:gd name="connsiteY1" fmla="*/ 27722 h 3013810"/>
                <a:gd name="connsiteX2" fmla="*/ 2728500 w 3150148"/>
                <a:gd name="connsiteY2" fmla="*/ 442060 h 3013810"/>
                <a:gd name="connsiteX3" fmla="*/ 2942813 w 3150148"/>
                <a:gd name="connsiteY3" fmla="*/ 1342172 h 3013810"/>
                <a:gd name="connsiteX4" fmla="*/ 2919555 w 3150148"/>
                <a:gd name="connsiteY4" fmla="*/ 2545977 h 3013810"/>
                <a:gd name="connsiteX5" fmla="*/ 3150148 w 3150148"/>
                <a:gd name="connsiteY5" fmla="*/ 2540661 h 3013810"/>
                <a:gd name="connsiteX6" fmla="*/ 2685638 w 3150148"/>
                <a:gd name="connsiteY6" fmla="*/ 3013810 h 3013810"/>
                <a:gd name="connsiteX7" fmla="*/ 2211913 w 3150148"/>
                <a:gd name="connsiteY7" fmla="*/ 2542322 h 3013810"/>
                <a:gd name="connsiteX8" fmla="*/ 2442750 w 3150148"/>
                <a:gd name="connsiteY8" fmla="*/ 2542322 h 3013810"/>
                <a:gd name="connsiteX9" fmla="*/ 2471325 w 3150148"/>
                <a:gd name="connsiteY9" fmla="*/ 1170722 h 3013810"/>
                <a:gd name="connsiteX10" fmla="*/ 2242725 w 3150148"/>
                <a:gd name="connsiteY10" fmla="*/ 627797 h 3013810"/>
                <a:gd name="connsiteX11" fmla="*/ 1585500 w 3150148"/>
                <a:gd name="connsiteY11" fmla="*/ 470635 h 3013810"/>
                <a:gd name="connsiteX12" fmla="*/ 1079 w 3150148"/>
                <a:gd name="connsiteY12" fmla="*/ 465494 h 3013810"/>
                <a:gd name="connsiteX13" fmla="*/ 1083 w 3150148"/>
                <a:gd name="connsiteY13" fmla="*/ 0 h 3013810"/>
                <a:gd name="connsiteX0" fmla="*/ 1083 w 3150148"/>
                <a:gd name="connsiteY0" fmla="*/ 0 h 3013810"/>
                <a:gd name="connsiteX1" fmla="*/ 1987212 w 3150148"/>
                <a:gd name="connsiteY1" fmla="*/ 27722 h 3013810"/>
                <a:gd name="connsiteX2" fmla="*/ 2728500 w 3150148"/>
                <a:gd name="connsiteY2" fmla="*/ 442060 h 3013810"/>
                <a:gd name="connsiteX3" fmla="*/ 2942813 w 3150148"/>
                <a:gd name="connsiteY3" fmla="*/ 1342172 h 3013810"/>
                <a:gd name="connsiteX4" fmla="*/ 2919555 w 3150148"/>
                <a:gd name="connsiteY4" fmla="*/ 2545977 h 3013810"/>
                <a:gd name="connsiteX5" fmla="*/ 3150148 w 3150148"/>
                <a:gd name="connsiteY5" fmla="*/ 2540661 h 3013810"/>
                <a:gd name="connsiteX6" fmla="*/ 2685638 w 3150148"/>
                <a:gd name="connsiteY6" fmla="*/ 3013810 h 3013810"/>
                <a:gd name="connsiteX7" fmla="*/ 2211913 w 3150148"/>
                <a:gd name="connsiteY7" fmla="*/ 2542322 h 3013810"/>
                <a:gd name="connsiteX8" fmla="*/ 2442750 w 3150148"/>
                <a:gd name="connsiteY8" fmla="*/ 2542322 h 3013810"/>
                <a:gd name="connsiteX9" fmla="*/ 2471325 w 3150148"/>
                <a:gd name="connsiteY9" fmla="*/ 1170722 h 3013810"/>
                <a:gd name="connsiteX10" fmla="*/ 2242725 w 3150148"/>
                <a:gd name="connsiteY10" fmla="*/ 627797 h 3013810"/>
                <a:gd name="connsiteX11" fmla="*/ 1585500 w 3150148"/>
                <a:gd name="connsiteY11" fmla="*/ 470635 h 3013810"/>
                <a:gd name="connsiteX12" fmla="*/ 1079 w 3150148"/>
                <a:gd name="connsiteY12" fmla="*/ 465494 h 3013810"/>
                <a:gd name="connsiteX13" fmla="*/ 1083 w 3150148"/>
                <a:gd name="connsiteY13" fmla="*/ 0 h 3013810"/>
                <a:gd name="connsiteX0" fmla="*/ 1083 w 3150148"/>
                <a:gd name="connsiteY0" fmla="*/ 11237 h 3025047"/>
                <a:gd name="connsiteX1" fmla="*/ 1987212 w 3150148"/>
                <a:gd name="connsiteY1" fmla="*/ 38959 h 3025047"/>
                <a:gd name="connsiteX2" fmla="*/ 2757495 w 3150148"/>
                <a:gd name="connsiteY2" fmla="*/ 453298 h 3025047"/>
                <a:gd name="connsiteX3" fmla="*/ 2942813 w 3150148"/>
                <a:gd name="connsiteY3" fmla="*/ 1353409 h 3025047"/>
                <a:gd name="connsiteX4" fmla="*/ 2919555 w 3150148"/>
                <a:gd name="connsiteY4" fmla="*/ 2557214 h 3025047"/>
                <a:gd name="connsiteX5" fmla="*/ 3150148 w 3150148"/>
                <a:gd name="connsiteY5" fmla="*/ 2551898 h 3025047"/>
                <a:gd name="connsiteX6" fmla="*/ 2685638 w 3150148"/>
                <a:gd name="connsiteY6" fmla="*/ 3025047 h 3025047"/>
                <a:gd name="connsiteX7" fmla="*/ 2211913 w 3150148"/>
                <a:gd name="connsiteY7" fmla="*/ 2553559 h 3025047"/>
                <a:gd name="connsiteX8" fmla="*/ 2442750 w 3150148"/>
                <a:gd name="connsiteY8" fmla="*/ 2553559 h 3025047"/>
                <a:gd name="connsiteX9" fmla="*/ 2471325 w 3150148"/>
                <a:gd name="connsiteY9" fmla="*/ 1181959 h 3025047"/>
                <a:gd name="connsiteX10" fmla="*/ 2242725 w 3150148"/>
                <a:gd name="connsiteY10" fmla="*/ 639034 h 3025047"/>
                <a:gd name="connsiteX11" fmla="*/ 1585500 w 3150148"/>
                <a:gd name="connsiteY11" fmla="*/ 481872 h 3025047"/>
                <a:gd name="connsiteX12" fmla="*/ 1079 w 3150148"/>
                <a:gd name="connsiteY12" fmla="*/ 476731 h 3025047"/>
                <a:gd name="connsiteX13" fmla="*/ 1083 w 3150148"/>
                <a:gd name="connsiteY13" fmla="*/ 11237 h 3025047"/>
                <a:gd name="connsiteX0" fmla="*/ 1083 w 3150148"/>
                <a:gd name="connsiteY0" fmla="*/ 11237 h 3025047"/>
                <a:gd name="connsiteX1" fmla="*/ 1987212 w 3150148"/>
                <a:gd name="connsiteY1" fmla="*/ 38959 h 3025047"/>
                <a:gd name="connsiteX2" fmla="*/ 2757495 w 3150148"/>
                <a:gd name="connsiteY2" fmla="*/ 453298 h 3025047"/>
                <a:gd name="connsiteX3" fmla="*/ 2942813 w 3150148"/>
                <a:gd name="connsiteY3" fmla="*/ 1353409 h 3025047"/>
                <a:gd name="connsiteX4" fmla="*/ 2919555 w 3150148"/>
                <a:gd name="connsiteY4" fmla="*/ 2557214 h 3025047"/>
                <a:gd name="connsiteX5" fmla="*/ 3150148 w 3150148"/>
                <a:gd name="connsiteY5" fmla="*/ 2551898 h 3025047"/>
                <a:gd name="connsiteX6" fmla="*/ 2685638 w 3150148"/>
                <a:gd name="connsiteY6" fmla="*/ 3025047 h 3025047"/>
                <a:gd name="connsiteX7" fmla="*/ 2211913 w 3150148"/>
                <a:gd name="connsiteY7" fmla="*/ 2553559 h 3025047"/>
                <a:gd name="connsiteX8" fmla="*/ 2442750 w 3150148"/>
                <a:gd name="connsiteY8" fmla="*/ 2553559 h 3025047"/>
                <a:gd name="connsiteX9" fmla="*/ 2471325 w 3150148"/>
                <a:gd name="connsiteY9" fmla="*/ 1181959 h 3025047"/>
                <a:gd name="connsiteX10" fmla="*/ 2242725 w 3150148"/>
                <a:gd name="connsiteY10" fmla="*/ 639034 h 3025047"/>
                <a:gd name="connsiteX11" fmla="*/ 1585500 w 3150148"/>
                <a:gd name="connsiteY11" fmla="*/ 481872 h 3025047"/>
                <a:gd name="connsiteX12" fmla="*/ 1079 w 3150148"/>
                <a:gd name="connsiteY12" fmla="*/ 476731 h 3025047"/>
                <a:gd name="connsiteX13" fmla="*/ 1083 w 3150148"/>
                <a:gd name="connsiteY13" fmla="*/ 11237 h 3025047"/>
                <a:gd name="connsiteX0" fmla="*/ 1083 w 3150148"/>
                <a:gd name="connsiteY0" fmla="*/ 11237 h 3025047"/>
                <a:gd name="connsiteX1" fmla="*/ 1987212 w 3150148"/>
                <a:gd name="connsiteY1" fmla="*/ 38959 h 3025047"/>
                <a:gd name="connsiteX2" fmla="*/ 2757495 w 3150148"/>
                <a:gd name="connsiteY2" fmla="*/ 453298 h 3025047"/>
                <a:gd name="connsiteX3" fmla="*/ 2942813 w 3150148"/>
                <a:gd name="connsiteY3" fmla="*/ 1353409 h 3025047"/>
                <a:gd name="connsiteX4" fmla="*/ 2919555 w 3150148"/>
                <a:gd name="connsiteY4" fmla="*/ 2557214 h 3025047"/>
                <a:gd name="connsiteX5" fmla="*/ 3150148 w 3150148"/>
                <a:gd name="connsiteY5" fmla="*/ 2551898 h 3025047"/>
                <a:gd name="connsiteX6" fmla="*/ 2685638 w 3150148"/>
                <a:gd name="connsiteY6" fmla="*/ 3025047 h 3025047"/>
                <a:gd name="connsiteX7" fmla="*/ 2211913 w 3150148"/>
                <a:gd name="connsiteY7" fmla="*/ 2553559 h 3025047"/>
                <a:gd name="connsiteX8" fmla="*/ 2442750 w 3150148"/>
                <a:gd name="connsiteY8" fmla="*/ 2553559 h 3025047"/>
                <a:gd name="connsiteX9" fmla="*/ 2471325 w 3150148"/>
                <a:gd name="connsiteY9" fmla="*/ 1181959 h 3025047"/>
                <a:gd name="connsiteX10" fmla="*/ 2242725 w 3150148"/>
                <a:gd name="connsiteY10" fmla="*/ 639034 h 3025047"/>
                <a:gd name="connsiteX11" fmla="*/ 1585500 w 3150148"/>
                <a:gd name="connsiteY11" fmla="*/ 481872 h 3025047"/>
                <a:gd name="connsiteX12" fmla="*/ 1079 w 3150148"/>
                <a:gd name="connsiteY12" fmla="*/ 476731 h 3025047"/>
                <a:gd name="connsiteX13" fmla="*/ 1083 w 3150148"/>
                <a:gd name="connsiteY13" fmla="*/ 11237 h 3025047"/>
                <a:gd name="connsiteX0" fmla="*/ 1083 w 3150148"/>
                <a:gd name="connsiteY0" fmla="*/ 11237 h 3025047"/>
                <a:gd name="connsiteX1" fmla="*/ 1987212 w 3150148"/>
                <a:gd name="connsiteY1" fmla="*/ 38959 h 3025047"/>
                <a:gd name="connsiteX2" fmla="*/ 2757495 w 3150148"/>
                <a:gd name="connsiteY2" fmla="*/ 453298 h 3025047"/>
                <a:gd name="connsiteX3" fmla="*/ 2942813 w 3150148"/>
                <a:gd name="connsiteY3" fmla="*/ 1353409 h 3025047"/>
                <a:gd name="connsiteX4" fmla="*/ 2919555 w 3150148"/>
                <a:gd name="connsiteY4" fmla="*/ 2557214 h 3025047"/>
                <a:gd name="connsiteX5" fmla="*/ 3150148 w 3150148"/>
                <a:gd name="connsiteY5" fmla="*/ 2551898 h 3025047"/>
                <a:gd name="connsiteX6" fmla="*/ 2685638 w 3150148"/>
                <a:gd name="connsiteY6" fmla="*/ 3025047 h 3025047"/>
                <a:gd name="connsiteX7" fmla="*/ 2211913 w 3150148"/>
                <a:gd name="connsiteY7" fmla="*/ 2553559 h 3025047"/>
                <a:gd name="connsiteX8" fmla="*/ 2442750 w 3150148"/>
                <a:gd name="connsiteY8" fmla="*/ 2553559 h 3025047"/>
                <a:gd name="connsiteX9" fmla="*/ 2471325 w 3150148"/>
                <a:gd name="connsiteY9" fmla="*/ 1181959 h 3025047"/>
                <a:gd name="connsiteX10" fmla="*/ 2242725 w 3150148"/>
                <a:gd name="connsiteY10" fmla="*/ 639034 h 3025047"/>
                <a:gd name="connsiteX11" fmla="*/ 1585500 w 3150148"/>
                <a:gd name="connsiteY11" fmla="*/ 481872 h 3025047"/>
                <a:gd name="connsiteX12" fmla="*/ 1079 w 3150148"/>
                <a:gd name="connsiteY12" fmla="*/ 476731 h 3025047"/>
                <a:gd name="connsiteX13" fmla="*/ 1083 w 3150148"/>
                <a:gd name="connsiteY13" fmla="*/ 11237 h 3025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50148" h="3025047">
                  <a:moveTo>
                    <a:pt x="1083" y="11237"/>
                  </a:moveTo>
                  <a:cubicBezTo>
                    <a:pt x="663126" y="20478"/>
                    <a:pt x="1527810" y="-34718"/>
                    <a:pt x="1987212" y="38959"/>
                  </a:cubicBezTo>
                  <a:cubicBezTo>
                    <a:pt x="2446614" y="112636"/>
                    <a:pt x="2679418" y="317867"/>
                    <a:pt x="2757495" y="453298"/>
                  </a:cubicBezTo>
                  <a:cubicBezTo>
                    <a:pt x="2835572" y="588729"/>
                    <a:pt x="2915803" y="1002756"/>
                    <a:pt x="2942813" y="1353409"/>
                  </a:cubicBezTo>
                  <a:cubicBezTo>
                    <a:pt x="2969823" y="1704062"/>
                    <a:pt x="2908036" y="2349492"/>
                    <a:pt x="2919555" y="2557214"/>
                  </a:cubicBezTo>
                  <a:cubicBezTo>
                    <a:pt x="3032083" y="2552285"/>
                    <a:pt x="3029647" y="2558986"/>
                    <a:pt x="3150148" y="2551898"/>
                  </a:cubicBezTo>
                  <a:cubicBezTo>
                    <a:pt x="3068631" y="2661769"/>
                    <a:pt x="2860521" y="2881230"/>
                    <a:pt x="2685638" y="3025047"/>
                  </a:cubicBezTo>
                  <a:cubicBezTo>
                    <a:pt x="2516071" y="2892417"/>
                    <a:pt x="2413228" y="2768763"/>
                    <a:pt x="2211913" y="2553559"/>
                  </a:cubicBezTo>
                  <a:cubicBezTo>
                    <a:pt x="2281152" y="2554529"/>
                    <a:pt x="2333990" y="2547858"/>
                    <a:pt x="2442750" y="2553559"/>
                  </a:cubicBezTo>
                  <a:cubicBezTo>
                    <a:pt x="2450180" y="2118392"/>
                    <a:pt x="2466104" y="1445962"/>
                    <a:pt x="2471325" y="1181959"/>
                  </a:cubicBezTo>
                  <a:cubicBezTo>
                    <a:pt x="2476546" y="917956"/>
                    <a:pt x="2351803" y="722665"/>
                    <a:pt x="2242725" y="639034"/>
                  </a:cubicBezTo>
                  <a:cubicBezTo>
                    <a:pt x="2133647" y="555403"/>
                    <a:pt x="1938570" y="488225"/>
                    <a:pt x="1585500" y="481872"/>
                  </a:cubicBezTo>
                  <a:cubicBezTo>
                    <a:pt x="1232430" y="475519"/>
                    <a:pt x="227741" y="473741"/>
                    <a:pt x="1079" y="476731"/>
                  </a:cubicBezTo>
                  <a:cubicBezTo>
                    <a:pt x="2368" y="323551"/>
                    <a:pt x="-1901" y="190557"/>
                    <a:pt x="1083" y="1123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grpSp>
      <p:sp>
        <p:nvSpPr>
          <p:cNvPr id="17411" name="Rectangle 93"/>
          <p:cNvSpPr>
            <a:spLocks noChangeArrowheads="1"/>
          </p:cNvSpPr>
          <p:nvPr/>
        </p:nvSpPr>
        <p:spPr bwMode="auto">
          <a:xfrm>
            <a:off x="1044575" y="1087438"/>
            <a:ext cx="185738"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lnSpc>
                <a:spcPts val="1363"/>
              </a:lnSpc>
            </a:pPr>
            <a:endParaRPr lang="zh-TW" altLang="en-US" sz="1800">
              <a:solidFill>
                <a:srgbClr val="C55A11"/>
              </a:solidFill>
            </a:endParaRPr>
          </a:p>
        </p:txBody>
      </p:sp>
      <p:sp>
        <p:nvSpPr>
          <p:cNvPr id="17412" name="Rectangle 281"/>
          <p:cNvSpPr>
            <a:spLocks noChangeArrowheads="1"/>
          </p:cNvSpPr>
          <p:nvPr/>
        </p:nvSpPr>
        <p:spPr bwMode="auto">
          <a:xfrm>
            <a:off x="1319213" y="1265238"/>
            <a:ext cx="26606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n-US" altLang="zh-TW" sz="2000" u="sng"/>
              <a:t> Natural Methylotrophy</a:t>
            </a:r>
          </a:p>
        </p:txBody>
      </p:sp>
      <p:grpSp>
        <p:nvGrpSpPr>
          <p:cNvPr id="17413" name="Group 283"/>
          <p:cNvGrpSpPr>
            <a:grpSpLocks/>
          </p:cNvGrpSpPr>
          <p:nvPr/>
        </p:nvGrpSpPr>
        <p:grpSpPr bwMode="auto">
          <a:xfrm>
            <a:off x="803275" y="1928813"/>
            <a:ext cx="3563938" cy="3121025"/>
            <a:chOff x="6154439" y="508684"/>
            <a:chExt cx="1920163" cy="1833117"/>
          </a:xfrm>
        </p:grpSpPr>
        <p:sp>
          <p:nvSpPr>
            <p:cNvPr id="17469" name="TextBox 284"/>
            <p:cNvSpPr txBox="1">
              <a:spLocks noChangeArrowheads="1"/>
            </p:cNvSpPr>
            <p:nvPr/>
          </p:nvSpPr>
          <p:spPr bwMode="auto">
            <a:xfrm>
              <a:off x="6154439" y="508684"/>
              <a:ext cx="755991" cy="217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n-US" altLang="zh-TW" sz="1800"/>
                <a:t>CH</a:t>
              </a:r>
              <a:r>
                <a:rPr lang="en-US" altLang="zh-TW" sz="1800" baseline="-25000"/>
                <a:t>3</a:t>
              </a:r>
              <a:r>
                <a:rPr lang="en-US" altLang="zh-TW" sz="1800"/>
                <a:t>OH</a:t>
              </a:r>
            </a:p>
          </p:txBody>
        </p:sp>
        <p:sp>
          <p:nvSpPr>
            <p:cNvPr id="17470" name="TextBox 285"/>
            <p:cNvSpPr txBox="1">
              <a:spLocks noChangeArrowheads="1"/>
            </p:cNvSpPr>
            <p:nvPr/>
          </p:nvSpPr>
          <p:spPr bwMode="auto">
            <a:xfrm>
              <a:off x="6889927" y="518356"/>
              <a:ext cx="755991" cy="217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n-US" altLang="zh-TW" sz="1800"/>
                <a:t>CH</a:t>
              </a:r>
              <a:r>
                <a:rPr lang="en-US" altLang="zh-TW" sz="1800" baseline="-25000"/>
                <a:t>2</a:t>
              </a:r>
              <a:r>
                <a:rPr lang="en-US" altLang="zh-TW" sz="1800"/>
                <a:t>O</a:t>
              </a:r>
            </a:p>
          </p:txBody>
        </p:sp>
        <p:cxnSp>
          <p:nvCxnSpPr>
            <p:cNvPr id="287" name="Straight Connector 32"/>
            <p:cNvCxnSpPr/>
            <p:nvPr/>
          </p:nvCxnSpPr>
          <p:spPr>
            <a:xfrm>
              <a:off x="7352723" y="901228"/>
              <a:ext cx="0" cy="610728"/>
            </a:xfrm>
            <a:prstGeom prst="line">
              <a:avLst/>
            </a:prstGeom>
            <a:ln w="19050" cmpd="sng">
              <a:solidFill>
                <a:schemeClr val="tx1"/>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17472" name="TextBox 287"/>
            <p:cNvSpPr txBox="1">
              <a:spLocks noChangeArrowheads="1"/>
            </p:cNvSpPr>
            <p:nvPr/>
          </p:nvSpPr>
          <p:spPr bwMode="auto">
            <a:xfrm>
              <a:off x="7628876" y="608253"/>
              <a:ext cx="286997" cy="217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n-US" altLang="zh-TW" sz="1800"/>
                <a:t>A</a:t>
              </a:r>
            </a:p>
          </p:txBody>
        </p:sp>
        <p:sp>
          <p:nvSpPr>
            <p:cNvPr id="17473" name="TextBox 288"/>
            <p:cNvSpPr txBox="1">
              <a:spLocks noChangeArrowheads="1"/>
            </p:cNvSpPr>
            <p:nvPr/>
          </p:nvSpPr>
          <p:spPr bwMode="auto">
            <a:xfrm>
              <a:off x="7268288" y="1513475"/>
              <a:ext cx="286997" cy="217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n-US" altLang="zh-TW" sz="1800"/>
                <a:t>B</a:t>
              </a:r>
            </a:p>
          </p:txBody>
        </p:sp>
        <p:sp>
          <p:nvSpPr>
            <p:cNvPr id="17474" name="TextBox 289"/>
            <p:cNvSpPr txBox="1">
              <a:spLocks noChangeArrowheads="1"/>
            </p:cNvSpPr>
            <p:nvPr/>
          </p:nvSpPr>
          <p:spPr bwMode="auto">
            <a:xfrm>
              <a:off x="7152071" y="2124800"/>
              <a:ext cx="769991" cy="217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n-US" altLang="zh-TW" sz="1800"/>
                <a:t>Growth</a:t>
              </a:r>
            </a:p>
          </p:txBody>
        </p:sp>
        <p:sp>
          <p:nvSpPr>
            <p:cNvPr id="291" name="Arc 290"/>
            <p:cNvSpPr>
              <a:spLocks noChangeAspect="1"/>
            </p:cNvSpPr>
            <p:nvPr/>
          </p:nvSpPr>
          <p:spPr>
            <a:xfrm>
              <a:off x="7354434" y="751110"/>
              <a:ext cx="720168" cy="719820"/>
            </a:xfrm>
            <a:prstGeom prst="arc">
              <a:avLst>
                <a:gd name="adj1" fmla="val 10875989"/>
                <a:gd name="adj2" fmla="val 15026811"/>
              </a:avLst>
            </a:prstGeom>
            <a:ln w="19050" cmpd="sng">
              <a:solidFill>
                <a:schemeClr val="tx1"/>
              </a:solidFill>
            </a:ln>
          </p:spPr>
          <p:style>
            <a:lnRef idx="2">
              <a:schemeClr val="accent1"/>
            </a:lnRef>
            <a:fillRef idx="0">
              <a:schemeClr val="accent1"/>
            </a:fillRef>
            <a:effectRef idx="1">
              <a:schemeClr val="accent1"/>
            </a:effectRef>
            <a:fontRef idx="minor">
              <a:schemeClr val="tx1"/>
            </a:fontRef>
          </p:style>
          <p:txBody>
            <a:bodyPr anchor="ctr"/>
            <a:lstStyle/>
            <a:p>
              <a:pPr algn="ctr" eaLnBrk="1" fontAlgn="auto" hangingPunct="1">
                <a:spcBef>
                  <a:spcPts val="0"/>
                </a:spcBef>
                <a:spcAft>
                  <a:spcPts val="0"/>
                </a:spcAft>
                <a:defRPr/>
              </a:pPr>
              <a:endParaRPr lang="en-US" sz="2400"/>
            </a:p>
          </p:txBody>
        </p:sp>
        <p:cxnSp>
          <p:nvCxnSpPr>
            <p:cNvPr id="292" name="Straight Connector 32"/>
            <p:cNvCxnSpPr/>
            <p:nvPr/>
          </p:nvCxnSpPr>
          <p:spPr>
            <a:xfrm rot="16200000">
              <a:off x="6736475" y="482980"/>
              <a:ext cx="0" cy="288239"/>
            </a:xfrm>
            <a:prstGeom prst="line">
              <a:avLst/>
            </a:prstGeom>
            <a:ln w="19050" cmpd="sng">
              <a:solidFill>
                <a:schemeClr val="tx1"/>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293" name="Arc 292"/>
            <p:cNvSpPr>
              <a:spLocks noChangeAspect="1"/>
            </p:cNvSpPr>
            <p:nvPr/>
          </p:nvSpPr>
          <p:spPr>
            <a:xfrm>
              <a:off x="7354434" y="751110"/>
              <a:ext cx="720168" cy="719820"/>
            </a:xfrm>
            <a:prstGeom prst="arc">
              <a:avLst>
                <a:gd name="adj1" fmla="val 5640973"/>
                <a:gd name="adj2" fmla="val 11045979"/>
              </a:avLst>
            </a:prstGeom>
            <a:ln w="19050" cmpd="sng">
              <a:solidFill>
                <a:schemeClr val="tx1"/>
              </a:solidFill>
              <a:headEnd type="stealth" w="lg" len="lg"/>
              <a:tailEnd type="none" w="lg" len="lg"/>
            </a:ln>
          </p:spPr>
          <p:style>
            <a:lnRef idx="2">
              <a:schemeClr val="accent1"/>
            </a:lnRef>
            <a:fillRef idx="0">
              <a:schemeClr val="accent1"/>
            </a:fillRef>
            <a:effectRef idx="1">
              <a:schemeClr val="accent1"/>
            </a:effectRef>
            <a:fontRef idx="minor">
              <a:schemeClr val="tx1"/>
            </a:fontRef>
          </p:style>
          <p:txBody>
            <a:bodyPr anchor="ctr"/>
            <a:lstStyle/>
            <a:p>
              <a:pPr algn="ctr" eaLnBrk="1" fontAlgn="auto" hangingPunct="1">
                <a:spcBef>
                  <a:spcPts val="0"/>
                </a:spcBef>
                <a:spcAft>
                  <a:spcPts val="0"/>
                </a:spcAft>
                <a:defRPr/>
              </a:pPr>
              <a:endParaRPr lang="en-US" sz="2400"/>
            </a:p>
          </p:txBody>
        </p:sp>
        <p:sp>
          <p:nvSpPr>
            <p:cNvPr id="294" name="Arc 293"/>
            <p:cNvSpPr>
              <a:spLocks noChangeAspect="1"/>
            </p:cNvSpPr>
            <p:nvPr/>
          </p:nvSpPr>
          <p:spPr>
            <a:xfrm>
              <a:off x="7354434" y="751110"/>
              <a:ext cx="720168" cy="719820"/>
            </a:xfrm>
            <a:prstGeom prst="arc">
              <a:avLst>
                <a:gd name="adj1" fmla="val 507291"/>
                <a:gd name="adj2" fmla="val 5537821"/>
              </a:avLst>
            </a:prstGeom>
            <a:ln w="19050" cmpd="sng">
              <a:solidFill>
                <a:schemeClr val="tx1"/>
              </a:solidFill>
              <a:headEnd type="stealth" w="lg" len="lg"/>
              <a:tailEnd type="none" w="lg" len="lg"/>
            </a:ln>
          </p:spPr>
          <p:style>
            <a:lnRef idx="2">
              <a:schemeClr val="accent1"/>
            </a:lnRef>
            <a:fillRef idx="0">
              <a:schemeClr val="accent1"/>
            </a:fillRef>
            <a:effectRef idx="1">
              <a:schemeClr val="accent1"/>
            </a:effectRef>
            <a:fontRef idx="minor">
              <a:schemeClr val="tx1"/>
            </a:fontRef>
          </p:style>
          <p:txBody>
            <a:bodyPr anchor="ctr"/>
            <a:lstStyle/>
            <a:p>
              <a:pPr algn="ctr" eaLnBrk="1" fontAlgn="auto" hangingPunct="1">
                <a:spcBef>
                  <a:spcPts val="0"/>
                </a:spcBef>
                <a:spcAft>
                  <a:spcPts val="0"/>
                </a:spcAft>
                <a:defRPr/>
              </a:pPr>
              <a:endParaRPr lang="en-US" sz="2400"/>
            </a:p>
          </p:txBody>
        </p:sp>
        <p:sp>
          <p:nvSpPr>
            <p:cNvPr id="295" name="Arc 294"/>
            <p:cNvSpPr>
              <a:spLocks noChangeAspect="1"/>
            </p:cNvSpPr>
            <p:nvPr/>
          </p:nvSpPr>
          <p:spPr>
            <a:xfrm>
              <a:off x="7354434" y="751110"/>
              <a:ext cx="720168" cy="719820"/>
            </a:xfrm>
            <a:prstGeom prst="arc">
              <a:avLst>
                <a:gd name="adj1" fmla="val 17302132"/>
                <a:gd name="adj2" fmla="val 441712"/>
              </a:avLst>
            </a:prstGeom>
            <a:ln w="19050" cmpd="sng">
              <a:solidFill>
                <a:schemeClr val="tx1"/>
              </a:solidFill>
              <a:headEnd type="stealth" w="lg" len="lg"/>
              <a:tailEnd type="none" w="lg" len="lg"/>
            </a:ln>
          </p:spPr>
          <p:style>
            <a:lnRef idx="2">
              <a:schemeClr val="accent1"/>
            </a:lnRef>
            <a:fillRef idx="0">
              <a:schemeClr val="accent1"/>
            </a:fillRef>
            <a:effectRef idx="1">
              <a:schemeClr val="accent1"/>
            </a:effectRef>
            <a:fontRef idx="minor">
              <a:schemeClr val="tx1"/>
            </a:fontRef>
          </p:style>
          <p:txBody>
            <a:bodyPr anchor="ctr"/>
            <a:lstStyle/>
            <a:p>
              <a:pPr algn="ctr" eaLnBrk="1" fontAlgn="auto" hangingPunct="1">
                <a:spcBef>
                  <a:spcPts val="0"/>
                </a:spcBef>
                <a:spcAft>
                  <a:spcPts val="0"/>
                </a:spcAft>
                <a:defRPr/>
              </a:pPr>
              <a:endParaRPr lang="en-US" sz="2400"/>
            </a:p>
          </p:txBody>
        </p:sp>
        <p:cxnSp>
          <p:nvCxnSpPr>
            <p:cNvPr id="296" name="Straight Connector 32"/>
            <p:cNvCxnSpPr/>
            <p:nvPr/>
          </p:nvCxnSpPr>
          <p:spPr>
            <a:xfrm>
              <a:off x="7362132" y="1759045"/>
              <a:ext cx="0" cy="288115"/>
            </a:xfrm>
            <a:prstGeom prst="line">
              <a:avLst/>
            </a:prstGeom>
            <a:ln w="19050" cmpd="sng">
              <a:solidFill>
                <a:schemeClr val="tx1"/>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grpSp>
      <p:sp>
        <p:nvSpPr>
          <p:cNvPr id="318" name="Arc 317"/>
          <p:cNvSpPr/>
          <p:nvPr/>
        </p:nvSpPr>
        <p:spPr>
          <a:xfrm>
            <a:off x="2374900" y="2255838"/>
            <a:ext cx="654050" cy="731837"/>
          </a:xfrm>
          <a:prstGeom prst="arc">
            <a:avLst>
              <a:gd name="adj1" fmla="val 17084768"/>
              <a:gd name="adj2" fmla="val 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sz="2400"/>
          </a:p>
        </p:txBody>
      </p:sp>
      <p:sp>
        <p:nvSpPr>
          <p:cNvPr id="17415" name="TextBox 143"/>
          <p:cNvSpPr txBox="1">
            <a:spLocks noChangeArrowheads="1"/>
          </p:cNvSpPr>
          <p:nvPr/>
        </p:nvSpPr>
        <p:spPr bwMode="auto">
          <a:xfrm>
            <a:off x="4230688" y="130175"/>
            <a:ext cx="38544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zh-TW" sz="2800">
                <a:solidFill>
                  <a:srgbClr val="FFFFFF"/>
                </a:solidFill>
              </a:rPr>
              <a:t>Learning from the nature</a:t>
            </a:r>
          </a:p>
        </p:txBody>
      </p:sp>
      <p:sp>
        <p:nvSpPr>
          <p:cNvPr id="1741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EA64D8B8-759C-4ED1-803B-96C540BFD183}" type="slidenum">
              <a:rPr lang="en-US" altLang="zh-TW" sz="1200">
                <a:solidFill>
                  <a:srgbClr val="898989"/>
                </a:solidFill>
              </a:rPr>
              <a:pPr/>
              <a:t>46</a:t>
            </a:fld>
            <a:endParaRPr lang="en-US" altLang="zh-TW" sz="1200">
              <a:solidFill>
                <a:srgbClr val="898989"/>
              </a:solidFill>
            </a:endParaRPr>
          </a:p>
        </p:txBody>
      </p:sp>
      <p:grpSp>
        <p:nvGrpSpPr>
          <p:cNvPr id="17417" name="Group 1"/>
          <p:cNvGrpSpPr>
            <a:grpSpLocks/>
          </p:cNvGrpSpPr>
          <p:nvPr/>
        </p:nvGrpSpPr>
        <p:grpSpPr bwMode="auto">
          <a:xfrm>
            <a:off x="4794250" y="568325"/>
            <a:ext cx="6261100" cy="5314950"/>
            <a:chOff x="4793906" y="568523"/>
            <a:chExt cx="6262069" cy="5314871"/>
          </a:xfrm>
        </p:grpSpPr>
        <p:grpSp>
          <p:nvGrpSpPr>
            <p:cNvPr id="17418" name="Group 26"/>
            <p:cNvGrpSpPr>
              <a:grpSpLocks noChangeAspect="1"/>
            </p:cNvGrpSpPr>
            <p:nvPr/>
          </p:nvGrpSpPr>
          <p:grpSpPr bwMode="auto">
            <a:xfrm>
              <a:off x="4793906" y="568523"/>
              <a:ext cx="6262069" cy="5314871"/>
              <a:chOff x="5239191" y="-91297"/>
              <a:chExt cx="4703512" cy="3992061"/>
            </a:xfrm>
          </p:grpSpPr>
          <p:cxnSp>
            <p:nvCxnSpPr>
              <p:cNvPr id="28" name="Straight Connector 32"/>
              <p:cNvCxnSpPr/>
              <p:nvPr/>
            </p:nvCxnSpPr>
            <p:spPr>
              <a:xfrm flipH="1">
                <a:off x="6943380" y="1942889"/>
                <a:ext cx="1192" cy="727347"/>
              </a:xfrm>
              <a:prstGeom prst="line">
                <a:avLst/>
              </a:prstGeom>
              <a:ln w="22225">
                <a:solidFill>
                  <a:schemeClr val="tx1"/>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grpSp>
            <p:nvGrpSpPr>
              <p:cNvPr id="17421" name="Group 28"/>
              <p:cNvGrpSpPr>
                <a:grpSpLocks/>
              </p:cNvGrpSpPr>
              <p:nvPr/>
            </p:nvGrpSpPr>
            <p:grpSpPr bwMode="auto">
              <a:xfrm>
                <a:off x="5239191" y="-91297"/>
                <a:ext cx="4703512" cy="3992061"/>
                <a:chOff x="629265" y="-91297"/>
                <a:chExt cx="4703512" cy="3992061"/>
              </a:xfrm>
            </p:grpSpPr>
            <p:sp>
              <p:nvSpPr>
                <p:cNvPr id="17422" name="Rectangle 93"/>
                <p:cNvSpPr>
                  <a:spLocks noChangeArrowheads="1"/>
                </p:cNvSpPr>
                <p:nvPr/>
              </p:nvSpPr>
              <p:spPr bwMode="auto">
                <a:xfrm>
                  <a:off x="1620294" y="3069681"/>
                  <a:ext cx="748936" cy="255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n-US" altLang="en-US" sz="1600">
                      <a:solidFill>
                        <a:srgbClr val="385723"/>
                      </a:solidFill>
                    </a:rPr>
                    <a:t>Glycolysis</a:t>
                  </a:r>
                  <a:endParaRPr lang="en-US" altLang="en-US" sz="2000">
                    <a:solidFill>
                      <a:srgbClr val="385723"/>
                    </a:solidFill>
                  </a:endParaRPr>
                </a:p>
              </p:txBody>
            </p:sp>
            <p:grpSp>
              <p:nvGrpSpPr>
                <p:cNvPr id="17423" name="Group 30"/>
                <p:cNvGrpSpPr>
                  <a:grpSpLocks/>
                </p:cNvGrpSpPr>
                <p:nvPr/>
              </p:nvGrpSpPr>
              <p:grpSpPr bwMode="auto">
                <a:xfrm>
                  <a:off x="629265" y="-91297"/>
                  <a:ext cx="4703512" cy="3992061"/>
                  <a:chOff x="629265" y="-91297"/>
                  <a:chExt cx="4703512" cy="3992061"/>
                </a:xfrm>
              </p:grpSpPr>
              <p:grpSp>
                <p:nvGrpSpPr>
                  <p:cNvPr id="17424" name="Group 31"/>
                  <p:cNvGrpSpPr>
                    <a:grpSpLocks/>
                  </p:cNvGrpSpPr>
                  <p:nvPr/>
                </p:nvGrpSpPr>
                <p:grpSpPr bwMode="auto">
                  <a:xfrm>
                    <a:off x="1422813" y="990451"/>
                    <a:ext cx="2907935" cy="2161503"/>
                    <a:chOff x="1422813" y="990451"/>
                    <a:chExt cx="2907935" cy="2161503"/>
                  </a:xfrm>
                </p:grpSpPr>
                <p:sp>
                  <p:nvSpPr>
                    <p:cNvPr id="17461" name="TextBox 47"/>
                    <p:cNvSpPr txBox="1">
                      <a:spLocks noChangeArrowheads="1"/>
                    </p:cNvSpPr>
                    <p:nvPr/>
                  </p:nvSpPr>
                  <p:spPr bwMode="auto">
                    <a:xfrm>
                      <a:off x="2274866" y="1127394"/>
                      <a:ext cx="517465" cy="254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n-US" altLang="zh-TW" sz="1600">
                          <a:solidFill>
                            <a:srgbClr val="FF0000"/>
                          </a:solidFill>
                        </a:rPr>
                        <a:t>Hps</a:t>
                      </a:r>
                    </a:p>
                  </p:txBody>
                </p:sp>
                <p:sp>
                  <p:nvSpPr>
                    <p:cNvPr id="17462" name="TextBox 48"/>
                    <p:cNvSpPr txBox="1">
                      <a:spLocks noChangeArrowheads="1"/>
                    </p:cNvSpPr>
                    <p:nvPr/>
                  </p:nvSpPr>
                  <p:spPr bwMode="auto">
                    <a:xfrm>
                      <a:off x="2291665" y="2098181"/>
                      <a:ext cx="471111" cy="254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n-US" altLang="zh-TW" sz="1600">
                          <a:solidFill>
                            <a:srgbClr val="FF0000"/>
                          </a:solidFill>
                        </a:rPr>
                        <a:t>Phi</a:t>
                      </a:r>
                    </a:p>
                  </p:txBody>
                </p:sp>
                <p:sp>
                  <p:nvSpPr>
                    <p:cNvPr id="17463" name="TextBox 49"/>
                    <p:cNvSpPr txBox="1">
                      <a:spLocks noChangeArrowheads="1"/>
                    </p:cNvSpPr>
                    <p:nvPr/>
                  </p:nvSpPr>
                  <p:spPr bwMode="auto">
                    <a:xfrm>
                      <a:off x="2660664" y="2894532"/>
                      <a:ext cx="540150" cy="254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n-US" altLang="zh-TW" sz="1600">
                          <a:solidFill>
                            <a:srgbClr val="FF0000"/>
                          </a:solidFill>
                        </a:rPr>
                        <a:t>Tkt</a:t>
                      </a:r>
                    </a:p>
                  </p:txBody>
                </p:sp>
                <p:sp>
                  <p:nvSpPr>
                    <p:cNvPr id="17464" name="TextBox 51"/>
                    <p:cNvSpPr txBox="1">
                      <a:spLocks noChangeArrowheads="1"/>
                    </p:cNvSpPr>
                    <p:nvPr/>
                  </p:nvSpPr>
                  <p:spPr bwMode="auto">
                    <a:xfrm>
                      <a:off x="3473656" y="2897662"/>
                      <a:ext cx="471111" cy="254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n-US" altLang="zh-TW" sz="1600">
                          <a:solidFill>
                            <a:srgbClr val="FF0000"/>
                          </a:solidFill>
                        </a:rPr>
                        <a:t>Tal</a:t>
                      </a:r>
                    </a:p>
                  </p:txBody>
                </p:sp>
                <p:sp>
                  <p:nvSpPr>
                    <p:cNvPr id="17465" name="TextBox 52"/>
                    <p:cNvSpPr txBox="1">
                      <a:spLocks noChangeArrowheads="1"/>
                    </p:cNvSpPr>
                    <p:nvPr/>
                  </p:nvSpPr>
                  <p:spPr bwMode="auto">
                    <a:xfrm>
                      <a:off x="3859637" y="2103547"/>
                      <a:ext cx="471111" cy="254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n-US" altLang="zh-TW" sz="1600">
                          <a:solidFill>
                            <a:srgbClr val="FF0000"/>
                          </a:solidFill>
                        </a:rPr>
                        <a:t>Tkt</a:t>
                      </a:r>
                    </a:p>
                  </p:txBody>
                </p:sp>
                <p:sp>
                  <p:nvSpPr>
                    <p:cNvPr id="17466" name="TextBox 54"/>
                    <p:cNvSpPr txBox="1">
                      <a:spLocks noChangeArrowheads="1"/>
                    </p:cNvSpPr>
                    <p:nvPr/>
                  </p:nvSpPr>
                  <p:spPr bwMode="auto">
                    <a:xfrm>
                      <a:off x="3718902" y="1119738"/>
                      <a:ext cx="521750" cy="254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n-US" altLang="zh-TW" sz="1600">
                          <a:solidFill>
                            <a:srgbClr val="FF0000"/>
                          </a:solidFill>
                        </a:rPr>
                        <a:t>Rpi</a:t>
                      </a:r>
                    </a:p>
                  </p:txBody>
                </p:sp>
                <p:sp>
                  <p:nvSpPr>
                    <p:cNvPr id="17467" name="TextBox 55"/>
                    <p:cNvSpPr txBox="1">
                      <a:spLocks noChangeArrowheads="1"/>
                    </p:cNvSpPr>
                    <p:nvPr/>
                  </p:nvSpPr>
                  <p:spPr bwMode="auto">
                    <a:xfrm>
                      <a:off x="2951333" y="1539585"/>
                      <a:ext cx="471111" cy="254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n-US" altLang="zh-TW" sz="1600">
                          <a:solidFill>
                            <a:srgbClr val="FF0000"/>
                          </a:solidFill>
                        </a:rPr>
                        <a:t>Rpe</a:t>
                      </a:r>
                    </a:p>
                  </p:txBody>
                </p:sp>
                <p:sp>
                  <p:nvSpPr>
                    <p:cNvPr id="17468" name="文字方塊 93"/>
                    <p:cNvSpPr txBox="1">
                      <a:spLocks noChangeArrowheads="1"/>
                    </p:cNvSpPr>
                    <p:nvPr/>
                  </p:nvSpPr>
                  <p:spPr bwMode="auto">
                    <a:xfrm>
                      <a:off x="1422813" y="990451"/>
                      <a:ext cx="432413" cy="254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kumimoji="1" lang="en-US" altLang="zh-TW" sz="1600">
                          <a:solidFill>
                            <a:srgbClr val="FF0000"/>
                          </a:solidFill>
                        </a:rPr>
                        <a:t>Mdh</a:t>
                      </a:r>
                      <a:endParaRPr kumimoji="1" lang="zh-TW" altLang="en-US" sz="1600">
                        <a:solidFill>
                          <a:srgbClr val="FF0000"/>
                        </a:solidFill>
                      </a:endParaRPr>
                    </a:p>
                  </p:txBody>
                </p:sp>
              </p:grpSp>
              <p:grpSp>
                <p:nvGrpSpPr>
                  <p:cNvPr id="17425" name="Group 32"/>
                  <p:cNvGrpSpPr>
                    <a:grpSpLocks/>
                  </p:cNvGrpSpPr>
                  <p:nvPr/>
                </p:nvGrpSpPr>
                <p:grpSpPr bwMode="auto">
                  <a:xfrm>
                    <a:off x="629265" y="839503"/>
                    <a:ext cx="4276356" cy="3061261"/>
                    <a:chOff x="629265" y="839503"/>
                    <a:chExt cx="4276356" cy="3061261"/>
                  </a:xfrm>
                </p:grpSpPr>
                <p:sp>
                  <p:nvSpPr>
                    <p:cNvPr id="17449" name="TextBox 65"/>
                    <p:cNvSpPr txBox="1">
                      <a:spLocks noChangeArrowheads="1"/>
                    </p:cNvSpPr>
                    <p:nvPr/>
                  </p:nvSpPr>
                  <p:spPr bwMode="auto">
                    <a:xfrm>
                      <a:off x="3018642" y="3189344"/>
                      <a:ext cx="553452" cy="300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n-US" altLang="zh-TW" sz="2000"/>
                        <a:t>E4P</a:t>
                      </a:r>
                    </a:p>
                  </p:txBody>
                </p:sp>
                <p:sp>
                  <p:nvSpPr>
                    <p:cNvPr id="17450" name="TextBox 64"/>
                    <p:cNvSpPr txBox="1">
                      <a:spLocks noChangeArrowheads="1"/>
                    </p:cNvSpPr>
                    <p:nvPr/>
                  </p:nvSpPr>
                  <p:spPr bwMode="auto">
                    <a:xfrm>
                      <a:off x="2700272" y="2539146"/>
                      <a:ext cx="607031" cy="300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n-US" altLang="zh-TW" sz="2000"/>
                        <a:t>G3P</a:t>
                      </a:r>
                    </a:p>
                  </p:txBody>
                </p:sp>
                <p:sp>
                  <p:nvSpPr>
                    <p:cNvPr id="17451" name="TextBox 59"/>
                    <p:cNvSpPr txBox="1">
                      <a:spLocks noChangeArrowheads="1"/>
                    </p:cNvSpPr>
                    <p:nvPr/>
                  </p:nvSpPr>
                  <p:spPr bwMode="auto">
                    <a:xfrm>
                      <a:off x="1755072" y="848095"/>
                      <a:ext cx="973913" cy="300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n-US" altLang="zh-TW" sz="2000"/>
                        <a:t> CH</a:t>
                      </a:r>
                      <a:r>
                        <a:rPr lang="en-US" altLang="zh-TW" sz="2000" baseline="-25000"/>
                        <a:t>2</a:t>
                      </a:r>
                      <a:r>
                        <a:rPr lang="en-US" altLang="zh-TW" sz="2000"/>
                        <a:t>O</a:t>
                      </a:r>
                    </a:p>
                  </p:txBody>
                </p:sp>
                <p:sp>
                  <p:nvSpPr>
                    <p:cNvPr id="17452" name="TextBox 60"/>
                    <p:cNvSpPr txBox="1">
                      <a:spLocks noChangeArrowheads="1"/>
                    </p:cNvSpPr>
                    <p:nvPr/>
                  </p:nvSpPr>
                  <p:spPr bwMode="auto">
                    <a:xfrm>
                      <a:off x="2922134" y="984997"/>
                      <a:ext cx="598399" cy="300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n-US" altLang="zh-TW" sz="2000"/>
                        <a:t> Ru5P</a:t>
                      </a:r>
                    </a:p>
                  </p:txBody>
                </p:sp>
                <p:sp>
                  <p:nvSpPr>
                    <p:cNvPr id="17453" name="TextBox 61"/>
                    <p:cNvSpPr txBox="1">
                      <a:spLocks noChangeArrowheads="1"/>
                    </p:cNvSpPr>
                    <p:nvPr/>
                  </p:nvSpPr>
                  <p:spPr bwMode="auto">
                    <a:xfrm>
                      <a:off x="2052883" y="1670159"/>
                      <a:ext cx="973913" cy="300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n-US" altLang="zh-TW" sz="2000"/>
                        <a:t> H6P</a:t>
                      </a:r>
                    </a:p>
                  </p:txBody>
                </p:sp>
                <p:sp>
                  <p:nvSpPr>
                    <p:cNvPr id="17454" name="TextBox 62"/>
                    <p:cNvSpPr txBox="1">
                      <a:spLocks noChangeArrowheads="1"/>
                    </p:cNvSpPr>
                    <p:nvPr/>
                  </p:nvSpPr>
                  <p:spPr bwMode="auto">
                    <a:xfrm>
                      <a:off x="2060218" y="2608989"/>
                      <a:ext cx="554783" cy="300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n-US" altLang="zh-TW" sz="2000"/>
                        <a:t> F6P</a:t>
                      </a:r>
                    </a:p>
                  </p:txBody>
                </p:sp>
                <p:sp>
                  <p:nvSpPr>
                    <p:cNvPr id="17455" name="TextBox 67"/>
                    <p:cNvSpPr txBox="1">
                      <a:spLocks noChangeArrowheads="1"/>
                    </p:cNvSpPr>
                    <p:nvPr/>
                  </p:nvSpPr>
                  <p:spPr bwMode="auto">
                    <a:xfrm>
                      <a:off x="3907549" y="1575160"/>
                      <a:ext cx="973913" cy="300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n-US" altLang="zh-TW" sz="2000"/>
                        <a:t>R5P</a:t>
                      </a:r>
                    </a:p>
                  </p:txBody>
                </p:sp>
                <p:sp>
                  <p:nvSpPr>
                    <p:cNvPr id="17456" name="TextBox 68"/>
                    <p:cNvSpPr txBox="1">
                      <a:spLocks noChangeArrowheads="1"/>
                    </p:cNvSpPr>
                    <p:nvPr/>
                  </p:nvSpPr>
                  <p:spPr bwMode="auto">
                    <a:xfrm>
                      <a:off x="3422137" y="1826010"/>
                      <a:ext cx="488233" cy="300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n-US" altLang="zh-TW" sz="2000"/>
                        <a:t>X5P</a:t>
                      </a:r>
                    </a:p>
                  </p:txBody>
                </p:sp>
                <p:sp>
                  <p:nvSpPr>
                    <p:cNvPr id="17457" name="TextBox 69"/>
                    <p:cNvSpPr txBox="1">
                      <a:spLocks noChangeArrowheads="1"/>
                    </p:cNvSpPr>
                    <p:nvPr/>
                  </p:nvSpPr>
                  <p:spPr bwMode="auto">
                    <a:xfrm>
                      <a:off x="3461101" y="2406019"/>
                      <a:ext cx="596770" cy="300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n-US" altLang="zh-TW" sz="2000"/>
                        <a:t>G3P</a:t>
                      </a:r>
                    </a:p>
                  </p:txBody>
                </p:sp>
                <p:sp>
                  <p:nvSpPr>
                    <p:cNvPr id="17458" name="TextBox 70"/>
                    <p:cNvSpPr txBox="1">
                      <a:spLocks noChangeArrowheads="1"/>
                    </p:cNvSpPr>
                    <p:nvPr/>
                  </p:nvSpPr>
                  <p:spPr bwMode="auto">
                    <a:xfrm>
                      <a:off x="3931708" y="2654108"/>
                      <a:ext cx="973913" cy="300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lang="en-US" altLang="zh-TW" sz="2000"/>
                        <a:t>S7P</a:t>
                      </a:r>
                    </a:p>
                  </p:txBody>
                </p:sp>
                <p:sp>
                  <p:nvSpPr>
                    <p:cNvPr id="70" name="Rectangle 93"/>
                    <p:cNvSpPr/>
                    <p:nvPr/>
                  </p:nvSpPr>
                  <p:spPr>
                    <a:xfrm>
                      <a:off x="1894587" y="3541860"/>
                      <a:ext cx="868194" cy="358904"/>
                    </a:xfrm>
                    <a:prstGeom prst="rect">
                      <a:avLst/>
                    </a:prstGeom>
                  </p:spPr>
                  <p:txBody>
                    <a:bodyPr>
                      <a:spAutoFit/>
                    </a:bodyPr>
                    <a:lstStyle/>
                    <a:p>
                      <a:pPr algn="ctr">
                        <a:lnSpc>
                          <a:spcPts val="1360"/>
                        </a:lnSpc>
                        <a:defRPr/>
                      </a:pPr>
                      <a:r>
                        <a:rPr lang="en-US" sz="2000" dirty="0">
                          <a:solidFill>
                            <a:schemeClr val="accent2">
                              <a:lumMod val="75000"/>
                            </a:schemeClr>
                          </a:solidFill>
                          <a:latin typeface="Calibri" charset="0"/>
                          <a:ea typeface="MS PGothic" charset="0"/>
                          <a:cs typeface="MS PGothic" charset="0"/>
                        </a:rPr>
                        <a:t> Cell </a:t>
                      </a:r>
                    </a:p>
                    <a:p>
                      <a:pPr algn="ctr">
                        <a:lnSpc>
                          <a:spcPts val="1500"/>
                        </a:lnSpc>
                        <a:defRPr/>
                      </a:pPr>
                      <a:r>
                        <a:rPr lang="en-US" sz="2000" dirty="0">
                          <a:solidFill>
                            <a:schemeClr val="accent2">
                              <a:lumMod val="75000"/>
                            </a:schemeClr>
                          </a:solidFill>
                          <a:latin typeface="Calibri" charset="0"/>
                          <a:ea typeface="MS PGothic" charset="0"/>
                          <a:cs typeface="MS PGothic" charset="0"/>
                        </a:rPr>
                        <a:t>Growth</a:t>
                      </a:r>
                    </a:p>
                  </p:txBody>
                </p:sp>
                <p:sp>
                  <p:nvSpPr>
                    <p:cNvPr id="17460" name="矩形 89"/>
                    <p:cNvSpPr>
                      <a:spLocks noChangeArrowheads="1"/>
                    </p:cNvSpPr>
                    <p:nvPr/>
                  </p:nvSpPr>
                  <p:spPr bwMode="auto">
                    <a:xfrm>
                      <a:off x="629265" y="839503"/>
                      <a:ext cx="674123" cy="300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r>
                        <a:rPr kumimoji="1" lang="en-US" altLang="zh-TW" sz="2000"/>
                        <a:t>CH</a:t>
                      </a:r>
                      <a:r>
                        <a:rPr kumimoji="1" lang="en-US" altLang="zh-TW" sz="2000" baseline="-25000"/>
                        <a:t>3</a:t>
                      </a:r>
                      <a:r>
                        <a:rPr kumimoji="1" lang="en-US" altLang="zh-TW" sz="2000"/>
                        <a:t>OH</a:t>
                      </a:r>
                      <a:endParaRPr lang="zh-TW" altLang="en-US" sz="2000"/>
                    </a:p>
                  </p:txBody>
                </p:sp>
              </p:grpSp>
              <p:grpSp>
                <p:nvGrpSpPr>
                  <p:cNvPr id="17426" name="Group 33"/>
                  <p:cNvGrpSpPr>
                    <a:grpSpLocks/>
                  </p:cNvGrpSpPr>
                  <p:nvPr/>
                </p:nvGrpSpPr>
                <p:grpSpPr bwMode="auto">
                  <a:xfrm>
                    <a:off x="1290531" y="-91297"/>
                    <a:ext cx="4042246" cy="3931923"/>
                    <a:chOff x="1290531" y="-91297"/>
                    <a:chExt cx="4042246" cy="3931923"/>
                  </a:xfrm>
                </p:grpSpPr>
                <p:cxnSp>
                  <p:nvCxnSpPr>
                    <p:cNvPr id="35" name="Straight Connector 5"/>
                    <p:cNvCxnSpPr/>
                    <p:nvPr/>
                  </p:nvCxnSpPr>
                  <p:spPr>
                    <a:xfrm>
                      <a:off x="2334646" y="2871748"/>
                      <a:ext cx="5963" cy="624803"/>
                    </a:xfrm>
                    <a:prstGeom prst="line">
                      <a:avLst/>
                    </a:prstGeom>
                    <a:ln w="22225">
                      <a:solidFill>
                        <a:schemeClr val="accent6">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36" name="Arc 45"/>
                    <p:cNvSpPr/>
                    <p:nvPr/>
                  </p:nvSpPr>
                  <p:spPr>
                    <a:xfrm rot="8133950">
                      <a:off x="2223737" y="2688122"/>
                      <a:ext cx="1116249" cy="1153023"/>
                    </a:xfrm>
                    <a:prstGeom prst="arc">
                      <a:avLst>
                        <a:gd name="adj1" fmla="val 6116705"/>
                        <a:gd name="adj2" fmla="val 7965392"/>
                      </a:avLst>
                    </a:prstGeom>
                    <a:ln w="22225">
                      <a:solidFill>
                        <a:schemeClr val="accent6">
                          <a:lumMod val="50000"/>
                        </a:schemeClr>
                      </a:solidFill>
                      <a:prstDash val="solid"/>
                      <a:headEnd type="none" w="lg" len="lg"/>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000"/>
                    </a:p>
                  </p:txBody>
                </p:sp>
                <p:grpSp>
                  <p:nvGrpSpPr>
                    <p:cNvPr id="17429" name="Group 37"/>
                    <p:cNvGrpSpPr>
                      <a:grpSpLocks/>
                    </p:cNvGrpSpPr>
                    <p:nvPr/>
                  </p:nvGrpSpPr>
                  <p:grpSpPr bwMode="auto">
                    <a:xfrm>
                      <a:off x="1290531" y="-91297"/>
                      <a:ext cx="4042246" cy="3449155"/>
                      <a:chOff x="1290531" y="-91297"/>
                      <a:chExt cx="4042246" cy="3449155"/>
                    </a:xfrm>
                  </p:grpSpPr>
                  <p:grpSp>
                    <p:nvGrpSpPr>
                      <p:cNvPr id="17430" name="Group 38"/>
                      <p:cNvGrpSpPr>
                        <a:grpSpLocks/>
                      </p:cNvGrpSpPr>
                      <p:nvPr/>
                    </p:nvGrpSpPr>
                    <p:grpSpPr bwMode="auto">
                      <a:xfrm>
                        <a:off x="2151666" y="1186122"/>
                        <a:ext cx="2139696" cy="2150458"/>
                        <a:chOff x="2151666" y="1186122"/>
                        <a:chExt cx="2139696" cy="2150458"/>
                      </a:xfrm>
                    </p:grpSpPr>
                    <p:sp>
                      <p:nvSpPr>
                        <p:cNvPr id="57" name="Arc 56"/>
                        <p:cNvSpPr/>
                        <p:nvPr/>
                      </p:nvSpPr>
                      <p:spPr>
                        <a:xfrm rot="3075014">
                          <a:off x="2148190" y="1182571"/>
                          <a:ext cx="2140308" cy="2146634"/>
                        </a:xfrm>
                        <a:prstGeom prst="arc">
                          <a:avLst>
                            <a:gd name="adj1" fmla="val 2762304"/>
                            <a:gd name="adj2" fmla="val 5550422"/>
                          </a:avLst>
                        </a:prstGeom>
                        <a:ln w="22225">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800"/>
                        </a:p>
                      </p:txBody>
                    </p:sp>
                    <p:sp>
                      <p:nvSpPr>
                        <p:cNvPr id="58" name="Arc 57"/>
                        <p:cNvSpPr/>
                        <p:nvPr/>
                      </p:nvSpPr>
                      <p:spPr>
                        <a:xfrm rot="12956692">
                          <a:off x="2948822" y="1811729"/>
                          <a:ext cx="423363" cy="1525044"/>
                        </a:xfrm>
                        <a:prstGeom prst="arc">
                          <a:avLst>
                            <a:gd name="adj1" fmla="val 5946398"/>
                            <a:gd name="adj2" fmla="val 17730047"/>
                          </a:avLst>
                        </a:prstGeom>
                        <a:ln w="22225">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800"/>
                        </a:p>
                      </p:txBody>
                    </p:sp>
                  </p:grpSp>
                  <p:grpSp>
                    <p:nvGrpSpPr>
                      <p:cNvPr id="17431" name="Group 39"/>
                      <p:cNvGrpSpPr>
                        <a:grpSpLocks/>
                      </p:cNvGrpSpPr>
                      <p:nvPr/>
                    </p:nvGrpSpPr>
                    <p:grpSpPr bwMode="auto">
                      <a:xfrm>
                        <a:off x="1290531" y="-91297"/>
                        <a:ext cx="4042246" cy="3449155"/>
                        <a:chOff x="1290531" y="-91297"/>
                        <a:chExt cx="4042246" cy="3449155"/>
                      </a:xfrm>
                    </p:grpSpPr>
                    <p:sp>
                      <p:nvSpPr>
                        <p:cNvPr id="41" name="Arc 40"/>
                        <p:cNvSpPr>
                          <a:spLocks noChangeAspect="1"/>
                        </p:cNvSpPr>
                        <p:nvPr/>
                      </p:nvSpPr>
                      <p:spPr>
                        <a:xfrm rot="12365706">
                          <a:off x="3151559" y="-91297"/>
                          <a:ext cx="2181218" cy="2153424"/>
                        </a:xfrm>
                        <a:prstGeom prst="arc">
                          <a:avLst>
                            <a:gd name="adj1" fmla="val 16579213"/>
                            <a:gd name="adj2" fmla="val 19127127"/>
                          </a:avLst>
                        </a:prstGeom>
                        <a:ln w="22225">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800"/>
                        </a:p>
                      </p:txBody>
                    </p:sp>
                    <p:cxnSp>
                      <p:nvCxnSpPr>
                        <p:cNvPr id="42" name="直線箭頭接點 212"/>
                        <p:cNvCxnSpPr/>
                        <p:nvPr/>
                      </p:nvCxnSpPr>
                      <p:spPr>
                        <a:xfrm rot="10800000" flipH="1">
                          <a:off x="1289951" y="1018802"/>
                          <a:ext cx="541429" cy="0"/>
                        </a:xfrm>
                        <a:prstGeom prst="straightConnector1">
                          <a:avLst/>
                        </a:prstGeom>
                        <a:ln w="2222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17434" name="Group 42"/>
                        <p:cNvGrpSpPr>
                          <a:grpSpLocks/>
                        </p:cNvGrpSpPr>
                        <p:nvPr/>
                      </p:nvGrpSpPr>
                      <p:grpSpPr bwMode="auto">
                        <a:xfrm>
                          <a:off x="2136978" y="1206793"/>
                          <a:ext cx="2139696" cy="2139696"/>
                          <a:chOff x="2136978" y="1206793"/>
                          <a:chExt cx="2139696" cy="2139696"/>
                        </a:xfrm>
                      </p:grpSpPr>
                      <p:sp>
                        <p:nvSpPr>
                          <p:cNvPr id="55" name="Arc 54"/>
                          <p:cNvSpPr>
                            <a:spLocks noChangeAspect="1"/>
                          </p:cNvSpPr>
                          <p:nvPr/>
                        </p:nvSpPr>
                        <p:spPr>
                          <a:xfrm rot="16200000">
                            <a:off x="2136860" y="1207015"/>
                            <a:ext cx="2139115" cy="2139478"/>
                          </a:xfrm>
                          <a:prstGeom prst="arc">
                            <a:avLst>
                              <a:gd name="adj1" fmla="val 18267198"/>
                              <a:gd name="adj2" fmla="val 20981822"/>
                            </a:avLst>
                          </a:prstGeom>
                          <a:ln w="22225">
                            <a:solidFill>
                              <a:schemeClr val="tx1"/>
                            </a:solidFill>
                            <a:headEnd type="none" w="lg" len="lg"/>
                            <a:tailEnd type="none"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800"/>
                          </a:p>
                        </p:txBody>
                      </p:sp>
                      <p:cxnSp>
                        <p:nvCxnSpPr>
                          <p:cNvPr id="56" name="Straight Connector 32"/>
                          <p:cNvCxnSpPr/>
                          <p:nvPr/>
                        </p:nvCxnSpPr>
                        <p:spPr>
                          <a:xfrm flipH="1">
                            <a:off x="2334646" y="1334780"/>
                            <a:ext cx="0" cy="405406"/>
                          </a:xfrm>
                          <a:prstGeom prst="line">
                            <a:avLst/>
                          </a:prstGeom>
                          <a:ln w="22225">
                            <a:solidFill>
                              <a:schemeClr val="tx1"/>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grpSp>
                    <p:grpSp>
                      <p:nvGrpSpPr>
                        <p:cNvPr id="17435" name="Group 43"/>
                        <p:cNvGrpSpPr>
                          <a:grpSpLocks/>
                        </p:cNvGrpSpPr>
                        <p:nvPr/>
                      </p:nvGrpSpPr>
                      <p:grpSpPr bwMode="auto">
                        <a:xfrm>
                          <a:off x="2143966" y="1187406"/>
                          <a:ext cx="2139696" cy="2139696"/>
                          <a:chOff x="2143966" y="1187406"/>
                          <a:chExt cx="2139696" cy="2139696"/>
                        </a:xfrm>
                      </p:grpSpPr>
                      <p:sp>
                        <p:nvSpPr>
                          <p:cNvPr id="53" name="Arc 52"/>
                          <p:cNvSpPr/>
                          <p:nvPr/>
                        </p:nvSpPr>
                        <p:spPr>
                          <a:xfrm>
                            <a:off x="3443740" y="1976276"/>
                            <a:ext cx="834802" cy="636727"/>
                          </a:xfrm>
                          <a:prstGeom prst="arc">
                            <a:avLst>
                              <a:gd name="adj1" fmla="val 15806223"/>
                              <a:gd name="adj2" fmla="val 5439781"/>
                            </a:avLst>
                          </a:prstGeom>
                          <a:ln w="22225">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900"/>
                          </a:p>
                        </p:txBody>
                      </p:sp>
                      <p:sp>
                        <p:nvSpPr>
                          <p:cNvPr id="54" name="Arc 53"/>
                          <p:cNvSpPr>
                            <a:spLocks noChangeAspect="1"/>
                          </p:cNvSpPr>
                          <p:nvPr/>
                        </p:nvSpPr>
                        <p:spPr>
                          <a:xfrm rot="3600000">
                            <a:off x="2146996" y="1190918"/>
                            <a:ext cx="2133154" cy="2139478"/>
                          </a:xfrm>
                          <a:prstGeom prst="arc">
                            <a:avLst>
                              <a:gd name="adj1" fmla="val 16519553"/>
                              <a:gd name="adj2" fmla="val 19434627"/>
                            </a:avLst>
                          </a:prstGeom>
                          <a:ln w="22225">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800"/>
                          </a:p>
                        </p:txBody>
                      </p:sp>
                    </p:grpSp>
                    <p:sp>
                      <p:nvSpPr>
                        <p:cNvPr id="45" name="Arc 44"/>
                        <p:cNvSpPr>
                          <a:spLocks noChangeAspect="1"/>
                        </p:cNvSpPr>
                        <p:nvPr/>
                      </p:nvSpPr>
                      <p:spPr>
                        <a:xfrm>
                          <a:off x="2131908" y="1217928"/>
                          <a:ext cx="2139478" cy="2140308"/>
                        </a:xfrm>
                        <a:prstGeom prst="arc">
                          <a:avLst>
                            <a:gd name="adj1" fmla="val 16878078"/>
                            <a:gd name="adj2" fmla="val 19276530"/>
                          </a:avLst>
                        </a:prstGeom>
                        <a:ln w="22225">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800"/>
                        </a:p>
                      </p:txBody>
                    </p:sp>
                    <p:grpSp>
                      <p:nvGrpSpPr>
                        <p:cNvPr id="17437" name="Group 45"/>
                        <p:cNvGrpSpPr>
                          <a:grpSpLocks/>
                        </p:cNvGrpSpPr>
                        <p:nvPr/>
                      </p:nvGrpSpPr>
                      <p:grpSpPr bwMode="auto">
                        <a:xfrm>
                          <a:off x="2136978" y="1206793"/>
                          <a:ext cx="2139696" cy="2139696"/>
                          <a:chOff x="2136978" y="1206793"/>
                          <a:chExt cx="2139696" cy="2139696"/>
                        </a:xfrm>
                      </p:grpSpPr>
                      <p:sp>
                        <p:nvSpPr>
                          <p:cNvPr id="47" name="Arc 46"/>
                          <p:cNvSpPr>
                            <a:spLocks noChangeAspect="1"/>
                          </p:cNvSpPr>
                          <p:nvPr/>
                        </p:nvSpPr>
                        <p:spPr>
                          <a:xfrm rot="7200000">
                            <a:off x="2136860" y="1207015"/>
                            <a:ext cx="2139115" cy="2139478"/>
                          </a:xfrm>
                          <a:prstGeom prst="arc">
                            <a:avLst>
                              <a:gd name="adj1" fmla="val 16584917"/>
                              <a:gd name="adj2" fmla="val 19203312"/>
                            </a:avLst>
                          </a:prstGeom>
                          <a:ln w="22225">
                            <a:solidFill>
                              <a:schemeClr val="tx1"/>
                            </a:solidFill>
                            <a:headEnd type="stealth" w="lg" len="lg"/>
                            <a:tailEnd type="stealth"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2800"/>
                          </a:p>
                        </p:txBody>
                      </p:sp>
                      <p:grpSp>
                        <p:nvGrpSpPr>
                          <p:cNvPr id="17439" name="Group 48"/>
                          <p:cNvGrpSpPr>
                            <a:grpSpLocks/>
                          </p:cNvGrpSpPr>
                          <p:nvPr/>
                        </p:nvGrpSpPr>
                        <p:grpSpPr bwMode="auto">
                          <a:xfrm>
                            <a:off x="2388101" y="2401318"/>
                            <a:ext cx="1399797" cy="823530"/>
                            <a:chOff x="2388101" y="2401318"/>
                            <a:chExt cx="1399797" cy="823530"/>
                          </a:xfrm>
                        </p:grpSpPr>
                        <p:sp>
                          <p:nvSpPr>
                            <p:cNvPr id="50" name="Freeform 56"/>
                            <p:cNvSpPr/>
                            <p:nvPr/>
                          </p:nvSpPr>
                          <p:spPr>
                            <a:xfrm>
                              <a:off x="2388312" y="2407915"/>
                              <a:ext cx="898008" cy="298093"/>
                            </a:xfrm>
                            <a:custGeom>
                              <a:avLst/>
                              <a:gdLst>
                                <a:gd name="connsiteX0" fmla="*/ 0 w 1243914"/>
                                <a:gd name="connsiteY0" fmla="*/ 54695 h 623108"/>
                                <a:gd name="connsiteX1" fmla="*/ 733168 w 1243914"/>
                                <a:gd name="connsiteY1" fmla="*/ 54695 h 623108"/>
                                <a:gd name="connsiteX2" fmla="*/ 897924 w 1243914"/>
                                <a:gd name="connsiteY2" fmla="*/ 623106 h 623108"/>
                                <a:gd name="connsiteX3" fmla="*/ 1243914 w 1243914"/>
                                <a:gd name="connsiteY3" fmla="*/ 46457 h 623108"/>
                                <a:gd name="connsiteX0" fmla="*/ 0 w 1243914"/>
                                <a:gd name="connsiteY0" fmla="*/ 30358 h 598926"/>
                                <a:gd name="connsiteX1" fmla="*/ 675503 w 1243914"/>
                                <a:gd name="connsiteY1" fmla="*/ 79785 h 598926"/>
                                <a:gd name="connsiteX2" fmla="*/ 897924 w 1243914"/>
                                <a:gd name="connsiteY2" fmla="*/ 598769 h 598926"/>
                                <a:gd name="connsiteX3" fmla="*/ 1243914 w 1243914"/>
                                <a:gd name="connsiteY3" fmla="*/ 22120 h 598926"/>
                                <a:gd name="connsiteX0" fmla="*/ 0 w 1243914"/>
                                <a:gd name="connsiteY0" fmla="*/ 13231 h 581799"/>
                                <a:gd name="connsiteX1" fmla="*/ 675503 w 1243914"/>
                                <a:gd name="connsiteY1" fmla="*/ 62658 h 581799"/>
                                <a:gd name="connsiteX2" fmla="*/ 897924 w 1243914"/>
                                <a:gd name="connsiteY2" fmla="*/ 581642 h 581799"/>
                                <a:gd name="connsiteX3" fmla="*/ 1243914 w 1243914"/>
                                <a:gd name="connsiteY3" fmla="*/ 4993 h 581799"/>
                                <a:gd name="connsiteX0" fmla="*/ 0 w 1243914"/>
                                <a:gd name="connsiteY0" fmla="*/ 8238 h 576783"/>
                                <a:gd name="connsiteX1" fmla="*/ 675503 w 1243914"/>
                                <a:gd name="connsiteY1" fmla="*/ 57665 h 576783"/>
                                <a:gd name="connsiteX2" fmla="*/ 897924 w 1243914"/>
                                <a:gd name="connsiteY2" fmla="*/ 576649 h 576783"/>
                                <a:gd name="connsiteX3" fmla="*/ 1243914 w 1243914"/>
                                <a:gd name="connsiteY3" fmla="*/ 0 h 576783"/>
                                <a:gd name="connsiteX0" fmla="*/ 0 w 1243914"/>
                                <a:gd name="connsiteY0" fmla="*/ 8238 h 576690"/>
                                <a:gd name="connsiteX1" fmla="*/ 641057 w 1243914"/>
                                <a:gd name="connsiteY1" fmla="*/ 32613 h 576690"/>
                                <a:gd name="connsiteX2" fmla="*/ 897924 w 1243914"/>
                                <a:gd name="connsiteY2" fmla="*/ 576649 h 576690"/>
                                <a:gd name="connsiteX3" fmla="*/ 1243914 w 1243914"/>
                                <a:gd name="connsiteY3" fmla="*/ 0 h 576690"/>
                                <a:gd name="connsiteX0" fmla="*/ 0 w 1243914"/>
                                <a:gd name="connsiteY0" fmla="*/ 11142 h 579555"/>
                                <a:gd name="connsiteX1" fmla="*/ 631662 w 1243914"/>
                                <a:gd name="connsiteY1" fmla="*/ 10465 h 579555"/>
                                <a:gd name="connsiteX2" fmla="*/ 897924 w 1243914"/>
                                <a:gd name="connsiteY2" fmla="*/ 579553 h 579555"/>
                                <a:gd name="connsiteX3" fmla="*/ 1243914 w 1243914"/>
                                <a:gd name="connsiteY3" fmla="*/ 2904 h 579555"/>
                                <a:gd name="connsiteX0" fmla="*/ 0 w 1243914"/>
                                <a:gd name="connsiteY0" fmla="*/ 8238 h 576651"/>
                                <a:gd name="connsiteX1" fmla="*/ 631662 w 1243914"/>
                                <a:gd name="connsiteY1" fmla="*/ 7561 h 576651"/>
                                <a:gd name="connsiteX2" fmla="*/ 897924 w 1243914"/>
                                <a:gd name="connsiteY2" fmla="*/ 576649 h 576651"/>
                                <a:gd name="connsiteX3" fmla="*/ 1243914 w 1243914"/>
                                <a:gd name="connsiteY3" fmla="*/ 0 h 576651"/>
                                <a:gd name="connsiteX0" fmla="*/ 0 w 1134311"/>
                                <a:gd name="connsiteY0" fmla="*/ 3432 h 571915"/>
                                <a:gd name="connsiteX1" fmla="*/ 631662 w 1134311"/>
                                <a:gd name="connsiteY1" fmla="*/ 2755 h 571915"/>
                                <a:gd name="connsiteX2" fmla="*/ 897924 w 1134311"/>
                                <a:gd name="connsiteY2" fmla="*/ 571843 h 571915"/>
                                <a:gd name="connsiteX3" fmla="*/ 1134311 w 1134311"/>
                                <a:gd name="connsiteY3" fmla="*/ 32772 h 571915"/>
                                <a:gd name="connsiteX0" fmla="*/ 0 w 1134316"/>
                                <a:gd name="connsiteY0" fmla="*/ 3432 h 571914"/>
                                <a:gd name="connsiteX1" fmla="*/ 631662 w 1134316"/>
                                <a:gd name="connsiteY1" fmla="*/ 2755 h 571914"/>
                                <a:gd name="connsiteX2" fmla="*/ 897924 w 1134316"/>
                                <a:gd name="connsiteY2" fmla="*/ 571843 h 571914"/>
                                <a:gd name="connsiteX3" fmla="*/ 1134311 w 1134316"/>
                                <a:gd name="connsiteY3" fmla="*/ 32772 h 571914"/>
                                <a:gd name="connsiteX0" fmla="*/ 0 w 1134317"/>
                                <a:gd name="connsiteY0" fmla="*/ 3432 h 571868"/>
                                <a:gd name="connsiteX1" fmla="*/ 631662 w 1134317"/>
                                <a:gd name="connsiteY1" fmla="*/ 2755 h 571868"/>
                                <a:gd name="connsiteX2" fmla="*/ 897924 w 1134317"/>
                                <a:gd name="connsiteY2" fmla="*/ 571843 h 571868"/>
                                <a:gd name="connsiteX3" fmla="*/ 1134311 w 1134317"/>
                                <a:gd name="connsiteY3" fmla="*/ 32772 h 571868"/>
                                <a:gd name="connsiteX0" fmla="*/ 0 w 1134317"/>
                                <a:gd name="connsiteY0" fmla="*/ 677 h 569113"/>
                                <a:gd name="connsiteX1" fmla="*/ 631662 w 1134317"/>
                                <a:gd name="connsiteY1" fmla="*/ 0 h 569113"/>
                                <a:gd name="connsiteX2" fmla="*/ 897924 w 1134317"/>
                                <a:gd name="connsiteY2" fmla="*/ 569088 h 569113"/>
                                <a:gd name="connsiteX3" fmla="*/ 1134311 w 1134317"/>
                                <a:gd name="connsiteY3" fmla="*/ 30017 h 569113"/>
                                <a:gd name="connsiteX0" fmla="*/ 0 w 1134320"/>
                                <a:gd name="connsiteY0" fmla="*/ 677 h 569113"/>
                                <a:gd name="connsiteX1" fmla="*/ 631662 w 1134320"/>
                                <a:gd name="connsiteY1" fmla="*/ 0 h 569113"/>
                                <a:gd name="connsiteX2" fmla="*/ 897924 w 1134320"/>
                                <a:gd name="connsiteY2" fmla="*/ 569088 h 569113"/>
                                <a:gd name="connsiteX3" fmla="*/ 1134311 w 1134320"/>
                                <a:gd name="connsiteY3" fmla="*/ 30017 h 569113"/>
                                <a:gd name="connsiteX0" fmla="*/ 0 w 1134311"/>
                                <a:gd name="connsiteY0" fmla="*/ 677 h 569113"/>
                                <a:gd name="connsiteX1" fmla="*/ 631662 w 1134311"/>
                                <a:gd name="connsiteY1" fmla="*/ 0 h 569113"/>
                                <a:gd name="connsiteX2" fmla="*/ 897924 w 1134311"/>
                                <a:gd name="connsiteY2" fmla="*/ 569088 h 569113"/>
                                <a:gd name="connsiteX3" fmla="*/ 1134311 w 1134311"/>
                                <a:gd name="connsiteY3" fmla="*/ 30017 h 569113"/>
                                <a:gd name="connsiteX0" fmla="*/ 0 w 1134311"/>
                                <a:gd name="connsiteY0" fmla="*/ 677 h 569113"/>
                                <a:gd name="connsiteX1" fmla="*/ 631662 w 1134311"/>
                                <a:gd name="connsiteY1" fmla="*/ 0 h 569113"/>
                                <a:gd name="connsiteX2" fmla="*/ 897924 w 1134311"/>
                                <a:gd name="connsiteY2" fmla="*/ 569088 h 569113"/>
                                <a:gd name="connsiteX3" fmla="*/ 1134311 w 1134311"/>
                                <a:gd name="connsiteY3" fmla="*/ 30017 h 569113"/>
                                <a:gd name="connsiteX0" fmla="*/ 0 w 1134311"/>
                                <a:gd name="connsiteY0" fmla="*/ 43157 h 618361"/>
                                <a:gd name="connsiteX1" fmla="*/ 631662 w 1134311"/>
                                <a:gd name="connsiteY1" fmla="*/ 42480 h 618361"/>
                                <a:gd name="connsiteX2" fmla="*/ 941305 w 1134311"/>
                                <a:gd name="connsiteY2" fmla="*/ 618332 h 618361"/>
                                <a:gd name="connsiteX3" fmla="*/ 1134311 w 1134311"/>
                                <a:gd name="connsiteY3" fmla="*/ 72497 h 618361"/>
                                <a:gd name="connsiteX0" fmla="*/ 0 w 1134311"/>
                                <a:gd name="connsiteY0" fmla="*/ 43157 h 618361"/>
                                <a:gd name="connsiteX1" fmla="*/ 631662 w 1134311"/>
                                <a:gd name="connsiteY1" fmla="*/ 42480 h 618361"/>
                                <a:gd name="connsiteX2" fmla="*/ 941305 w 1134311"/>
                                <a:gd name="connsiteY2" fmla="*/ 618332 h 618361"/>
                                <a:gd name="connsiteX3" fmla="*/ 1134311 w 1134311"/>
                                <a:gd name="connsiteY3" fmla="*/ 72497 h 618361"/>
                                <a:gd name="connsiteX0" fmla="*/ 0 w 1134311"/>
                                <a:gd name="connsiteY0" fmla="*/ 677 h 575876"/>
                                <a:gd name="connsiteX1" fmla="*/ 631662 w 1134311"/>
                                <a:gd name="connsiteY1" fmla="*/ 0 h 575876"/>
                                <a:gd name="connsiteX2" fmla="*/ 941305 w 1134311"/>
                                <a:gd name="connsiteY2" fmla="*/ 575852 h 575876"/>
                                <a:gd name="connsiteX3" fmla="*/ 1134311 w 1134311"/>
                                <a:gd name="connsiteY3" fmla="*/ 30017 h 575876"/>
                                <a:gd name="connsiteX0" fmla="*/ 0 w 1134311"/>
                                <a:gd name="connsiteY0" fmla="*/ 677 h 575853"/>
                                <a:gd name="connsiteX1" fmla="*/ 631662 w 1134311"/>
                                <a:gd name="connsiteY1" fmla="*/ 0 h 575853"/>
                                <a:gd name="connsiteX2" fmla="*/ 941305 w 1134311"/>
                                <a:gd name="connsiteY2" fmla="*/ 575852 h 575853"/>
                                <a:gd name="connsiteX3" fmla="*/ 1134311 w 1134311"/>
                                <a:gd name="connsiteY3" fmla="*/ 30017 h 575853"/>
                                <a:gd name="connsiteX0" fmla="*/ 0 w 1134311"/>
                                <a:gd name="connsiteY0" fmla="*/ 677 h 575853"/>
                                <a:gd name="connsiteX1" fmla="*/ 631662 w 1134311"/>
                                <a:gd name="connsiteY1" fmla="*/ 0 h 575853"/>
                                <a:gd name="connsiteX2" fmla="*/ 941305 w 1134311"/>
                                <a:gd name="connsiteY2" fmla="*/ 575852 h 575853"/>
                                <a:gd name="connsiteX3" fmla="*/ 1134311 w 1134311"/>
                                <a:gd name="connsiteY3" fmla="*/ 30017 h 575853"/>
                                <a:gd name="connsiteX0" fmla="*/ 0 w 1134311"/>
                                <a:gd name="connsiteY0" fmla="*/ 677 h 575866"/>
                                <a:gd name="connsiteX1" fmla="*/ 631662 w 1134311"/>
                                <a:gd name="connsiteY1" fmla="*/ 0 h 575866"/>
                                <a:gd name="connsiteX2" fmla="*/ 941305 w 1134311"/>
                                <a:gd name="connsiteY2" fmla="*/ 575852 h 575866"/>
                                <a:gd name="connsiteX3" fmla="*/ 1134311 w 1134311"/>
                                <a:gd name="connsiteY3" fmla="*/ 30017 h 575866"/>
                                <a:gd name="connsiteX0" fmla="*/ 0 w 1134311"/>
                                <a:gd name="connsiteY0" fmla="*/ 677 h 575867"/>
                                <a:gd name="connsiteX1" fmla="*/ 631662 w 1134311"/>
                                <a:gd name="connsiteY1" fmla="*/ 0 h 575867"/>
                                <a:gd name="connsiteX2" fmla="*/ 941305 w 1134311"/>
                                <a:gd name="connsiteY2" fmla="*/ 575852 h 575867"/>
                                <a:gd name="connsiteX3" fmla="*/ 1134311 w 1134311"/>
                                <a:gd name="connsiteY3" fmla="*/ 30017 h 575867"/>
                                <a:gd name="connsiteX0" fmla="*/ 0 w 1134311"/>
                                <a:gd name="connsiteY0" fmla="*/ 677 h 575866"/>
                                <a:gd name="connsiteX1" fmla="*/ 631662 w 1134311"/>
                                <a:gd name="connsiteY1" fmla="*/ 0 h 575866"/>
                                <a:gd name="connsiteX2" fmla="*/ 941305 w 1134311"/>
                                <a:gd name="connsiteY2" fmla="*/ 575852 h 575866"/>
                                <a:gd name="connsiteX3" fmla="*/ 1134311 w 1134311"/>
                                <a:gd name="connsiteY3" fmla="*/ 30017 h 575866"/>
                                <a:gd name="connsiteX0" fmla="*/ 0 w 1134311"/>
                                <a:gd name="connsiteY0" fmla="*/ 677 h 575867"/>
                                <a:gd name="connsiteX1" fmla="*/ 631662 w 1134311"/>
                                <a:gd name="connsiteY1" fmla="*/ 0 h 575867"/>
                                <a:gd name="connsiteX2" fmla="*/ 941305 w 1134311"/>
                                <a:gd name="connsiteY2" fmla="*/ 575852 h 575867"/>
                                <a:gd name="connsiteX3" fmla="*/ 1134311 w 1134311"/>
                                <a:gd name="connsiteY3" fmla="*/ 30017 h 575867"/>
                                <a:gd name="connsiteX0" fmla="*/ 0 w 1134311"/>
                                <a:gd name="connsiteY0" fmla="*/ 191986 h 767176"/>
                                <a:gd name="connsiteX1" fmla="*/ 537809 w 1134311"/>
                                <a:gd name="connsiteY1" fmla="*/ 0 h 767176"/>
                                <a:gd name="connsiteX2" fmla="*/ 941305 w 1134311"/>
                                <a:gd name="connsiteY2" fmla="*/ 767161 h 767176"/>
                                <a:gd name="connsiteX3" fmla="*/ 1134311 w 1134311"/>
                                <a:gd name="connsiteY3" fmla="*/ 221326 h 767176"/>
                                <a:gd name="connsiteX0" fmla="*/ 0 w 1134311"/>
                                <a:gd name="connsiteY0" fmla="*/ 245128 h 820318"/>
                                <a:gd name="connsiteX1" fmla="*/ 484179 w 1134311"/>
                                <a:gd name="connsiteY1" fmla="*/ 0 h 820318"/>
                                <a:gd name="connsiteX2" fmla="*/ 941305 w 1134311"/>
                                <a:gd name="connsiteY2" fmla="*/ 820303 h 820318"/>
                                <a:gd name="connsiteX3" fmla="*/ 1134311 w 1134311"/>
                                <a:gd name="connsiteY3" fmla="*/ 274468 h 820318"/>
                                <a:gd name="connsiteX0" fmla="*/ 0 w 1300933"/>
                                <a:gd name="connsiteY0" fmla="*/ 393925 h 820318"/>
                                <a:gd name="connsiteX1" fmla="*/ 650801 w 1300933"/>
                                <a:gd name="connsiteY1" fmla="*/ 0 h 820318"/>
                                <a:gd name="connsiteX2" fmla="*/ 1107927 w 1300933"/>
                                <a:gd name="connsiteY2" fmla="*/ 820303 h 820318"/>
                                <a:gd name="connsiteX3" fmla="*/ 1300933 w 1300933"/>
                                <a:gd name="connsiteY3" fmla="*/ 274468 h 820318"/>
                                <a:gd name="connsiteX0" fmla="*/ 0 w 1300933"/>
                                <a:gd name="connsiteY0" fmla="*/ 393925 h 820318"/>
                                <a:gd name="connsiteX1" fmla="*/ 650801 w 1300933"/>
                                <a:gd name="connsiteY1" fmla="*/ 0 h 820318"/>
                                <a:gd name="connsiteX2" fmla="*/ 1107927 w 1300933"/>
                                <a:gd name="connsiteY2" fmla="*/ 820303 h 820318"/>
                                <a:gd name="connsiteX3" fmla="*/ 1300933 w 1300933"/>
                                <a:gd name="connsiteY3" fmla="*/ 274468 h 820318"/>
                                <a:gd name="connsiteX0" fmla="*/ 0 w 1300933"/>
                                <a:gd name="connsiteY0" fmla="*/ 393925 h 820318"/>
                                <a:gd name="connsiteX1" fmla="*/ 650801 w 1300933"/>
                                <a:gd name="connsiteY1" fmla="*/ 0 h 820318"/>
                                <a:gd name="connsiteX2" fmla="*/ 1107927 w 1300933"/>
                                <a:gd name="connsiteY2" fmla="*/ 820303 h 820318"/>
                                <a:gd name="connsiteX3" fmla="*/ 1300933 w 1300933"/>
                                <a:gd name="connsiteY3" fmla="*/ 274468 h 820318"/>
                                <a:gd name="connsiteX0" fmla="*/ 0 w 1300933"/>
                                <a:gd name="connsiteY0" fmla="*/ 287643 h 714036"/>
                                <a:gd name="connsiteX1" fmla="*/ 628585 w 1300933"/>
                                <a:gd name="connsiteY1" fmla="*/ 1 h 714036"/>
                                <a:gd name="connsiteX2" fmla="*/ 1107927 w 1300933"/>
                                <a:gd name="connsiteY2" fmla="*/ 714021 h 714036"/>
                                <a:gd name="connsiteX3" fmla="*/ 1300933 w 1300933"/>
                                <a:gd name="connsiteY3" fmla="*/ 168186 h 714036"/>
                                <a:gd name="connsiteX0" fmla="*/ 0 w 1300933"/>
                                <a:gd name="connsiteY0" fmla="*/ 287643 h 703409"/>
                                <a:gd name="connsiteX1" fmla="*/ 628585 w 1300933"/>
                                <a:gd name="connsiteY1" fmla="*/ 1 h 703409"/>
                                <a:gd name="connsiteX2" fmla="*/ 1130144 w 1300933"/>
                                <a:gd name="connsiteY2" fmla="*/ 703394 h 703409"/>
                                <a:gd name="connsiteX3" fmla="*/ 1300933 w 1300933"/>
                                <a:gd name="connsiteY3" fmla="*/ 168186 h 703409"/>
                                <a:gd name="connsiteX0" fmla="*/ 0 w 1300933"/>
                                <a:gd name="connsiteY0" fmla="*/ 287643 h 714388"/>
                                <a:gd name="connsiteX1" fmla="*/ 628585 w 1300933"/>
                                <a:gd name="connsiteY1" fmla="*/ 1 h 714388"/>
                                <a:gd name="connsiteX2" fmla="*/ 1130144 w 1300933"/>
                                <a:gd name="connsiteY2" fmla="*/ 703394 h 714388"/>
                                <a:gd name="connsiteX3" fmla="*/ 1300933 w 1300933"/>
                                <a:gd name="connsiteY3" fmla="*/ 168186 h 714388"/>
                                <a:gd name="connsiteX0" fmla="*/ 0 w 1300933"/>
                                <a:gd name="connsiteY0" fmla="*/ 287643 h 682909"/>
                                <a:gd name="connsiteX1" fmla="*/ 628585 w 1300933"/>
                                <a:gd name="connsiteY1" fmla="*/ 1 h 682909"/>
                                <a:gd name="connsiteX2" fmla="*/ 1207902 w 1300933"/>
                                <a:gd name="connsiteY2" fmla="*/ 671509 h 682909"/>
                                <a:gd name="connsiteX3" fmla="*/ 1300933 w 1300933"/>
                                <a:gd name="connsiteY3" fmla="*/ 168186 h 682909"/>
                                <a:gd name="connsiteX0" fmla="*/ 0 w 1300933"/>
                                <a:gd name="connsiteY0" fmla="*/ 287643 h 671527"/>
                                <a:gd name="connsiteX1" fmla="*/ 628585 w 1300933"/>
                                <a:gd name="connsiteY1" fmla="*/ 1 h 671527"/>
                                <a:gd name="connsiteX2" fmla="*/ 1207902 w 1300933"/>
                                <a:gd name="connsiteY2" fmla="*/ 671509 h 671527"/>
                                <a:gd name="connsiteX3" fmla="*/ 1300933 w 1300933"/>
                                <a:gd name="connsiteY3" fmla="*/ 168186 h 671527"/>
                                <a:gd name="connsiteX0" fmla="*/ 0 w 1300933"/>
                                <a:gd name="connsiteY0" fmla="*/ 287643 h 671527"/>
                                <a:gd name="connsiteX1" fmla="*/ 628585 w 1300933"/>
                                <a:gd name="connsiteY1" fmla="*/ 1 h 671527"/>
                                <a:gd name="connsiteX2" fmla="*/ 1207902 w 1300933"/>
                                <a:gd name="connsiteY2" fmla="*/ 671509 h 671527"/>
                                <a:gd name="connsiteX3" fmla="*/ 1300933 w 1300933"/>
                                <a:gd name="connsiteY3" fmla="*/ 168186 h 671527"/>
                                <a:gd name="connsiteX0" fmla="*/ 0 w 1300933"/>
                                <a:gd name="connsiteY0" fmla="*/ 287643 h 671527"/>
                                <a:gd name="connsiteX1" fmla="*/ 628585 w 1300933"/>
                                <a:gd name="connsiteY1" fmla="*/ 1 h 671527"/>
                                <a:gd name="connsiteX2" fmla="*/ 1207902 w 1300933"/>
                                <a:gd name="connsiteY2" fmla="*/ 671509 h 671527"/>
                                <a:gd name="connsiteX3" fmla="*/ 1300933 w 1300933"/>
                                <a:gd name="connsiteY3" fmla="*/ 168186 h 671527"/>
                                <a:gd name="connsiteX0" fmla="*/ 0 w 1300933"/>
                                <a:gd name="connsiteY0" fmla="*/ 287643 h 671527"/>
                                <a:gd name="connsiteX1" fmla="*/ 628585 w 1300933"/>
                                <a:gd name="connsiteY1" fmla="*/ 1 h 671527"/>
                                <a:gd name="connsiteX2" fmla="*/ 1207902 w 1300933"/>
                                <a:gd name="connsiteY2" fmla="*/ 671509 h 671527"/>
                                <a:gd name="connsiteX3" fmla="*/ 1300933 w 1300933"/>
                                <a:gd name="connsiteY3" fmla="*/ 168186 h 671527"/>
                                <a:gd name="connsiteX0" fmla="*/ 0 w 1300933"/>
                                <a:gd name="connsiteY0" fmla="*/ 287643 h 671509"/>
                                <a:gd name="connsiteX1" fmla="*/ 628585 w 1300933"/>
                                <a:gd name="connsiteY1" fmla="*/ 1 h 671509"/>
                                <a:gd name="connsiteX2" fmla="*/ 1207902 w 1300933"/>
                                <a:gd name="connsiteY2" fmla="*/ 671509 h 671509"/>
                                <a:gd name="connsiteX3" fmla="*/ 1300933 w 1300933"/>
                                <a:gd name="connsiteY3" fmla="*/ 168186 h 671509"/>
                                <a:gd name="connsiteX0" fmla="*/ 0 w 1300933"/>
                                <a:gd name="connsiteY0" fmla="*/ 287643 h 724651"/>
                                <a:gd name="connsiteX1" fmla="*/ 628585 w 1300933"/>
                                <a:gd name="connsiteY1" fmla="*/ 1 h 724651"/>
                                <a:gd name="connsiteX2" fmla="*/ 1196794 w 1300933"/>
                                <a:gd name="connsiteY2" fmla="*/ 724651 h 724651"/>
                                <a:gd name="connsiteX3" fmla="*/ 1300933 w 1300933"/>
                                <a:gd name="connsiteY3" fmla="*/ 168186 h 724651"/>
                                <a:gd name="connsiteX0" fmla="*/ 0 w 1300933"/>
                                <a:gd name="connsiteY0" fmla="*/ 287643 h 724651"/>
                                <a:gd name="connsiteX1" fmla="*/ 628585 w 1300933"/>
                                <a:gd name="connsiteY1" fmla="*/ 1 h 724651"/>
                                <a:gd name="connsiteX2" fmla="*/ 1196794 w 1300933"/>
                                <a:gd name="connsiteY2" fmla="*/ 724651 h 724651"/>
                                <a:gd name="connsiteX3" fmla="*/ 1300933 w 1300933"/>
                                <a:gd name="connsiteY3" fmla="*/ 168186 h 724651"/>
                                <a:gd name="connsiteX0" fmla="*/ 0 w 1300933"/>
                                <a:gd name="connsiteY0" fmla="*/ 287643 h 726054"/>
                                <a:gd name="connsiteX1" fmla="*/ 628585 w 1300933"/>
                                <a:gd name="connsiteY1" fmla="*/ 1 h 726054"/>
                                <a:gd name="connsiteX2" fmla="*/ 1196794 w 1300933"/>
                                <a:gd name="connsiteY2" fmla="*/ 724651 h 726054"/>
                                <a:gd name="connsiteX3" fmla="*/ 1300933 w 1300933"/>
                                <a:gd name="connsiteY3" fmla="*/ 168186 h 726054"/>
                                <a:gd name="connsiteX0" fmla="*/ 0 w 1300933"/>
                                <a:gd name="connsiteY0" fmla="*/ 287643 h 796540"/>
                                <a:gd name="connsiteX1" fmla="*/ 628585 w 1300933"/>
                                <a:gd name="connsiteY1" fmla="*/ 1 h 796540"/>
                                <a:gd name="connsiteX2" fmla="*/ 1240148 w 1300933"/>
                                <a:gd name="connsiteY2" fmla="*/ 795338 h 796540"/>
                                <a:gd name="connsiteX3" fmla="*/ 1300933 w 1300933"/>
                                <a:gd name="connsiteY3" fmla="*/ 168186 h 796540"/>
                                <a:gd name="connsiteX0" fmla="*/ 0 w 1335617"/>
                                <a:gd name="connsiteY0" fmla="*/ 287643 h 796741"/>
                                <a:gd name="connsiteX1" fmla="*/ 628585 w 1335617"/>
                                <a:gd name="connsiteY1" fmla="*/ 1 h 796741"/>
                                <a:gd name="connsiteX2" fmla="*/ 1240148 w 1335617"/>
                                <a:gd name="connsiteY2" fmla="*/ 795338 h 796741"/>
                                <a:gd name="connsiteX3" fmla="*/ 1335617 w 1335617"/>
                                <a:gd name="connsiteY3" fmla="*/ 238873 h 796741"/>
                                <a:gd name="connsiteX0" fmla="*/ 0 w 1344287"/>
                                <a:gd name="connsiteY0" fmla="*/ 287643 h 796771"/>
                                <a:gd name="connsiteX1" fmla="*/ 628585 w 1344287"/>
                                <a:gd name="connsiteY1" fmla="*/ 1 h 796771"/>
                                <a:gd name="connsiteX2" fmla="*/ 1240148 w 1344287"/>
                                <a:gd name="connsiteY2" fmla="*/ 795338 h 796771"/>
                                <a:gd name="connsiteX3" fmla="*/ 1344287 w 1344287"/>
                                <a:gd name="connsiteY3" fmla="*/ 247709 h 796771"/>
                                <a:gd name="connsiteX0" fmla="*/ 0 w 1344287"/>
                                <a:gd name="connsiteY0" fmla="*/ 296477 h 805605"/>
                                <a:gd name="connsiteX1" fmla="*/ 567890 w 1344287"/>
                                <a:gd name="connsiteY1" fmla="*/ 0 h 805605"/>
                                <a:gd name="connsiteX2" fmla="*/ 1240148 w 1344287"/>
                                <a:gd name="connsiteY2" fmla="*/ 804172 h 805605"/>
                                <a:gd name="connsiteX3" fmla="*/ 1344287 w 1344287"/>
                                <a:gd name="connsiteY3" fmla="*/ 256543 h 805605"/>
                                <a:gd name="connsiteX0" fmla="*/ 0 w 1255836"/>
                                <a:gd name="connsiteY0" fmla="*/ 296477 h 805623"/>
                                <a:gd name="connsiteX1" fmla="*/ 567890 w 1255836"/>
                                <a:gd name="connsiteY1" fmla="*/ 0 h 805623"/>
                                <a:gd name="connsiteX2" fmla="*/ 1240148 w 1255836"/>
                                <a:gd name="connsiteY2" fmla="*/ 804172 h 805623"/>
                                <a:gd name="connsiteX3" fmla="*/ 860769 w 1255836"/>
                                <a:gd name="connsiteY3" fmla="*/ 261571 h 805623"/>
                                <a:gd name="connsiteX0" fmla="*/ 0 w 860769"/>
                                <a:gd name="connsiteY0" fmla="*/ 296593 h 296593"/>
                                <a:gd name="connsiteX1" fmla="*/ 567890 w 860769"/>
                                <a:gd name="connsiteY1" fmla="*/ 116 h 296593"/>
                                <a:gd name="connsiteX2" fmla="*/ 860769 w 860769"/>
                                <a:gd name="connsiteY2" fmla="*/ 261687 h 296593"/>
                              </a:gdLst>
                              <a:ahLst/>
                              <a:cxnLst>
                                <a:cxn ang="0">
                                  <a:pos x="connsiteX0" y="connsiteY0"/>
                                </a:cxn>
                                <a:cxn ang="0">
                                  <a:pos x="connsiteX1" y="connsiteY1"/>
                                </a:cxn>
                                <a:cxn ang="0">
                                  <a:pos x="connsiteX2" y="connsiteY2"/>
                                </a:cxn>
                              </a:cxnLst>
                              <a:rect l="l" t="t" r="r" b="b"/>
                              <a:pathLst>
                                <a:path w="860769" h="296593">
                                  <a:moveTo>
                                    <a:pt x="0" y="296593"/>
                                  </a:moveTo>
                                  <a:cubicBezTo>
                                    <a:pt x="143906" y="126314"/>
                                    <a:pt x="357336" y="342"/>
                                    <a:pt x="567890" y="116"/>
                                  </a:cubicBezTo>
                                  <a:cubicBezTo>
                                    <a:pt x="711352" y="-5702"/>
                                    <a:pt x="799753" y="207193"/>
                                    <a:pt x="860769" y="261687"/>
                                  </a:cubicBezTo>
                                </a:path>
                              </a:pathLst>
                            </a:custGeom>
                            <a:noFill/>
                            <a:ln w="22225" cmpd="sng">
                              <a:solidFill>
                                <a:schemeClr val="tx1"/>
                              </a:solidFill>
                              <a:headEnd type="stealth" w="lg" len="lg"/>
                              <a:tailEnd type="non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900" dirty="0"/>
                            </a:p>
                          </p:txBody>
                        </p:sp>
                        <p:sp>
                          <p:nvSpPr>
                            <p:cNvPr id="51" name="Arc 50"/>
                            <p:cNvSpPr/>
                            <p:nvPr/>
                          </p:nvSpPr>
                          <p:spPr>
                            <a:xfrm>
                              <a:off x="3254121" y="2659506"/>
                              <a:ext cx="112102" cy="114468"/>
                            </a:xfrm>
                            <a:prstGeom prst="arc">
                              <a:avLst>
                                <a:gd name="adj1" fmla="val 14116128"/>
                                <a:gd name="adj2" fmla="val 3703139"/>
                              </a:avLst>
                            </a:prstGeom>
                            <a:noFill/>
                            <a:ln w="22225">
                              <a:solidFill>
                                <a:schemeClr val="tx1"/>
                              </a:solidFill>
                              <a:headEnd type="none" w="lg" len="lg"/>
                              <a:tailEnd type="none" w="lg"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900"/>
                            </a:p>
                          </p:txBody>
                        </p:sp>
                        <p:sp>
                          <p:nvSpPr>
                            <p:cNvPr id="52" name="Freeform 56"/>
                            <p:cNvSpPr/>
                            <p:nvPr/>
                          </p:nvSpPr>
                          <p:spPr>
                            <a:xfrm>
                              <a:off x="3339987" y="2663083"/>
                              <a:ext cx="441253" cy="561608"/>
                            </a:xfrm>
                            <a:custGeom>
                              <a:avLst/>
                              <a:gdLst>
                                <a:gd name="connsiteX0" fmla="*/ 0 w 1243914"/>
                                <a:gd name="connsiteY0" fmla="*/ 54695 h 623108"/>
                                <a:gd name="connsiteX1" fmla="*/ 733168 w 1243914"/>
                                <a:gd name="connsiteY1" fmla="*/ 54695 h 623108"/>
                                <a:gd name="connsiteX2" fmla="*/ 897924 w 1243914"/>
                                <a:gd name="connsiteY2" fmla="*/ 623106 h 623108"/>
                                <a:gd name="connsiteX3" fmla="*/ 1243914 w 1243914"/>
                                <a:gd name="connsiteY3" fmla="*/ 46457 h 623108"/>
                                <a:gd name="connsiteX0" fmla="*/ 0 w 1243914"/>
                                <a:gd name="connsiteY0" fmla="*/ 30358 h 598926"/>
                                <a:gd name="connsiteX1" fmla="*/ 675503 w 1243914"/>
                                <a:gd name="connsiteY1" fmla="*/ 79785 h 598926"/>
                                <a:gd name="connsiteX2" fmla="*/ 897924 w 1243914"/>
                                <a:gd name="connsiteY2" fmla="*/ 598769 h 598926"/>
                                <a:gd name="connsiteX3" fmla="*/ 1243914 w 1243914"/>
                                <a:gd name="connsiteY3" fmla="*/ 22120 h 598926"/>
                                <a:gd name="connsiteX0" fmla="*/ 0 w 1243914"/>
                                <a:gd name="connsiteY0" fmla="*/ 13231 h 581799"/>
                                <a:gd name="connsiteX1" fmla="*/ 675503 w 1243914"/>
                                <a:gd name="connsiteY1" fmla="*/ 62658 h 581799"/>
                                <a:gd name="connsiteX2" fmla="*/ 897924 w 1243914"/>
                                <a:gd name="connsiteY2" fmla="*/ 581642 h 581799"/>
                                <a:gd name="connsiteX3" fmla="*/ 1243914 w 1243914"/>
                                <a:gd name="connsiteY3" fmla="*/ 4993 h 581799"/>
                                <a:gd name="connsiteX0" fmla="*/ 0 w 1243914"/>
                                <a:gd name="connsiteY0" fmla="*/ 8238 h 576783"/>
                                <a:gd name="connsiteX1" fmla="*/ 675503 w 1243914"/>
                                <a:gd name="connsiteY1" fmla="*/ 57665 h 576783"/>
                                <a:gd name="connsiteX2" fmla="*/ 897924 w 1243914"/>
                                <a:gd name="connsiteY2" fmla="*/ 576649 h 576783"/>
                                <a:gd name="connsiteX3" fmla="*/ 1243914 w 1243914"/>
                                <a:gd name="connsiteY3" fmla="*/ 0 h 576783"/>
                                <a:gd name="connsiteX0" fmla="*/ 0 w 1243914"/>
                                <a:gd name="connsiteY0" fmla="*/ 8238 h 576690"/>
                                <a:gd name="connsiteX1" fmla="*/ 641057 w 1243914"/>
                                <a:gd name="connsiteY1" fmla="*/ 32613 h 576690"/>
                                <a:gd name="connsiteX2" fmla="*/ 897924 w 1243914"/>
                                <a:gd name="connsiteY2" fmla="*/ 576649 h 576690"/>
                                <a:gd name="connsiteX3" fmla="*/ 1243914 w 1243914"/>
                                <a:gd name="connsiteY3" fmla="*/ 0 h 576690"/>
                                <a:gd name="connsiteX0" fmla="*/ 0 w 1243914"/>
                                <a:gd name="connsiteY0" fmla="*/ 11142 h 579555"/>
                                <a:gd name="connsiteX1" fmla="*/ 631662 w 1243914"/>
                                <a:gd name="connsiteY1" fmla="*/ 10465 h 579555"/>
                                <a:gd name="connsiteX2" fmla="*/ 897924 w 1243914"/>
                                <a:gd name="connsiteY2" fmla="*/ 579553 h 579555"/>
                                <a:gd name="connsiteX3" fmla="*/ 1243914 w 1243914"/>
                                <a:gd name="connsiteY3" fmla="*/ 2904 h 579555"/>
                                <a:gd name="connsiteX0" fmla="*/ 0 w 1243914"/>
                                <a:gd name="connsiteY0" fmla="*/ 8238 h 576651"/>
                                <a:gd name="connsiteX1" fmla="*/ 631662 w 1243914"/>
                                <a:gd name="connsiteY1" fmla="*/ 7561 h 576651"/>
                                <a:gd name="connsiteX2" fmla="*/ 897924 w 1243914"/>
                                <a:gd name="connsiteY2" fmla="*/ 576649 h 576651"/>
                                <a:gd name="connsiteX3" fmla="*/ 1243914 w 1243914"/>
                                <a:gd name="connsiteY3" fmla="*/ 0 h 576651"/>
                                <a:gd name="connsiteX0" fmla="*/ 0 w 1134311"/>
                                <a:gd name="connsiteY0" fmla="*/ 3432 h 571915"/>
                                <a:gd name="connsiteX1" fmla="*/ 631662 w 1134311"/>
                                <a:gd name="connsiteY1" fmla="*/ 2755 h 571915"/>
                                <a:gd name="connsiteX2" fmla="*/ 897924 w 1134311"/>
                                <a:gd name="connsiteY2" fmla="*/ 571843 h 571915"/>
                                <a:gd name="connsiteX3" fmla="*/ 1134311 w 1134311"/>
                                <a:gd name="connsiteY3" fmla="*/ 32772 h 571915"/>
                                <a:gd name="connsiteX0" fmla="*/ 0 w 1134316"/>
                                <a:gd name="connsiteY0" fmla="*/ 3432 h 571914"/>
                                <a:gd name="connsiteX1" fmla="*/ 631662 w 1134316"/>
                                <a:gd name="connsiteY1" fmla="*/ 2755 h 571914"/>
                                <a:gd name="connsiteX2" fmla="*/ 897924 w 1134316"/>
                                <a:gd name="connsiteY2" fmla="*/ 571843 h 571914"/>
                                <a:gd name="connsiteX3" fmla="*/ 1134311 w 1134316"/>
                                <a:gd name="connsiteY3" fmla="*/ 32772 h 571914"/>
                                <a:gd name="connsiteX0" fmla="*/ 0 w 1134317"/>
                                <a:gd name="connsiteY0" fmla="*/ 3432 h 571868"/>
                                <a:gd name="connsiteX1" fmla="*/ 631662 w 1134317"/>
                                <a:gd name="connsiteY1" fmla="*/ 2755 h 571868"/>
                                <a:gd name="connsiteX2" fmla="*/ 897924 w 1134317"/>
                                <a:gd name="connsiteY2" fmla="*/ 571843 h 571868"/>
                                <a:gd name="connsiteX3" fmla="*/ 1134311 w 1134317"/>
                                <a:gd name="connsiteY3" fmla="*/ 32772 h 571868"/>
                                <a:gd name="connsiteX0" fmla="*/ 0 w 1134317"/>
                                <a:gd name="connsiteY0" fmla="*/ 677 h 569113"/>
                                <a:gd name="connsiteX1" fmla="*/ 631662 w 1134317"/>
                                <a:gd name="connsiteY1" fmla="*/ 0 h 569113"/>
                                <a:gd name="connsiteX2" fmla="*/ 897924 w 1134317"/>
                                <a:gd name="connsiteY2" fmla="*/ 569088 h 569113"/>
                                <a:gd name="connsiteX3" fmla="*/ 1134311 w 1134317"/>
                                <a:gd name="connsiteY3" fmla="*/ 30017 h 569113"/>
                                <a:gd name="connsiteX0" fmla="*/ 0 w 1134320"/>
                                <a:gd name="connsiteY0" fmla="*/ 677 h 569113"/>
                                <a:gd name="connsiteX1" fmla="*/ 631662 w 1134320"/>
                                <a:gd name="connsiteY1" fmla="*/ 0 h 569113"/>
                                <a:gd name="connsiteX2" fmla="*/ 897924 w 1134320"/>
                                <a:gd name="connsiteY2" fmla="*/ 569088 h 569113"/>
                                <a:gd name="connsiteX3" fmla="*/ 1134311 w 1134320"/>
                                <a:gd name="connsiteY3" fmla="*/ 30017 h 569113"/>
                                <a:gd name="connsiteX0" fmla="*/ 0 w 1134311"/>
                                <a:gd name="connsiteY0" fmla="*/ 677 h 569113"/>
                                <a:gd name="connsiteX1" fmla="*/ 631662 w 1134311"/>
                                <a:gd name="connsiteY1" fmla="*/ 0 h 569113"/>
                                <a:gd name="connsiteX2" fmla="*/ 897924 w 1134311"/>
                                <a:gd name="connsiteY2" fmla="*/ 569088 h 569113"/>
                                <a:gd name="connsiteX3" fmla="*/ 1134311 w 1134311"/>
                                <a:gd name="connsiteY3" fmla="*/ 30017 h 569113"/>
                                <a:gd name="connsiteX0" fmla="*/ 0 w 1134311"/>
                                <a:gd name="connsiteY0" fmla="*/ 677 h 569113"/>
                                <a:gd name="connsiteX1" fmla="*/ 631662 w 1134311"/>
                                <a:gd name="connsiteY1" fmla="*/ 0 h 569113"/>
                                <a:gd name="connsiteX2" fmla="*/ 897924 w 1134311"/>
                                <a:gd name="connsiteY2" fmla="*/ 569088 h 569113"/>
                                <a:gd name="connsiteX3" fmla="*/ 1134311 w 1134311"/>
                                <a:gd name="connsiteY3" fmla="*/ 30017 h 569113"/>
                                <a:gd name="connsiteX0" fmla="*/ 0 w 1134311"/>
                                <a:gd name="connsiteY0" fmla="*/ 43157 h 618361"/>
                                <a:gd name="connsiteX1" fmla="*/ 631662 w 1134311"/>
                                <a:gd name="connsiteY1" fmla="*/ 42480 h 618361"/>
                                <a:gd name="connsiteX2" fmla="*/ 941305 w 1134311"/>
                                <a:gd name="connsiteY2" fmla="*/ 618332 h 618361"/>
                                <a:gd name="connsiteX3" fmla="*/ 1134311 w 1134311"/>
                                <a:gd name="connsiteY3" fmla="*/ 72497 h 618361"/>
                                <a:gd name="connsiteX0" fmla="*/ 0 w 1134311"/>
                                <a:gd name="connsiteY0" fmla="*/ 43157 h 618361"/>
                                <a:gd name="connsiteX1" fmla="*/ 631662 w 1134311"/>
                                <a:gd name="connsiteY1" fmla="*/ 42480 h 618361"/>
                                <a:gd name="connsiteX2" fmla="*/ 941305 w 1134311"/>
                                <a:gd name="connsiteY2" fmla="*/ 618332 h 618361"/>
                                <a:gd name="connsiteX3" fmla="*/ 1134311 w 1134311"/>
                                <a:gd name="connsiteY3" fmla="*/ 72497 h 618361"/>
                                <a:gd name="connsiteX0" fmla="*/ 0 w 1134311"/>
                                <a:gd name="connsiteY0" fmla="*/ 677 h 575876"/>
                                <a:gd name="connsiteX1" fmla="*/ 631662 w 1134311"/>
                                <a:gd name="connsiteY1" fmla="*/ 0 h 575876"/>
                                <a:gd name="connsiteX2" fmla="*/ 941305 w 1134311"/>
                                <a:gd name="connsiteY2" fmla="*/ 575852 h 575876"/>
                                <a:gd name="connsiteX3" fmla="*/ 1134311 w 1134311"/>
                                <a:gd name="connsiteY3" fmla="*/ 30017 h 575876"/>
                                <a:gd name="connsiteX0" fmla="*/ 0 w 1134311"/>
                                <a:gd name="connsiteY0" fmla="*/ 677 h 575853"/>
                                <a:gd name="connsiteX1" fmla="*/ 631662 w 1134311"/>
                                <a:gd name="connsiteY1" fmla="*/ 0 h 575853"/>
                                <a:gd name="connsiteX2" fmla="*/ 941305 w 1134311"/>
                                <a:gd name="connsiteY2" fmla="*/ 575852 h 575853"/>
                                <a:gd name="connsiteX3" fmla="*/ 1134311 w 1134311"/>
                                <a:gd name="connsiteY3" fmla="*/ 30017 h 575853"/>
                                <a:gd name="connsiteX0" fmla="*/ 0 w 1134311"/>
                                <a:gd name="connsiteY0" fmla="*/ 677 h 575853"/>
                                <a:gd name="connsiteX1" fmla="*/ 631662 w 1134311"/>
                                <a:gd name="connsiteY1" fmla="*/ 0 h 575853"/>
                                <a:gd name="connsiteX2" fmla="*/ 941305 w 1134311"/>
                                <a:gd name="connsiteY2" fmla="*/ 575852 h 575853"/>
                                <a:gd name="connsiteX3" fmla="*/ 1134311 w 1134311"/>
                                <a:gd name="connsiteY3" fmla="*/ 30017 h 575853"/>
                                <a:gd name="connsiteX0" fmla="*/ 0 w 1134311"/>
                                <a:gd name="connsiteY0" fmla="*/ 677 h 575866"/>
                                <a:gd name="connsiteX1" fmla="*/ 631662 w 1134311"/>
                                <a:gd name="connsiteY1" fmla="*/ 0 h 575866"/>
                                <a:gd name="connsiteX2" fmla="*/ 941305 w 1134311"/>
                                <a:gd name="connsiteY2" fmla="*/ 575852 h 575866"/>
                                <a:gd name="connsiteX3" fmla="*/ 1134311 w 1134311"/>
                                <a:gd name="connsiteY3" fmla="*/ 30017 h 575866"/>
                                <a:gd name="connsiteX0" fmla="*/ 0 w 1134311"/>
                                <a:gd name="connsiteY0" fmla="*/ 677 h 575867"/>
                                <a:gd name="connsiteX1" fmla="*/ 631662 w 1134311"/>
                                <a:gd name="connsiteY1" fmla="*/ 0 h 575867"/>
                                <a:gd name="connsiteX2" fmla="*/ 941305 w 1134311"/>
                                <a:gd name="connsiteY2" fmla="*/ 575852 h 575867"/>
                                <a:gd name="connsiteX3" fmla="*/ 1134311 w 1134311"/>
                                <a:gd name="connsiteY3" fmla="*/ 30017 h 575867"/>
                                <a:gd name="connsiteX0" fmla="*/ 0 w 1134311"/>
                                <a:gd name="connsiteY0" fmla="*/ 677 h 575866"/>
                                <a:gd name="connsiteX1" fmla="*/ 631662 w 1134311"/>
                                <a:gd name="connsiteY1" fmla="*/ 0 h 575866"/>
                                <a:gd name="connsiteX2" fmla="*/ 941305 w 1134311"/>
                                <a:gd name="connsiteY2" fmla="*/ 575852 h 575866"/>
                                <a:gd name="connsiteX3" fmla="*/ 1134311 w 1134311"/>
                                <a:gd name="connsiteY3" fmla="*/ 30017 h 575866"/>
                                <a:gd name="connsiteX0" fmla="*/ 0 w 1134311"/>
                                <a:gd name="connsiteY0" fmla="*/ 677 h 575867"/>
                                <a:gd name="connsiteX1" fmla="*/ 631662 w 1134311"/>
                                <a:gd name="connsiteY1" fmla="*/ 0 h 575867"/>
                                <a:gd name="connsiteX2" fmla="*/ 941305 w 1134311"/>
                                <a:gd name="connsiteY2" fmla="*/ 575852 h 575867"/>
                                <a:gd name="connsiteX3" fmla="*/ 1134311 w 1134311"/>
                                <a:gd name="connsiteY3" fmla="*/ 30017 h 575867"/>
                                <a:gd name="connsiteX0" fmla="*/ 0 w 1134311"/>
                                <a:gd name="connsiteY0" fmla="*/ 191986 h 767176"/>
                                <a:gd name="connsiteX1" fmla="*/ 537809 w 1134311"/>
                                <a:gd name="connsiteY1" fmla="*/ 0 h 767176"/>
                                <a:gd name="connsiteX2" fmla="*/ 941305 w 1134311"/>
                                <a:gd name="connsiteY2" fmla="*/ 767161 h 767176"/>
                                <a:gd name="connsiteX3" fmla="*/ 1134311 w 1134311"/>
                                <a:gd name="connsiteY3" fmla="*/ 221326 h 767176"/>
                                <a:gd name="connsiteX0" fmla="*/ 0 w 1134311"/>
                                <a:gd name="connsiteY0" fmla="*/ 245128 h 820318"/>
                                <a:gd name="connsiteX1" fmla="*/ 484179 w 1134311"/>
                                <a:gd name="connsiteY1" fmla="*/ 0 h 820318"/>
                                <a:gd name="connsiteX2" fmla="*/ 941305 w 1134311"/>
                                <a:gd name="connsiteY2" fmla="*/ 820303 h 820318"/>
                                <a:gd name="connsiteX3" fmla="*/ 1134311 w 1134311"/>
                                <a:gd name="connsiteY3" fmla="*/ 274468 h 820318"/>
                                <a:gd name="connsiteX0" fmla="*/ 0 w 1300933"/>
                                <a:gd name="connsiteY0" fmla="*/ 393925 h 820318"/>
                                <a:gd name="connsiteX1" fmla="*/ 650801 w 1300933"/>
                                <a:gd name="connsiteY1" fmla="*/ 0 h 820318"/>
                                <a:gd name="connsiteX2" fmla="*/ 1107927 w 1300933"/>
                                <a:gd name="connsiteY2" fmla="*/ 820303 h 820318"/>
                                <a:gd name="connsiteX3" fmla="*/ 1300933 w 1300933"/>
                                <a:gd name="connsiteY3" fmla="*/ 274468 h 820318"/>
                                <a:gd name="connsiteX0" fmla="*/ 0 w 1300933"/>
                                <a:gd name="connsiteY0" fmla="*/ 393925 h 820318"/>
                                <a:gd name="connsiteX1" fmla="*/ 650801 w 1300933"/>
                                <a:gd name="connsiteY1" fmla="*/ 0 h 820318"/>
                                <a:gd name="connsiteX2" fmla="*/ 1107927 w 1300933"/>
                                <a:gd name="connsiteY2" fmla="*/ 820303 h 820318"/>
                                <a:gd name="connsiteX3" fmla="*/ 1300933 w 1300933"/>
                                <a:gd name="connsiteY3" fmla="*/ 274468 h 820318"/>
                                <a:gd name="connsiteX0" fmla="*/ 0 w 1300933"/>
                                <a:gd name="connsiteY0" fmla="*/ 393925 h 820318"/>
                                <a:gd name="connsiteX1" fmla="*/ 650801 w 1300933"/>
                                <a:gd name="connsiteY1" fmla="*/ 0 h 820318"/>
                                <a:gd name="connsiteX2" fmla="*/ 1107927 w 1300933"/>
                                <a:gd name="connsiteY2" fmla="*/ 820303 h 820318"/>
                                <a:gd name="connsiteX3" fmla="*/ 1300933 w 1300933"/>
                                <a:gd name="connsiteY3" fmla="*/ 274468 h 820318"/>
                                <a:gd name="connsiteX0" fmla="*/ 0 w 1300933"/>
                                <a:gd name="connsiteY0" fmla="*/ 287643 h 714036"/>
                                <a:gd name="connsiteX1" fmla="*/ 628585 w 1300933"/>
                                <a:gd name="connsiteY1" fmla="*/ 1 h 714036"/>
                                <a:gd name="connsiteX2" fmla="*/ 1107927 w 1300933"/>
                                <a:gd name="connsiteY2" fmla="*/ 714021 h 714036"/>
                                <a:gd name="connsiteX3" fmla="*/ 1300933 w 1300933"/>
                                <a:gd name="connsiteY3" fmla="*/ 168186 h 714036"/>
                                <a:gd name="connsiteX0" fmla="*/ 0 w 1300933"/>
                                <a:gd name="connsiteY0" fmla="*/ 287643 h 703409"/>
                                <a:gd name="connsiteX1" fmla="*/ 628585 w 1300933"/>
                                <a:gd name="connsiteY1" fmla="*/ 1 h 703409"/>
                                <a:gd name="connsiteX2" fmla="*/ 1130144 w 1300933"/>
                                <a:gd name="connsiteY2" fmla="*/ 703394 h 703409"/>
                                <a:gd name="connsiteX3" fmla="*/ 1300933 w 1300933"/>
                                <a:gd name="connsiteY3" fmla="*/ 168186 h 703409"/>
                                <a:gd name="connsiteX0" fmla="*/ 0 w 1300933"/>
                                <a:gd name="connsiteY0" fmla="*/ 287643 h 714388"/>
                                <a:gd name="connsiteX1" fmla="*/ 628585 w 1300933"/>
                                <a:gd name="connsiteY1" fmla="*/ 1 h 714388"/>
                                <a:gd name="connsiteX2" fmla="*/ 1130144 w 1300933"/>
                                <a:gd name="connsiteY2" fmla="*/ 703394 h 714388"/>
                                <a:gd name="connsiteX3" fmla="*/ 1300933 w 1300933"/>
                                <a:gd name="connsiteY3" fmla="*/ 168186 h 714388"/>
                                <a:gd name="connsiteX0" fmla="*/ 0 w 1300933"/>
                                <a:gd name="connsiteY0" fmla="*/ 287643 h 682909"/>
                                <a:gd name="connsiteX1" fmla="*/ 628585 w 1300933"/>
                                <a:gd name="connsiteY1" fmla="*/ 1 h 682909"/>
                                <a:gd name="connsiteX2" fmla="*/ 1207902 w 1300933"/>
                                <a:gd name="connsiteY2" fmla="*/ 671509 h 682909"/>
                                <a:gd name="connsiteX3" fmla="*/ 1300933 w 1300933"/>
                                <a:gd name="connsiteY3" fmla="*/ 168186 h 682909"/>
                                <a:gd name="connsiteX0" fmla="*/ 0 w 1300933"/>
                                <a:gd name="connsiteY0" fmla="*/ 287643 h 671527"/>
                                <a:gd name="connsiteX1" fmla="*/ 628585 w 1300933"/>
                                <a:gd name="connsiteY1" fmla="*/ 1 h 671527"/>
                                <a:gd name="connsiteX2" fmla="*/ 1207902 w 1300933"/>
                                <a:gd name="connsiteY2" fmla="*/ 671509 h 671527"/>
                                <a:gd name="connsiteX3" fmla="*/ 1300933 w 1300933"/>
                                <a:gd name="connsiteY3" fmla="*/ 168186 h 671527"/>
                                <a:gd name="connsiteX0" fmla="*/ 0 w 1300933"/>
                                <a:gd name="connsiteY0" fmla="*/ 287643 h 671527"/>
                                <a:gd name="connsiteX1" fmla="*/ 628585 w 1300933"/>
                                <a:gd name="connsiteY1" fmla="*/ 1 h 671527"/>
                                <a:gd name="connsiteX2" fmla="*/ 1207902 w 1300933"/>
                                <a:gd name="connsiteY2" fmla="*/ 671509 h 671527"/>
                                <a:gd name="connsiteX3" fmla="*/ 1300933 w 1300933"/>
                                <a:gd name="connsiteY3" fmla="*/ 168186 h 671527"/>
                                <a:gd name="connsiteX0" fmla="*/ 0 w 1300933"/>
                                <a:gd name="connsiteY0" fmla="*/ 287643 h 671527"/>
                                <a:gd name="connsiteX1" fmla="*/ 628585 w 1300933"/>
                                <a:gd name="connsiteY1" fmla="*/ 1 h 671527"/>
                                <a:gd name="connsiteX2" fmla="*/ 1207902 w 1300933"/>
                                <a:gd name="connsiteY2" fmla="*/ 671509 h 671527"/>
                                <a:gd name="connsiteX3" fmla="*/ 1300933 w 1300933"/>
                                <a:gd name="connsiteY3" fmla="*/ 168186 h 671527"/>
                                <a:gd name="connsiteX0" fmla="*/ 0 w 1300933"/>
                                <a:gd name="connsiteY0" fmla="*/ 287643 h 671527"/>
                                <a:gd name="connsiteX1" fmla="*/ 628585 w 1300933"/>
                                <a:gd name="connsiteY1" fmla="*/ 1 h 671527"/>
                                <a:gd name="connsiteX2" fmla="*/ 1207902 w 1300933"/>
                                <a:gd name="connsiteY2" fmla="*/ 671509 h 671527"/>
                                <a:gd name="connsiteX3" fmla="*/ 1300933 w 1300933"/>
                                <a:gd name="connsiteY3" fmla="*/ 168186 h 671527"/>
                                <a:gd name="connsiteX0" fmla="*/ 0 w 1300933"/>
                                <a:gd name="connsiteY0" fmla="*/ 287643 h 671509"/>
                                <a:gd name="connsiteX1" fmla="*/ 628585 w 1300933"/>
                                <a:gd name="connsiteY1" fmla="*/ 1 h 671509"/>
                                <a:gd name="connsiteX2" fmla="*/ 1207902 w 1300933"/>
                                <a:gd name="connsiteY2" fmla="*/ 671509 h 671509"/>
                                <a:gd name="connsiteX3" fmla="*/ 1300933 w 1300933"/>
                                <a:gd name="connsiteY3" fmla="*/ 168186 h 671509"/>
                                <a:gd name="connsiteX0" fmla="*/ 0 w 1300933"/>
                                <a:gd name="connsiteY0" fmla="*/ 287643 h 724651"/>
                                <a:gd name="connsiteX1" fmla="*/ 628585 w 1300933"/>
                                <a:gd name="connsiteY1" fmla="*/ 1 h 724651"/>
                                <a:gd name="connsiteX2" fmla="*/ 1196794 w 1300933"/>
                                <a:gd name="connsiteY2" fmla="*/ 724651 h 724651"/>
                                <a:gd name="connsiteX3" fmla="*/ 1300933 w 1300933"/>
                                <a:gd name="connsiteY3" fmla="*/ 168186 h 724651"/>
                                <a:gd name="connsiteX0" fmla="*/ 0 w 1300933"/>
                                <a:gd name="connsiteY0" fmla="*/ 287643 h 724651"/>
                                <a:gd name="connsiteX1" fmla="*/ 628585 w 1300933"/>
                                <a:gd name="connsiteY1" fmla="*/ 1 h 724651"/>
                                <a:gd name="connsiteX2" fmla="*/ 1196794 w 1300933"/>
                                <a:gd name="connsiteY2" fmla="*/ 724651 h 724651"/>
                                <a:gd name="connsiteX3" fmla="*/ 1300933 w 1300933"/>
                                <a:gd name="connsiteY3" fmla="*/ 168186 h 724651"/>
                                <a:gd name="connsiteX0" fmla="*/ 0 w 1300933"/>
                                <a:gd name="connsiteY0" fmla="*/ 287643 h 726054"/>
                                <a:gd name="connsiteX1" fmla="*/ 628585 w 1300933"/>
                                <a:gd name="connsiteY1" fmla="*/ 1 h 726054"/>
                                <a:gd name="connsiteX2" fmla="*/ 1196794 w 1300933"/>
                                <a:gd name="connsiteY2" fmla="*/ 724651 h 726054"/>
                                <a:gd name="connsiteX3" fmla="*/ 1300933 w 1300933"/>
                                <a:gd name="connsiteY3" fmla="*/ 168186 h 726054"/>
                                <a:gd name="connsiteX0" fmla="*/ 0 w 1300933"/>
                                <a:gd name="connsiteY0" fmla="*/ 287643 h 796540"/>
                                <a:gd name="connsiteX1" fmla="*/ 628585 w 1300933"/>
                                <a:gd name="connsiteY1" fmla="*/ 1 h 796540"/>
                                <a:gd name="connsiteX2" fmla="*/ 1240148 w 1300933"/>
                                <a:gd name="connsiteY2" fmla="*/ 795338 h 796540"/>
                                <a:gd name="connsiteX3" fmla="*/ 1300933 w 1300933"/>
                                <a:gd name="connsiteY3" fmla="*/ 168186 h 796540"/>
                                <a:gd name="connsiteX0" fmla="*/ 0 w 1335617"/>
                                <a:gd name="connsiteY0" fmla="*/ 287643 h 796741"/>
                                <a:gd name="connsiteX1" fmla="*/ 628585 w 1335617"/>
                                <a:gd name="connsiteY1" fmla="*/ 1 h 796741"/>
                                <a:gd name="connsiteX2" fmla="*/ 1240148 w 1335617"/>
                                <a:gd name="connsiteY2" fmla="*/ 795338 h 796741"/>
                                <a:gd name="connsiteX3" fmla="*/ 1335617 w 1335617"/>
                                <a:gd name="connsiteY3" fmla="*/ 238873 h 796741"/>
                                <a:gd name="connsiteX0" fmla="*/ 0 w 1344287"/>
                                <a:gd name="connsiteY0" fmla="*/ 287643 h 796771"/>
                                <a:gd name="connsiteX1" fmla="*/ 628585 w 1344287"/>
                                <a:gd name="connsiteY1" fmla="*/ 1 h 796771"/>
                                <a:gd name="connsiteX2" fmla="*/ 1240148 w 1344287"/>
                                <a:gd name="connsiteY2" fmla="*/ 795338 h 796771"/>
                                <a:gd name="connsiteX3" fmla="*/ 1344287 w 1344287"/>
                                <a:gd name="connsiteY3" fmla="*/ 247709 h 796771"/>
                                <a:gd name="connsiteX0" fmla="*/ 0 w 1344287"/>
                                <a:gd name="connsiteY0" fmla="*/ 296477 h 805605"/>
                                <a:gd name="connsiteX1" fmla="*/ 567890 w 1344287"/>
                                <a:gd name="connsiteY1" fmla="*/ 0 h 805605"/>
                                <a:gd name="connsiteX2" fmla="*/ 1240148 w 1344287"/>
                                <a:gd name="connsiteY2" fmla="*/ 804172 h 805605"/>
                                <a:gd name="connsiteX3" fmla="*/ 1344287 w 1344287"/>
                                <a:gd name="connsiteY3" fmla="*/ 256543 h 805605"/>
                                <a:gd name="connsiteX0" fmla="*/ 0 w 1344287"/>
                                <a:gd name="connsiteY0" fmla="*/ 296477 h 805605"/>
                                <a:gd name="connsiteX1" fmla="*/ 567890 w 1344287"/>
                                <a:gd name="connsiteY1" fmla="*/ 0 h 805605"/>
                                <a:gd name="connsiteX2" fmla="*/ 920997 w 1344287"/>
                                <a:gd name="connsiteY2" fmla="*/ 350617 h 805605"/>
                                <a:gd name="connsiteX3" fmla="*/ 1240148 w 1344287"/>
                                <a:gd name="connsiteY3" fmla="*/ 804172 h 805605"/>
                                <a:gd name="connsiteX4" fmla="*/ 1344287 w 1344287"/>
                                <a:gd name="connsiteY4" fmla="*/ 256543 h 805605"/>
                                <a:gd name="connsiteX0" fmla="*/ 0 w 1344287"/>
                                <a:gd name="connsiteY0" fmla="*/ 39934 h 549062"/>
                                <a:gd name="connsiteX1" fmla="*/ 920997 w 1344287"/>
                                <a:gd name="connsiteY1" fmla="*/ 94074 h 549062"/>
                                <a:gd name="connsiteX2" fmla="*/ 1240148 w 1344287"/>
                                <a:gd name="connsiteY2" fmla="*/ 547629 h 549062"/>
                                <a:gd name="connsiteX3" fmla="*/ 1344287 w 1344287"/>
                                <a:gd name="connsiteY3" fmla="*/ 0 h 549062"/>
                                <a:gd name="connsiteX0" fmla="*/ 0 w 423290"/>
                                <a:gd name="connsiteY0" fmla="*/ 94074 h 549062"/>
                                <a:gd name="connsiteX1" fmla="*/ 319151 w 423290"/>
                                <a:gd name="connsiteY1" fmla="*/ 547629 h 549062"/>
                                <a:gd name="connsiteX2" fmla="*/ 423290 w 423290"/>
                                <a:gd name="connsiteY2" fmla="*/ 0 h 549062"/>
                                <a:gd name="connsiteX0" fmla="*/ 0 w 428223"/>
                                <a:gd name="connsiteY0" fmla="*/ 94074 h 549062"/>
                                <a:gd name="connsiteX1" fmla="*/ 324084 w 428223"/>
                                <a:gd name="connsiteY1" fmla="*/ 547629 h 549062"/>
                                <a:gd name="connsiteX2" fmla="*/ 428223 w 428223"/>
                                <a:gd name="connsiteY2" fmla="*/ 0 h 549062"/>
                              </a:gdLst>
                              <a:ahLst/>
                              <a:cxnLst>
                                <a:cxn ang="0">
                                  <a:pos x="connsiteX0" y="connsiteY0"/>
                                </a:cxn>
                                <a:cxn ang="0">
                                  <a:pos x="connsiteX1" y="connsiteY1"/>
                                </a:cxn>
                                <a:cxn ang="0">
                                  <a:pos x="connsiteX2" y="connsiteY2"/>
                                </a:cxn>
                              </a:cxnLst>
                              <a:rect l="l" t="t" r="r" b="b"/>
                              <a:pathLst>
                                <a:path w="428223" h="549062">
                                  <a:moveTo>
                                    <a:pt x="0" y="94074"/>
                                  </a:moveTo>
                                  <a:cubicBezTo>
                                    <a:pt x="112043" y="228103"/>
                                    <a:pt x="253536" y="563308"/>
                                    <a:pt x="324084" y="547629"/>
                                  </a:cubicBezTo>
                                  <a:cubicBezTo>
                                    <a:pt x="436142" y="575660"/>
                                    <a:pt x="393510" y="185488"/>
                                    <a:pt x="428223" y="0"/>
                                  </a:cubicBezTo>
                                </a:path>
                              </a:pathLst>
                            </a:custGeom>
                            <a:noFill/>
                            <a:ln w="22225" cmpd="sng">
                              <a:solidFill>
                                <a:schemeClr val="tx1"/>
                              </a:solidFill>
                              <a:headEnd type="none" w="lg" len="lg"/>
                              <a:tailEnd type="stealth" w="lg"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900" dirty="0"/>
                            </a:p>
                          </p:txBody>
                        </p:sp>
                      </p:grpSp>
                    </p:grpSp>
                  </p:grpSp>
                </p:grpSp>
              </p:grpSp>
            </p:grpSp>
          </p:grpSp>
        </p:grpSp>
        <p:sp>
          <p:nvSpPr>
            <p:cNvPr id="80" name="Arc 79"/>
            <p:cNvSpPr/>
            <p:nvPr/>
          </p:nvSpPr>
          <p:spPr>
            <a:xfrm>
              <a:off x="6410231" y="2176637"/>
              <a:ext cx="654151" cy="731826"/>
            </a:xfrm>
            <a:prstGeom prst="arc">
              <a:avLst>
                <a:gd name="adj1" fmla="val 17084768"/>
                <a:gd name="adj2" fmla="val 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sz="2400"/>
            </a:p>
          </p:txBody>
        </p:sp>
      </p:grpSp>
      <p:cxnSp>
        <p:nvCxnSpPr>
          <p:cNvPr id="3" name="Straight Arrow Connector 2"/>
          <p:cNvCxnSpPr/>
          <p:nvPr/>
        </p:nvCxnSpPr>
        <p:spPr>
          <a:xfrm flipH="1">
            <a:off x="3027362" y="5104482"/>
            <a:ext cx="0" cy="42321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892380" y="5627296"/>
            <a:ext cx="304892" cy="369332"/>
          </a:xfrm>
          <a:prstGeom prst="rect">
            <a:avLst/>
          </a:prstGeom>
          <a:noFill/>
        </p:spPr>
        <p:txBody>
          <a:bodyPr wrap="none" rtlCol="0">
            <a:spAutoFit/>
          </a:bodyPr>
          <a:lstStyle/>
          <a:p>
            <a:r>
              <a:rPr lang="en-US" dirty="0"/>
              <a:t>X</a:t>
            </a:r>
          </a:p>
        </p:txBody>
      </p:sp>
      <p:cxnSp>
        <p:nvCxnSpPr>
          <p:cNvPr id="79" name="Straight Arrow Connector 78"/>
          <p:cNvCxnSpPr/>
          <p:nvPr/>
        </p:nvCxnSpPr>
        <p:spPr>
          <a:xfrm flipH="1">
            <a:off x="7135813" y="5892945"/>
            <a:ext cx="0" cy="42321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6941087" y="6358500"/>
            <a:ext cx="304892" cy="369332"/>
          </a:xfrm>
          <a:prstGeom prst="rect">
            <a:avLst/>
          </a:prstGeom>
          <a:noFill/>
        </p:spPr>
        <p:txBody>
          <a:bodyPr wrap="none" rtlCol="0">
            <a:spAutoFit/>
          </a:bodyPr>
          <a:lstStyle/>
          <a:p>
            <a:r>
              <a:rPr lang="en-US" dirty="0"/>
              <a:t>X</a:t>
            </a:r>
          </a:p>
        </p:txBody>
      </p:sp>
    </p:spTree>
    <p:extLst>
      <p:ext uri="{BB962C8B-B14F-4D97-AF65-F5344CB8AC3E}">
        <p14:creationId xmlns:p14="http://schemas.microsoft.com/office/powerpoint/2010/main" val="402163568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p:cNvSpPr/>
          <p:nvPr/>
        </p:nvSpPr>
        <p:spPr>
          <a:xfrm>
            <a:off x="0" y="0"/>
            <a:ext cx="12192000" cy="1060450"/>
          </a:xfrm>
          <a:prstGeom prst="rect">
            <a:avLst/>
          </a:prstGeom>
          <a:solidFill>
            <a:srgbClr val="0D69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3200">
              <a:solidFill>
                <a:schemeClr val="tx1"/>
              </a:solidFill>
              <a:ea typeface="MS PGothic" charset="0"/>
              <a:cs typeface="MS PGothic" charset="0"/>
            </a:endParaRPr>
          </a:p>
        </p:txBody>
      </p:sp>
      <p:grpSp>
        <p:nvGrpSpPr>
          <p:cNvPr id="273" name="Group 272"/>
          <p:cNvGrpSpPr/>
          <p:nvPr/>
        </p:nvGrpSpPr>
        <p:grpSpPr>
          <a:xfrm>
            <a:off x="631647" y="1909352"/>
            <a:ext cx="3937273" cy="2762469"/>
            <a:chOff x="1193543" y="1142628"/>
            <a:chExt cx="2121618" cy="1623091"/>
          </a:xfrm>
          <a:solidFill>
            <a:schemeClr val="accent6">
              <a:lumMod val="40000"/>
              <a:lumOff val="60000"/>
            </a:schemeClr>
          </a:solidFill>
        </p:grpSpPr>
        <p:sp>
          <p:nvSpPr>
            <p:cNvPr id="274" name="Circular Arrow 273"/>
            <p:cNvSpPr/>
            <p:nvPr/>
          </p:nvSpPr>
          <p:spPr>
            <a:xfrm rot="20350066" flipH="1">
              <a:off x="2384177" y="1285235"/>
              <a:ext cx="930984" cy="930984"/>
            </a:xfrm>
            <a:prstGeom prst="circularArrow">
              <a:avLst>
                <a:gd name="adj1" fmla="val 14689"/>
                <a:gd name="adj2" fmla="val 1142319"/>
                <a:gd name="adj3" fmla="val 13078339"/>
                <a:gd name="adj4" fmla="val 16119830"/>
                <a:gd name="adj5" fmla="val 1258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solidFill>
                  <a:schemeClr val="tx1"/>
                </a:solidFill>
              </a:endParaRPr>
            </a:p>
          </p:txBody>
        </p:sp>
        <p:sp>
          <p:nvSpPr>
            <p:cNvPr id="275" name="Freeform 274"/>
            <p:cNvSpPr/>
            <p:nvPr/>
          </p:nvSpPr>
          <p:spPr>
            <a:xfrm>
              <a:off x="1193543" y="1142628"/>
              <a:ext cx="1523644" cy="1623091"/>
            </a:xfrm>
            <a:custGeom>
              <a:avLst/>
              <a:gdLst>
                <a:gd name="connsiteX0" fmla="*/ 124473 w 2514324"/>
                <a:gd name="connsiteY0" fmla="*/ 47941 h 3048327"/>
                <a:gd name="connsiteX1" fmla="*/ 1310336 w 2514324"/>
                <a:gd name="connsiteY1" fmla="*/ 62228 h 3048327"/>
                <a:gd name="connsiteX2" fmla="*/ 2067573 w 2514324"/>
                <a:gd name="connsiteY2" fmla="*/ 476566 h 3048327"/>
                <a:gd name="connsiteX3" fmla="*/ 2281886 w 2514324"/>
                <a:gd name="connsiteY3" fmla="*/ 1376678 h 3048327"/>
                <a:gd name="connsiteX4" fmla="*/ 2253311 w 2514324"/>
                <a:gd name="connsiteY4" fmla="*/ 2591116 h 3048327"/>
                <a:gd name="connsiteX5" fmla="*/ 2510486 w 2514324"/>
                <a:gd name="connsiteY5" fmla="*/ 2591116 h 3048327"/>
                <a:gd name="connsiteX6" fmla="*/ 2024711 w 2514324"/>
                <a:gd name="connsiteY6" fmla="*/ 3048316 h 3048327"/>
                <a:gd name="connsiteX7" fmla="*/ 1567511 w 2514324"/>
                <a:gd name="connsiteY7" fmla="*/ 2576828 h 3048327"/>
                <a:gd name="connsiteX8" fmla="*/ 1781823 w 2514324"/>
                <a:gd name="connsiteY8" fmla="*/ 2576828 h 3048327"/>
                <a:gd name="connsiteX9" fmla="*/ 1810398 w 2514324"/>
                <a:gd name="connsiteY9" fmla="*/ 1205228 h 3048327"/>
                <a:gd name="connsiteX10" fmla="*/ 1581798 w 2514324"/>
                <a:gd name="connsiteY10" fmla="*/ 662303 h 3048327"/>
                <a:gd name="connsiteX11" fmla="*/ 924573 w 2514324"/>
                <a:gd name="connsiteY11" fmla="*/ 505141 h 3048327"/>
                <a:gd name="connsiteX12" fmla="*/ 124473 w 2514324"/>
                <a:gd name="connsiteY12" fmla="*/ 505141 h 3048327"/>
                <a:gd name="connsiteX13" fmla="*/ 124473 w 2514324"/>
                <a:gd name="connsiteY13" fmla="*/ 47941 h 3048327"/>
                <a:gd name="connsiteX0" fmla="*/ 124473 w 2514324"/>
                <a:gd name="connsiteY0" fmla="*/ 47941 h 3048327"/>
                <a:gd name="connsiteX1" fmla="*/ 1310336 w 2514324"/>
                <a:gd name="connsiteY1" fmla="*/ 62228 h 3048327"/>
                <a:gd name="connsiteX2" fmla="*/ 2067573 w 2514324"/>
                <a:gd name="connsiteY2" fmla="*/ 476566 h 3048327"/>
                <a:gd name="connsiteX3" fmla="*/ 2281886 w 2514324"/>
                <a:gd name="connsiteY3" fmla="*/ 1376678 h 3048327"/>
                <a:gd name="connsiteX4" fmla="*/ 2253311 w 2514324"/>
                <a:gd name="connsiteY4" fmla="*/ 2591116 h 3048327"/>
                <a:gd name="connsiteX5" fmla="*/ 2510486 w 2514324"/>
                <a:gd name="connsiteY5" fmla="*/ 2591116 h 3048327"/>
                <a:gd name="connsiteX6" fmla="*/ 2024711 w 2514324"/>
                <a:gd name="connsiteY6" fmla="*/ 3048316 h 3048327"/>
                <a:gd name="connsiteX7" fmla="*/ 1567511 w 2514324"/>
                <a:gd name="connsiteY7" fmla="*/ 2576828 h 3048327"/>
                <a:gd name="connsiteX8" fmla="*/ 1781823 w 2514324"/>
                <a:gd name="connsiteY8" fmla="*/ 2576828 h 3048327"/>
                <a:gd name="connsiteX9" fmla="*/ 1810398 w 2514324"/>
                <a:gd name="connsiteY9" fmla="*/ 1205228 h 3048327"/>
                <a:gd name="connsiteX10" fmla="*/ 1581798 w 2514324"/>
                <a:gd name="connsiteY10" fmla="*/ 662303 h 3048327"/>
                <a:gd name="connsiteX11" fmla="*/ 924573 w 2514324"/>
                <a:gd name="connsiteY11" fmla="*/ 505141 h 3048327"/>
                <a:gd name="connsiteX12" fmla="*/ 124473 w 2514324"/>
                <a:gd name="connsiteY12" fmla="*/ 505141 h 3048327"/>
                <a:gd name="connsiteX13" fmla="*/ 124473 w 2514324"/>
                <a:gd name="connsiteY13" fmla="*/ 47941 h 3048327"/>
                <a:gd name="connsiteX0" fmla="*/ 54678 w 2444529"/>
                <a:gd name="connsiteY0" fmla="*/ 47941 h 3048327"/>
                <a:gd name="connsiteX1" fmla="*/ 1240541 w 2444529"/>
                <a:gd name="connsiteY1" fmla="*/ 62228 h 3048327"/>
                <a:gd name="connsiteX2" fmla="*/ 1997778 w 2444529"/>
                <a:gd name="connsiteY2" fmla="*/ 476566 h 3048327"/>
                <a:gd name="connsiteX3" fmla="*/ 2212091 w 2444529"/>
                <a:gd name="connsiteY3" fmla="*/ 1376678 h 3048327"/>
                <a:gd name="connsiteX4" fmla="*/ 2183516 w 2444529"/>
                <a:gd name="connsiteY4" fmla="*/ 2591116 h 3048327"/>
                <a:gd name="connsiteX5" fmla="*/ 2440691 w 2444529"/>
                <a:gd name="connsiteY5" fmla="*/ 2591116 h 3048327"/>
                <a:gd name="connsiteX6" fmla="*/ 1954916 w 2444529"/>
                <a:gd name="connsiteY6" fmla="*/ 3048316 h 3048327"/>
                <a:gd name="connsiteX7" fmla="*/ 1497716 w 2444529"/>
                <a:gd name="connsiteY7" fmla="*/ 2576828 h 3048327"/>
                <a:gd name="connsiteX8" fmla="*/ 1712028 w 2444529"/>
                <a:gd name="connsiteY8" fmla="*/ 2576828 h 3048327"/>
                <a:gd name="connsiteX9" fmla="*/ 1740603 w 2444529"/>
                <a:gd name="connsiteY9" fmla="*/ 1205228 h 3048327"/>
                <a:gd name="connsiteX10" fmla="*/ 1512003 w 2444529"/>
                <a:gd name="connsiteY10" fmla="*/ 662303 h 3048327"/>
                <a:gd name="connsiteX11" fmla="*/ 854778 w 2444529"/>
                <a:gd name="connsiteY11" fmla="*/ 505141 h 3048327"/>
                <a:gd name="connsiteX12" fmla="*/ 54678 w 2444529"/>
                <a:gd name="connsiteY12" fmla="*/ 505141 h 3048327"/>
                <a:gd name="connsiteX13" fmla="*/ 54678 w 2444529"/>
                <a:gd name="connsiteY13" fmla="*/ 47941 h 3048327"/>
                <a:gd name="connsiteX0" fmla="*/ 60474 w 2450325"/>
                <a:gd name="connsiteY0" fmla="*/ 47941 h 3048327"/>
                <a:gd name="connsiteX1" fmla="*/ 1246337 w 2450325"/>
                <a:gd name="connsiteY1" fmla="*/ 62228 h 3048327"/>
                <a:gd name="connsiteX2" fmla="*/ 2003574 w 2450325"/>
                <a:gd name="connsiteY2" fmla="*/ 476566 h 3048327"/>
                <a:gd name="connsiteX3" fmla="*/ 2217887 w 2450325"/>
                <a:gd name="connsiteY3" fmla="*/ 1376678 h 3048327"/>
                <a:gd name="connsiteX4" fmla="*/ 2189312 w 2450325"/>
                <a:gd name="connsiteY4" fmla="*/ 2591116 h 3048327"/>
                <a:gd name="connsiteX5" fmla="*/ 2446487 w 2450325"/>
                <a:gd name="connsiteY5" fmla="*/ 2591116 h 3048327"/>
                <a:gd name="connsiteX6" fmla="*/ 1960712 w 2450325"/>
                <a:gd name="connsiteY6" fmla="*/ 3048316 h 3048327"/>
                <a:gd name="connsiteX7" fmla="*/ 1503512 w 2450325"/>
                <a:gd name="connsiteY7" fmla="*/ 2576828 h 3048327"/>
                <a:gd name="connsiteX8" fmla="*/ 1717824 w 2450325"/>
                <a:gd name="connsiteY8" fmla="*/ 2576828 h 3048327"/>
                <a:gd name="connsiteX9" fmla="*/ 1746399 w 2450325"/>
                <a:gd name="connsiteY9" fmla="*/ 1205228 h 3048327"/>
                <a:gd name="connsiteX10" fmla="*/ 1517799 w 2450325"/>
                <a:gd name="connsiteY10" fmla="*/ 662303 h 3048327"/>
                <a:gd name="connsiteX11" fmla="*/ 860574 w 2450325"/>
                <a:gd name="connsiteY11" fmla="*/ 505141 h 3048327"/>
                <a:gd name="connsiteX12" fmla="*/ 60474 w 2450325"/>
                <a:gd name="connsiteY12" fmla="*/ 505141 h 3048327"/>
                <a:gd name="connsiteX13" fmla="*/ 60474 w 2450325"/>
                <a:gd name="connsiteY13" fmla="*/ 47941 h 3048327"/>
                <a:gd name="connsiteX0" fmla="*/ 60474 w 2450325"/>
                <a:gd name="connsiteY0" fmla="*/ 26158 h 3026544"/>
                <a:gd name="connsiteX1" fmla="*/ 1246337 w 2450325"/>
                <a:gd name="connsiteY1" fmla="*/ 40445 h 3026544"/>
                <a:gd name="connsiteX2" fmla="*/ 2003574 w 2450325"/>
                <a:gd name="connsiteY2" fmla="*/ 454783 h 3026544"/>
                <a:gd name="connsiteX3" fmla="*/ 2217887 w 2450325"/>
                <a:gd name="connsiteY3" fmla="*/ 1354895 h 3026544"/>
                <a:gd name="connsiteX4" fmla="*/ 2189312 w 2450325"/>
                <a:gd name="connsiteY4" fmla="*/ 2569333 h 3026544"/>
                <a:gd name="connsiteX5" fmla="*/ 2446487 w 2450325"/>
                <a:gd name="connsiteY5" fmla="*/ 2569333 h 3026544"/>
                <a:gd name="connsiteX6" fmla="*/ 1960712 w 2450325"/>
                <a:gd name="connsiteY6" fmla="*/ 3026533 h 3026544"/>
                <a:gd name="connsiteX7" fmla="*/ 1503512 w 2450325"/>
                <a:gd name="connsiteY7" fmla="*/ 2555045 h 3026544"/>
                <a:gd name="connsiteX8" fmla="*/ 1717824 w 2450325"/>
                <a:gd name="connsiteY8" fmla="*/ 2555045 h 3026544"/>
                <a:gd name="connsiteX9" fmla="*/ 1746399 w 2450325"/>
                <a:gd name="connsiteY9" fmla="*/ 1183445 h 3026544"/>
                <a:gd name="connsiteX10" fmla="*/ 1517799 w 2450325"/>
                <a:gd name="connsiteY10" fmla="*/ 640520 h 3026544"/>
                <a:gd name="connsiteX11" fmla="*/ 860574 w 2450325"/>
                <a:gd name="connsiteY11" fmla="*/ 483358 h 3026544"/>
                <a:gd name="connsiteX12" fmla="*/ 60474 w 2450325"/>
                <a:gd name="connsiteY12" fmla="*/ 483358 h 3026544"/>
                <a:gd name="connsiteX13" fmla="*/ 60474 w 2450325"/>
                <a:gd name="connsiteY13" fmla="*/ 26158 h 3026544"/>
                <a:gd name="connsiteX0" fmla="*/ 60474 w 2450325"/>
                <a:gd name="connsiteY0" fmla="*/ 26158 h 3026544"/>
                <a:gd name="connsiteX1" fmla="*/ 1246337 w 2450325"/>
                <a:gd name="connsiteY1" fmla="*/ 40445 h 3026544"/>
                <a:gd name="connsiteX2" fmla="*/ 2003574 w 2450325"/>
                <a:gd name="connsiteY2" fmla="*/ 454783 h 3026544"/>
                <a:gd name="connsiteX3" fmla="*/ 2217887 w 2450325"/>
                <a:gd name="connsiteY3" fmla="*/ 1354895 h 3026544"/>
                <a:gd name="connsiteX4" fmla="*/ 2189312 w 2450325"/>
                <a:gd name="connsiteY4" fmla="*/ 2569333 h 3026544"/>
                <a:gd name="connsiteX5" fmla="*/ 2446487 w 2450325"/>
                <a:gd name="connsiteY5" fmla="*/ 2569333 h 3026544"/>
                <a:gd name="connsiteX6" fmla="*/ 1960712 w 2450325"/>
                <a:gd name="connsiteY6" fmla="*/ 3026533 h 3026544"/>
                <a:gd name="connsiteX7" fmla="*/ 1503512 w 2450325"/>
                <a:gd name="connsiteY7" fmla="*/ 2555045 h 3026544"/>
                <a:gd name="connsiteX8" fmla="*/ 1717824 w 2450325"/>
                <a:gd name="connsiteY8" fmla="*/ 2555045 h 3026544"/>
                <a:gd name="connsiteX9" fmla="*/ 1746399 w 2450325"/>
                <a:gd name="connsiteY9" fmla="*/ 1183445 h 3026544"/>
                <a:gd name="connsiteX10" fmla="*/ 1517799 w 2450325"/>
                <a:gd name="connsiteY10" fmla="*/ 640520 h 3026544"/>
                <a:gd name="connsiteX11" fmla="*/ 860574 w 2450325"/>
                <a:gd name="connsiteY11" fmla="*/ 483358 h 3026544"/>
                <a:gd name="connsiteX12" fmla="*/ 60474 w 2450325"/>
                <a:gd name="connsiteY12" fmla="*/ 483358 h 3026544"/>
                <a:gd name="connsiteX13" fmla="*/ 60474 w 2450325"/>
                <a:gd name="connsiteY13" fmla="*/ 26158 h 3026544"/>
                <a:gd name="connsiteX0" fmla="*/ 6986 w 2396837"/>
                <a:gd name="connsiteY0" fmla="*/ 26158 h 3026544"/>
                <a:gd name="connsiteX1" fmla="*/ 1192849 w 2396837"/>
                <a:gd name="connsiteY1" fmla="*/ 40445 h 3026544"/>
                <a:gd name="connsiteX2" fmla="*/ 1950086 w 2396837"/>
                <a:gd name="connsiteY2" fmla="*/ 454783 h 3026544"/>
                <a:gd name="connsiteX3" fmla="*/ 2164399 w 2396837"/>
                <a:gd name="connsiteY3" fmla="*/ 1354895 h 3026544"/>
                <a:gd name="connsiteX4" fmla="*/ 2135824 w 2396837"/>
                <a:gd name="connsiteY4" fmla="*/ 2569333 h 3026544"/>
                <a:gd name="connsiteX5" fmla="*/ 2392999 w 2396837"/>
                <a:gd name="connsiteY5" fmla="*/ 2569333 h 3026544"/>
                <a:gd name="connsiteX6" fmla="*/ 1907224 w 2396837"/>
                <a:gd name="connsiteY6" fmla="*/ 3026533 h 3026544"/>
                <a:gd name="connsiteX7" fmla="*/ 1450024 w 2396837"/>
                <a:gd name="connsiteY7" fmla="*/ 2555045 h 3026544"/>
                <a:gd name="connsiteX8" fmla="*/ 1664336 w 2396837"/>
                <a:gd name="connsiteY8" fmla="*/ 2555045 h 3026544"/>
                <a:gd name="connsiteX9" fmla="*/ 1692911 w 2396837"/>
                <a:gd name="connsiteY9" fmla="*/ 1183445 h 3026544"/>
                <a:gd name="connsiteX10" fmla="*/ 1464311 w 2396837"/>
                <a:gd name="connsiteY10" fmla="*/ 640520 h 3026544"/>
                <a:gd name="connsiteX11" fmla="*/ 807086 w 2396837"/>
                <a:gd name="connsiteY11" fmla="*/ 483358 h 3026544"/>
                <a:gd name="connsiteX12" fmla="*/ 6986 w 2396837"/>
                <a:gd name="connsiteY12" fmla="*/ 483358 h 3026544"/>
                <a:gd name="connsiteX13" fmla="*/ 6986 w 2396837"/>
                <a:gd name="connsiteY13" fmla="*/ 26158 h 3026544"/>
                <a:gd name="connsiteX0" fmla="*/ 18589 w 2408440"/>
                <a:gd name="connsiteY0" fmla="*/ 26158 h 3026544"/>
                <a:gd name="connsiteX1" fmla="*/ 1204452 w 2408440"/>
                <a:gd name="connsiteY1" fmla="*/ 40445 h 3026544"/>
                <a:gd name="connsiteX2" fmla="*/ 1961689 w 2408440"/>
                <a:gd name="connsiteY2" fmla="*/ 454783 h 3026544"/>
                <a:gd name="connsiteX3" fmla="*/ 2176002 w 2408440"/>
                <a:gd name="connsiteY3" fmla="*/ 1354895 h 3026544"/>
                <a:gd name="connsiteX4" fmla="*/ 2147427 w 2408440"/>
                <a:gd name="connsiteY4" fmla="*/ 2569333 h 3026544"/>
                <a:gd name="connsiteX5" fmla="*/ 2404602 w 2408440"/>
                <a:gd name="connsiteY5" fmla="*/ 2569333 h 3026544"/>
                <a:gd name="connsiteX6" fmla="*/ 1918827 w 2408440"/>
                <a:gd name="connsiteY6" fmla="*/ 3026533 h 3026544"/>
                <a:gd name="connsiteX7" fmla="*/ 1461627 w 2408440"/>
                <a:gd name="connsiteY7" fmla="*/ 2555045 h 3026544"/>
                <a:gd name="connsiteX8" fmla="*/ 1675939 w 2408440"/>
                <a:gd name="connsiteY8" fmla="*/ 2555045 h 3026544"/>
                <a:gd name="connsiteX9" fmla="*/ 1704514 w 2408440"/>
                <a:gd name="connsiteY9" fmla="*/ 1183445 h 3026544"/>
                <a:gd name="connsiteX10" fmla="*/ 1475914 w 2408440"/>
                <a:gd name="connsiteY10" fmla="*/ 640520 h 3026544"/>
                <a:gd name="connsiteX11" fmla="*/ 818689 w 2408440"/>
                <a:gd name="connsiteY11" fmla="*/ 483358 h 3026544"/>
                <a:gd name="connsiteX12" fmla="*/ 2640 w 2408440"/>
                <a:gd name="connsiteY12" fmla="*/ 488674 h 3026544"/>
                <a:gd name="connsiteX13" fmla="*/ 18589 w 2408440"/>
                <a:gd name="connsiteY13" fmla="*/ 26158 h 3026544"/>
                <a:gd name="connsiteX0" fmla="*/ 18589 w 2408440"/>
                <a:gd name="connsiteY0" fmla="*/ 26158 h 3026544"/>
                <a:gd name="connsiteX1" fmla="*/ 1204452 w 2408440"/>
                <a:gd name="connsiteY1" fmla="*/ 40445 h 3026544"/>
                <a:gd name="connsiteX2" fmla="*/ 1961689 w 2408440"/>
                <a:gd name="connsiteY2" fmla="*/ 454783 h 3026544"/>
                <a:gd name="connsiteX3" fmla="*/ 2176002 w 2408440"/>
                <a:gd name="connsiteY3" fmla="*/ 1354895 h 3026544"/>
                <a:gd name="connsiteX4" fmla="*/ 2147427 w 2408440"/>
                <a:gd name="connsiteY4" fmla="*/ 2569333 h 3026544"/>
                <a:gd name="connsiteX5" fmla="*/ 2404602 w 2408440"/>
                <a:gd name="connsiteY5" fmla="*/ 2569333 h 3026544"/>
                <a:gd name="connsiteX6" fmla="*/ 1918827 w 2408440"/>
                <a:gd name="connsiteY6" fmla="*/ 3026533 h 3026544"/>
                <a:gd name="connsiteX7" fmla="*/ 1461627 w 2408440"/>
                <a:gd name="connsiteY7" fmla="*/ 2555045 h 3026544"/>
                <a:gd name="connsiteX8" fmla="*/ 1675939 w 2408440"/>
                <a:gd name="connsiteY8" fmla="*/ 2555045 h 3026544"/>
                <a:gd name="connsiteX9" fmla="*/ 1704514 w 2408440"/>
                <a:gd name="connsiteY9" fmla="*/ 1183445 h 3026544"/>
                <a:gd name="connsiteX10" fmla="*/ 1475914 w 2408440"/>
                <a:gd name="connsiteY10" fmla="*/ 640520 h 3026544"/>
                <a:gd name="connsiteX11" fmla="*/ 818689 w 2408440"/>
                <a:gd name="connsiteY11" fmla="*/ 483358 h 3026544"/>
                <a:gd name="connsiteX12" fmla="*/ 2640 w 2408440"/>
                <a:gd name="connsiteY12" fmla="*/ 488674 h 3026544"/>
                <a:gd name="connsiteX13" fmla="*/ 18589 w 2408440"/>
                <a:gd name="connsiteY13" fmla="*/ 26158 h 3026544"/>
                <a:gd name="connsiteX0" fmla="*/ 16650 w 2406501"/>
                <a:gd name="connsiteY0" fmla="*/ 26158 h 3026544"/>
                <a:gd name="connsiteX1" fmla="*/ 1202513 w 2406501"/>
                <a:gd name="connsiteY1" fmla="*/ 40445 h 3026544"/>
                <a:gd name="connsiteX2" fmla="*/ 1959750 w 2406501"/>
                <a:gd name="connsiteY2" fmla="*/ 454783 h 3026544"/>
                <a:gd name="connsiteX3" fmla="*/ 2174063 w 2406501"/>
                <a:gd name="connsiteY3" fmla="*/ 1354895 h 3026544"/>
                <a:gd name="connsiteX4" fmla="*/ 2145488 w 2406501"/>
                <a:gd name="connsiteY4" fmla="*/ 2569333 h 3026544"/>
                <a:gd name="connsiteX5" fmla="*/ 2402663 w 2406501"/>
                <a:gd name="connsiteY5" fmla="*/ 2569333 h 3026544"/>
                <a:gd name="connsiteX6" fmla="*/ 1916888 w 2406501"/>
                <a:gd name="connsiteY6" fmla="*/ 3026533 h 3026544"/>
                <a:gd name="connsiteX7" fmla="*/ 1459688 w 2406501"/>
                <a:gd name="connsiteY7" fmla="*/ 2555045 h 3026544"/>
                <a:gd name="connsiteX8" fmla="*/ 1674000 w 2406501"/>
                <a:gd name="connsiteY8" fmla="*/ 2555045 h 3026544"/>
                <a:gd name="connsiteX9" fmla="*/ 1702575 w 2406501"/>
                <a:gd name="connsiteY9" fmla="*/ 1183445 h 3026544"/>
                <a:gd name="connsiteX10" fmla="*/ 1473975 w 2406501"/>
                <a:gd name="connsiteY10" fmla="*/ 640520 h 3026544"/>
                <a:gd name="connsiteX11" fmla="*/ 816750 w 2406501"/>
                <a:gd name="connsiteY11" fmla="*/ 483358 h 3026544"/>
                <a:gd name="connsiteX12" fmla="*/ 701 w 2406501"/>
                <a:gd name="connsiteY12" fmla="*/ 488674 h 3026544"/>
                <a:gd name="connsiteX13" fmla="*/ 16650 w 2406501"/>
                <a:gd name="connsiteY13" fmla="*/ 26158 h 3026544"/>
                <a:gd name="connsiteX0" fmla="*/ 5256 w 2411055"/>
                <a:gd name="connsiteY0" fmla="*/ 26158 h 3026544"/>
                <a:gd name="connsiteX1" fmla="*/ 1207067 w 2411055"/>
                <a:gd name="connsiteY1" fmla="*/ 40445 h 3026544"/>
                <a:gd name="connsiteX2" fmla="*/ 1964304 w 2411055"/>
                <a:gd name="connsiteY2" fmla="*/ 454783 h 3026544"/>
                <a:gd name="connsiteX3" fmla="*/ 2178617 w 2411055"/>
                <a:gd name="connsiteY3" fmla="*/ 1354895 h 3026544"/>
                <a:gd name="connsiteX4" fmla="*/ 2150042 w 2411055"/>
                <a:gd name="connsiteY4" fmla="*/ 2569333 h 3026544"/>
                <a:gd name="connsiteX5" fmla="*/ 2407217 w 2411055"/>
                <a:gd name="connsiteY5" fmla="*/ 2569333 h 3026544"/>
                <a:gd name="connsiteX6" fmla="*/ 1921442 w 2411055"/>
                <a:gd name="connsiteY6" fmla="*/ 3026533 h 3026544"/>
                <a:gd name="connsiteX7" fmla="*/ 1464242 w 2411055"/>
                <a:gd name="connsiteY7" fmla="*/ 2555045 h 3026544"/>
                <a:gd name="connsiteX8" fmla="*/ 1678554 w 2411055"/>
                <a:gd name="connsiteY8" fmla="*/ 2555045 h 3026544"/>
                <a:gd name="connsiteX9" fmla="*/ 1707129 w 2411055"/>
                <a:gd name="connsiteY9" fmla="*/ 1183445 h 3026544"/>
                <a:gd name="connsiteX10" fmla="*/ 1478529 w 2411055"/>
                <a:gd name="connsiteY10" fmla="*/ 640520 h 3026544"/>
                <a:gd name="connsiteX11" fmla="*/ 821304 w 2411055"/>
                <a:gd name="connsiteY11" fmla="*/ 483358 h 3026544"/>
                <a:gd name="connsiteX12" fmla="*/ 5255 w 2411055"/>
                <a:gd name="connsiteY12" fmla="*/ 488674 h 3026544"/>
                <a:gd name="connsiteX13" fmla="*/ 5256 w 2411055"/>
                <a:gd name="connsiteY13" fmla="*/ 26158 h 3026544"/>
                <a:gd name="connsiteX0" fmla="*/ 5256 w 2411055"/>
                <a:gd name="connsiteY0" fmla="*/ 24521 h 3024907"/>
                <a:gd name="connsiteX1" fmla="*/ 1207067 w 2411055"/>
                <a:gd name="connsiteY1" fmla="*/ 38808 h 3024907"/>
                <a:gd name="connsiteX2" fmla="*/ 1964304 w 2411055"/>
                <a:gd name="connsiteY2" fmla="*/ 453146 h 3024907"/>
                <a:gd name="connsiteX3" fmla="*/ 2178617 w 2411055"/>
                <a:gd name="connsiteY3" fmla="*/ 1353258 h 3024907"/>
                <a:gd name="connsiteX4" fmla="*/ 2150042 w 2411055"/>
                <a:gd name="connsiteY4" fmla="*/ 2567696 h 3024907"/>
                <a:gd name="connsiteX5" fmla="*/ 2407217 w 2411055"/>
                <a:gd name="connsiteY5" fmla="*/ 2567696 h 3024907"/>
                <a:gd name="connsiteX6" fmla="*/ 1921442 w 2411055"/>
                <a:gd name="connsiteY6" fmla="*/ 3024896 h 3024907"/>
                <a:gd name="connsiteX7" fmla="*/ 1464242 w 2411055"/>
                <a:gd name="connsiteY7" fmla="*/ 2553408 h 3024907"/>
                <a:gd name="connsiteX8" fmla="*/ 1678554 w 2411055"/>
                <a:gd name="connsiteY8" fmla="*/ 2553408 h 3024907"/>
                <a:gd name="connsiteX9" fmla="*/ 1707129 w 2411055"/>
                <a:gd name="connsiteY9" fmla="*/ 1181808 h 3024907"/>
                <a:gd name="connsiteX10" fmla="*/ 1478529 w 2411055"/>
                <a:gd name="connsiteY10" fmla="*/ 638883 h 3024907"/>
                <a:gd name="connsiteX11" fmla="*/ 821304 w 2411055"/>
                <a:gd name="connsiteY11" fmla="*/ 481721 h 3024907"/>
                <a:gd name="connsiteX12" fmla="*/ 5255 w 2411055"/>
                <a:gd name="connsiteY12" fmla="*/ 487037 h 3024907"/>
                <a:gd name="connsiteX13" fmla="*/ 5256 w 2411055"/>
                <a:gd name="connsiteY13" fmla="*/ 24521 h 3024907"/>
                <a:gd name="connsiteX0" fmla="*/ 5256 w 2411055"/>
                <a:gd name="connsiteY0" fmla="*/ 24521 h 3024907"/>
                <a:gd name="connsiteX1" fmla="*/ 1223016 w 2411055"/>
                <a:gd name="connsiteY1" fmla="*/ 38808 h 3024907"/>
                <a:gd name="connsiteX2" fmla="*/ 1964304 w 2411055"/>
                <a:gd name="connsiteY2" fmla="*/ 453146 h 3024907"/>
                <a:gd name="connsiteX3" fmla="*/ 2178617 w 2411055"/>
                <a:gd name="connsiteY3" fmla="*/ 1353258 h 3024907"/>
                <a:gd name="connsiteX4" fmla="*/ 2150042 w 2411055"/>
                <a:gd name="connsiteY4" fmla="*/ 2567696 h 3024907"/>
                <a:gd name="connsiteX5" fmla="*/ 2407217 w 2411055"/>
                <a:gd name="connsiteY5" fmla="*/ 2567696 h 3024907"/>
                <a:gd name="connsiteX6" fmla="*/ 1921442 w 2411055"/>
                <a:gd name="connsiteY6" fmla="*/ 3024896 h 3024907"/>
                <a:gd name="connsiteX7" fmla="*/ 1464242 w 2411055"/>
                <a:gd name="connsiteY7" fmla="*/ 2553408 h 3024907"/>
                <a:gd name="connsiteX8" fmla="*/ 1678554 w 2411055"/>
                <a:gd name="connsiteY8" fmla="*/ 2553408 h 3024907"/>
                <a:gd name="connsiteX9" fmla="*/ 1707129 w 2411055"/>
                <a:gd name="connsiteY9" fmla="*/ 1181808 h 3024907"/>
                <a:gd name="connsiteX10" fmla="*/ 1478529 w 2411055"/>
                <a:gd name="connsiteY10" fmla="*/ 638883 h 3024907"/>
                <a:gd name="connsiteX11" fmla="*/ 821304 w 2411055"/>
                <a:gd name="connsiteY11" fmla="*/ 481721 h 3024907"/>
                <a:gd name="connsiteX12" fmla="*/ 5255 w 2411055"/>
                <a:gd name="connsiteY12" fmla="*/ 487037 h 3024907"/>
                <a:gd name="connsiteX13" fmla="*/ 5256 w 2411055"/>
                <a:gd name="connsiteY13" fmla="*/ 24521 h 3024907"/>
                <a:gd name="connsiteX0" fmla="*/ 5256 w 2411055"/>
                <a:gd name="connsiteY0" fmla="*/ 24521 h 3024907"/>
                <a:gd name="connsiteX1" fmla="*/ 1223016 w 2411055"/>
                <a:gd name="connsiteY1" fmla="*/ 38808 h 3024907"/>
                <a:gd name="connsiteX2" fmla="*/ 1964304 w 2411055"/>
                <a:gd name="connsiteY2" fmla="*/ 453146 h 3024907"/>
                <a:gd name="connsiteX3" fmla="*/ 2178617 w 2411055"/>
                <a:gd name="connsiteY3" fmla="*/ 1353258 h 3024907"/>
                <a:gd name="connsiteX4" fmla="*/ 2150042 w 2411055"/>
                <a:gd name="connsiteY4" fmla="*/ 2567696 h 3024907"/>
                <a:gd name="connsiteX5" fmla="*/ 2407217 w 2411055"/>
                <a:gd name="connsiteY5" fmla="*/ 2567696 h 3024907"/>
                <a:gd name="connsiteX6" fmla="*/ 1921442 w 2411055"/>
                <a:gd name="connsiteY6" fmla="*/ 3024896 h 3024907"/>
                <a:gd name="connsiteX7" fmla="*/ 1464242 w 2411055"/>
                <a:gd name="connsiteY7" fmla="*/ 2553408 h 3024907"/>
                <a:gd name="connsiteX8" fmla="*/ 1678554 w 2411055"/>
                <a:gd name="connsiteY8" fmla="*/ 2553408 h 3024907"/>
                <a:gd name="connsiteX9" fmla="*/ 1707129 w 2411055"/>
                <a:gd name="connsiteY9" fmla="*/ 1181808 h 3024907"/>
                <a:gd name="connsiteX10" fmla="*/ 1478529 w 2411055"/>
                <a:gd name="connsiteY10" fmla="*/ 638883 h 3024907"/>
                <a:gd name="connsiteX11" fmla="*/ 821304 w 2411055"/>
                <a:gd name="connsiteY11" fmla="*/ 481721 h 3024907"/>
                <a:gd name="connsiteX12" fmla="*/ 5255 w 2411055"/>
                <a:gd name="connsiteY12" fmla="*/ 487037 h 3024907"/>
                <a:gd name="connsiteX13" fmla="*/ 5256 w 2411055"/>
                <a:gd name="connsiteY13" fmla="*/ 24521 h 3024907"/>
                <a:gd name="connsiteX0" fmla="*/ 5256 w 2411290"/>
                <a:gd name="connsiteY0" fmla="*/ 24521 h 3024907"/>
                <a:gd name="connsiteX1" fmla="*/ 1223016 w 2411290"/>
                <a:gd name="connsiteY1" fmla="*/ 38808 h 3024907"/>
                <a:gd name="connsiteX2" fmla="*/ 1964304 w 2411290"/>
                <a:gd name="connsiteY2" fmla="*/ 453146 h 3024907"/>
                <a:gd name="connsiteX3" fmla="*/ 2178617 w 2411290"/>
                <a:gd name="connsiteY3" fmla="*/ 1353258 h 3024907"/>
                <a:gd name="connsiteX4" fmla="*/ 2155359 w 2411290"/>
                <a:gd name="connsiteY4" fmla="*/ 2567696 h 3024907"/>
                <a:gd name="connsiteX5" fmla="*/ 2407217 w 2411290"/>
                <a:gd name="connsiteY5" fmla="*/ 2567696 h 3024907"/>
                <a:gd name="connsiteX6" fmla="*/ 1921442 w 2411290"/>
                <a:gd name="connsiteY6" fmla="*/ 3024896 h 3024907"/>
                <a:gd name="connsiteX7" fmla="*/ 1464242 w 2411290"/>
                <a:gd name="connsiteY7" fmla="*/ 2553408 h 3024907"/>
                <a:gd name="connsiteX8" fmla="*/ 1678554 w 2411290"/>
                <a:gd name="connsiteY8" fmla="*/ 2553408 h 3024907"/>
                <a:gd name="connsiteX9" fmla="*/ 1707129 w 2411290"/>
                <a:gd name="connsiteY9" fmla="*/ 1181808 h 3024907"/>
                <a:gd name="connsiteX10" fmla="*/ 1478529 w 2411290"/>
                <a:gd name="connsiteY10" fmla="*/ 638883 h 3024907"/>
                <a:gd name="connsiteX11" fmla="*/ 821304 w 2411290"/>
                <a:gd name="connsiteY11" fmla="*/ 481721 h 3024907"/>
                <a:gd name="connsiteX12" fmla="*/ 5255 w 2411290"/>
                <a:gd name="connsiteY12" fmla="*/ 487037 h 3024907"/>
                <a:gd name="connsiteX13" fmla="*/ 5256 w 2411290"/>
                <a:gd name="connsiteY13" fmla="*/ 24521 h 3024907"/>
                <a:gd name="connsiteX0" fmla="*/ 5256 w 2411290"/>
                <a:gd name="connsiteY0" fmla="*/ 24521 h 3024907"/>
                <a:gd name="connsiteX1" fmla="*/ 1223016 w 2411290"/>
                <a:gd name="connsiteY1" fmla="*/ 38808 h 3024907"/>
                <a:gd name="connsiteX2" fmla="*/ 1964304 w 2411290"/>
                <a:gd name="connsiteY2" fmla="*/ 453146 h 3024907"/>
                <a:gd name="connsiteX3" fmla="*/ 2178617 w 2411290"/>
                <a:gd name="connsiteY3" fmla="*/ 1353258 h 3024907"/>
                <a:gd name="connsiteX4" fmla="*/ 2155359 w 2411290"/>
                <a:gd name="connsiteY4" fmla="*/ 2567696 h 3024907"/>
                <a:gd name="connsiteX5" fmla="*/ 2407217 w 2411290"/>
                <a:gd name="connsiteY5" fmla="*/ 2567696 h 3024907"/>
                <a:gd name="connsiteX6" fmla="*/ 1921442 w 2411290"/>
                <a:gd name="connsiteY6" fmla="*/ 3024896 h 3024907"/>
                <a:gd name="connsiteX7" fmla="*/ 1464242 w 2411290"/>
                <a:gd name="connsiteY7" fmla="*/ 2553408 h 3024907"/>
                <a:gd name="connsiteX8" fmla="*/ 1678554 w 2411290"/>
                <a:gd name="connsiteY8" fmla="*/ 2553408 h 3024907"/>
                <a:gd name="connsiteX9" fmla="*/ 1707129 w 2411290"/>
                <a:gd name="connsiteY9" fmla="*/ 1181808 h 3024907"/>
                <a:gd name="connsiteX10" fmla="*/ 1478529 w 2411290"/>
                <a:gd name="connsiteY10" fmla="*/ 638883 h 3024907"/>
                <a:gd name="connsiteX11" fmla="*/ 821304 w 2411290"/>
                <a:gd name="connsiteY11" fmla="*/ 481721 h 3024907"/>
                <a:gd name="connsiteX12" fmla="*/ 5255 w 2411290"/>
                <a:gd name="connsiteY12" fmla="*/ 487037 h 3024907"/>
                <a:gd name="connsiteX13" fmla="*/ 5256 w 2411290"/>
                <a:gd name="connsiteY13" fmla="*/ 24521 h 3024907"/>
                <a:gd name="connsiteX0" fmla="*/ 5256 w 2412687"/>
                <a:gd name="connsiteY0" fmla="*/ 24521 h 3024907"/>
                <a:gd name="connsiteX1" fmla="*/ 1223016 w 2412687"/>
                <a:gd name="connsiteY1" fmla="*/ 38808 h 3024907"/>
                <a:gd name="connsiteX2" fmla="*/ 1964304 w 2412687"/>
                <a:gd name="connsiteY2" fmla="*/ 453146 h 3024907"/>
                <a:gd name="connsiteX3" fmla="*/ 2178617 w 2412687"/>
                <a:gd name="connsiteY3" fmla="*/ 1353258 h 3024907"/>
                <a:gd name="connsiteX4" fmla="*/ 2155359 w 2412687"/>
                <a:gd name="connsiteY4" fmla="*/ 2567696 h 3024907"/>
                <a:gd name="connsiteX5" fmla="*/ 2407217 w 2412687"/>
                <a:gd name="connsiteY5" fmla="*/ 2567696 h 3024907"/>
                <a:gd name="connsiteX6" fmla="*/ 1921442 w 2412687"/>
                <a:gd name="connsiteY6" fmla="*/ 3024896 h 3024907"/>
                <a:gd name="connsiteX7" fmla="*/ 1464242 w 2412687"/>
                <a:gd name="connsiteY7" fmla="*/ 2553408 h 3024907"/>
                <a:gd name="connsiteX8" fmla="*/ 1678554 w 2412687"/>
                <a:gd name="connsiteY8" fmla="*/ 2553408 h 3024907"/>
                <a:gd name="connsiteX9" fmla="*/ 1707129 w 2412687"/>
                <a:gd name="connsiteY9" fmla="*/ 1181808 h 3024907"/>
                <a:gd name="connsiteX10" fmla="*/ 1478529 w 2412687"/>
                <a:gd name="connsiteY10" fmla="*/ 638883 h 3024907"/>
                <a:gd name="connsiteX11" fmla="*/ 821304 w 2412687"/>
                <a:gd name="connsiteY11" fmla="*/ 481721 h 3024907"/>
                <a:gd name="connsiteX12" fmla="*/ 5255 w 2412687"/>
                <a:gd name="connsiteY12" fmla="*/ 487037 h 3024907"/>
                <a:gd name="connsiteX13" fmla="*/ 5256 w 2412687"/>
                <a:gd name="connsiteY13" fmla="*/ 24521 h 3024907"/>
                <a:gd name="connsiteX0" fmla="*/ 5256 w 2412687"/>
                <a:gd name="connsiteY0" fmla="*/ 24521 h 3024907"/>
                <a:gd name="connsiteX1" fmla="*/ 1223016 w 2412687"/>
                <a:gd name="connsiteY1" fmla="*/ 38808 h 3024907"/>
                <a:gd name="connsiteX2" fmla="*/ 1964304 w 2412687"/>
                <a:gd name="connsiteY2" fmla="*/ 453146 h 3024907"/>
                <a:gd name="connsiteX3" fmla="*/ 2178617 w 2412687"/>
                <a:gd name="connsiteY3" fmla="*/ 1353258 h 3024907"/>
                <a:gd name="connsiteX4" fmla="*/ 2155359 w 2412687"/>
                <a:gd name="connsiteY4" fmla="*/ 2567696 h 3024907"/>
                <a:gd name="connsiteX5" fmla="*/ 2407217 w 2412687"/>
                <a:gd name="connsiteY5" fmla="*/ 2567696 h 3024907"/>
                <a:gd name="connsiteX6" fmla="*/ 1921442 w 2412687"/>
                <a:gd name="connsiteY6" fmla="*/ 3024896 h 3024907"/>
                <a:gd name="connsiteX7" fmla="*/ 1464242 w 2412687"/>
                <a:gd name="connsiteY7" fmla="*/ 2553408 h 3024907"/>
                <a:gd name="connsiteX8" fmla="*/ 1678554 w 2412687"/>
                <a:gd name="connsiteY8" fmla="*/ 2553408 h 3024907"/>
                <a:gd name="connsiteX9" fmla="*/ 1707129 w 2412687"/>
                <a:gd name="connsiteY9" fmla="*/ 1181808 h 3024907"/>
                <a:gd name="connsiteX10" fmla="*/ 1478529 w 2412687"/>
                <a:gd name="connsiteY10" fmla="*/ 638883 h 3024907"/>
                <a:gd name="connsiteX11" fmla="*/ 821304 w 2412687"/>
                <a:gd name="connsiteY11" fmla="*/ 481721 h 3024907"/>
                <a:gd name="connsiteX12" fmla="*/ 5255 w 2412687"/>
                <a:gd name="connsiteY12" fmla="*/ 487037 h 3024907"/>
                <a:gd name="connsiteX13" fmla="*/ 5256 w 2412687"/>
                <a:gd name="connsiteY13" fmla="*/ 24521 h 3024907"/>
                <a:gd name="connsiteX0" fmla="*/ 5256 w 2412687"/>
                <a:gd name="connsiteY0" fmla="*/ 24521 h 3024907"/>
                <a:gd name="connsiteX1" fmla="*/ 1223016 w 2412687"/>
                <a:gd name="connsiteY1" fmla="*/ 38808 h 3024907"/>
                <a:gd name="connsiteX2" fmla="*/ 1964304 w 2412687"/>
                <a:gd name="connsiteY2" fmla="*/ 453146 h 3024907"/>
                <a:gd name="connsiteX3" fmla="*/ 2178617 w 2412687"/>
                <a:gd name="connsiteY3" fmla="*/ 1353258 h 3024907"/>
                <a:gd name="connsiteX4" fmla="*/ 2155359 w 2412687"/>
                <a:gd name="connsiteY4" fmla="*/ 2557063 h 3024907"/>
                <a:gd name="connsiteX5" fmla="*/ 2407217 w 2412687"/>
                <a:gd name="connsiteY5" fmla="*/ 2567696 h 3024907"/>
                <a:gd name="connsiteX6" fmla="*/ 1921442 w 2412687"/>
                <a:gd name="connsiteY6" fmla="*/ 3024896 h 3024907"/>
                <a:gd name="connsiteX7" fmla="*/ 1464242 w 2412687"/>
                <a:gd name="connsiteY7" fmla="*/ 2553408 h 3024907"/>
                <a:gd name="connsiteX8" fmla="*/ 1678554 w 2412687"/>
                <a:gd name="connsiteY8" fmla="*/ 2553408 h 3024907"/>
                <a:gd name="connsiteX9" fmla="*/ 1707129 w 2412687"/>
                <a:gd name="connsiteY9" fmla="*/ 1181808 h 3024907"/>
                <a:gd name="connsiteX10" fmla="*/ 1478529 w 2412687"/>
                <a:gd name="connsiteY10" fmla="*/ 638883 h 3024907"/>
                <a:gd name="connsiteX11" fmla="*/ 821304 w 2412687"/>
                <a:gd name="connsiteY11" fmla="*/ 481721 h 3024907"/>
                <a:gd name="connsiteX12" fmla="*/ 5255 w 2412687"/>
                <a:gd name="connsiteY12" fmla="*/ 487037 h 3024907"/>
                <a:gd name="connsiteX13" fmla="*/ 5256 w 2412687"/>
                <a:gd name="connsiteY13" fmla="*/ 24521 h 3024907"/>
                <a:gd name="connsiteX0" fmla="*/ 5256 w 2427502"/>
                <a:gd name="connsiteY0" fmla="*/ 24521 h 3024905"/>
                <a:gd name="connsiteX1" fmla="*/ 1223016 w 2427502"/>
                <a:gd name="connsiteY1" fmla="*/ 38808 h 3024905"/>
                <a:gd name="connsiteX2" fmla="*/ 1964304 w 2427502"/>
                <a:gd name="connsiteY2" fmla="*/ 453146 h 3024905"/>
                <a:gd name="connsiteX3" fmla="*/ 2178617 w 2427502"/>
                <a:gd name="connsiteY3" fmla="*/ 1353258 h 3024905"/>
                <a:gd name="connsiteX4" fmla="*/ 2155359 w 2427502"/>
                <a:gd name="connsiteY4" fmla="*/ 2557063 h 3024905"/>
                <a:gd name="connsiteX5" fmla="*/ 2407217 w 2427502"/>
                <a:gd name="connsiteY5" fmla="*/ 2567696 h 3024905"/>
                <a:gd name="connsiteX6" fmla="*/ 1921442 w 2427502"/>
                <a:gd name="connsiteY6" fmla="*/ 3024896 h 3024905"/>
                <a:gd name="connsiteX7" fmla="*/ 1464242 w 2427502"/>
                <a:gd name="connsiteY7" fmla="*/ 2553408 h 3024905"/>
                <a:gd name="connsiteX8" fmla="*/ 1678554 w 2427502"/>
                <a:gd name="connsiteY8" fmla="*/ 2553408 h 3024905"/>
                <a:gd name="connsiteX9" fmla="*/ 1707129 w 2427502"/>
                <a:gd name="connsiteY9" fmla="*/ 1181808 h 3024905"/>
                <a:gd name="connsiteX10" fmla="*/ 1478529 w 2427502"/>
                <a:gd name="connsiteY10" fmla="*/ 638883 h 3024905"/>
                <a:gd name="connsiteX11" fmla="*/ 821304 w 2427502"/>
                <a:gd name="connsiteY11" fmla="*/ 481721 h 3024905"/>
                <a:gd name="connsiteX12" fmla="*/ 5255 w 2427502"/>
                <a:gd name="connsiteY12" fmla="*/ 487037 h 3024905"/>
                <a:gd name="connsiteX13" fmla="*/ 5256 w 2427502"/>
                <a:gd name="connsiteY13" fmla="*/ 24521 h 3024905"/>
                <a:gd name="connsiteX0" fmla="*/ 5256 w 2424876"/>
                <a:gd name="connsiteY0" fmla="*/ 24521 h 3024908"/>
                <a:gd name="connsiteX1" fmla="*/ 1223016 w 2424876"/>
                <a:gd name="connsiteY1" fmla="*/ 38808 h 3024908"/>
                <a:gd name="connsiteX2" fmla="*/ 1964304 w 2424876"/>
                <a:gd name="connsiteY2" fmla="*/ 453146 h 3024908"/>
                <a:gd name="connsiteX3" fmla="*/ 2178617 w 2424876"/>
                <a:gd name="connsiteY3" fmla="*/ 1353258 h 3024908"/>
                <a:gd name="connsiteX4" fmla="*/ 2155359 w 2424876"/>
                <a:gd name="connsiteY4" fmla="*/ 2557063 h 3024908"/>
                <a:gd name="connsiteX5" fmla="*/ 2407217 w 2424876"/>
                <a:gd name="connsiteY5" fmla="*/ 2567696 h 3024908"/>
                <a:gd name="connsiteX6" fmla="*/ 1921442 w 2424876"/>
                <a:gd name="connsiteY6" fmla="*/ 3024896 h 3024908"/>
                <a:gd name="connsiteX7" fmla="*/ 1464242 w 2424876"/>
                <a:gd name="connsiteY7" fmla="*/ 2553408 h 3024908"/>
                <a:gd name="connsiteX8" fmla="*/ 1678554 w 2424876"/>
                <a:gd name="connsiteY8" fmla="*/ 2553408 h 3024908"/>
                <a:gd name="connsiteX9" fmla="*/ 1707129 w 2424876"/>
                <a:gd name="connsiteY9" fmla="*/ 1181808 h 3024908"/>
                <a:gd name="connsiteX10" fmla="*/ 1478529 w 2424876"/>
                <a:gd name="connsiteY10" fmla="*/ 638883 h 3024908"/>
                <a:gd name="connsiteX11" fmla="*/ 821304 w 2424876"/>
                <a:gd name="connsiteY11" fmla="*/ 481721 h 3024908"/>
                <a:gd name="connsiteX12" fmla="*/ 5255 w 2424876"/>
                <a:gd name="connsiteY12" fmla="*/ 487037 h 3024908"/>
                <a:gd name="connsiteX13" fmla="*/ 5256 w 2424876"/>
                <a:gd name="connsiteY13" fmla="*/ 24521 h 3024908"/>
                <a:gd name="connsiteX0" fmla="*/ 5256 w 2265825"/>
                <a:gd name="connsiteY0" fmla="*/ 24521 h 3049664"/>
                <a:gd name="connsiteX1" fmla="*/ 1223016 w 2265825"/>
                <a:gd name="connsiteY1" fmla="*/ 38808 h 3049664"/>
                <a:gd name="connsiteX2" fmla="*/ 1964304 w 2265825"/>
                <a:gd name="connsiteY2" fmla="*/ 453146 h 3049664"/>
                <a:gd name="connsiteX3" fmla="*/ 2178617 w 2265825"/>
                <a:gd name="connsiteY3" fmla="*/ 1353258 h 3049664"/>
                <a:gd name="connsiteX4" fmla="*/ 2155359 w 2265825"/>
                <a:gd name="connsiteY4" fmla="*/ 2557063 h 3049664"/>
                <a:gd name="connsiteX5" fmla="*/ 2221148 w 2265825"/>
                <a:gd name="connsiteY5" fmla="*/ 2918570 h 3049664"/>
                <a:gd name="connsiteX6" fmla="*/ 1921442 w 2265825"/>
                <a:gd name="connsiteY6" fmla="*/ 3024896 h 3049664"/>
                <a:gd name="connsiteX7" fmla="*/ 1464242 w 2265825"/>
                <a:gd name="connsiteY7" fmla="*/ 2553408 h 3049664"/>
                <a:gd name="connsiteX8" fmla="*/ 1678554 w 2265825"/>
                <a:gd name="connsiteY8" fmla="*/ 2553408 h 3049664"/>
                <a:gd name="connsiteX9" fmla="*/ 1707129 w 2265825"/>
                <a:gd name="connsiteY9" fmla="*/ 1181808 h 3049664"/>
                <a:gd name="connsiteX10" fmla="*/ 1478529 w 2265825"/>
                <a:gd name="connsiteY10" fmla="*/ 638883 h 3049664"/>
                <a:gd name="connsiteX11" fmla="*/ 821304 w 2265825"/>
                <a:gd name="connsiteY11" fmla="*/ 481721 h 3049664"/>
                <a:gd name="connsiteX12" fmla="*/ 5255 w 2265825"/>
                <a:gd name="connsiteY12" fmla="*/ 487037 h 3049664"/>
                <a:gd name="connsiteX13" fmla="*/ 5256 w 2265825"/>
                <a:gd name="connsiteY13" fmla="*/ 24521 h 3049664"/>
                <a:gd name="connsiteX0" fmla="*/ 5256 w 2405003"/>
                <a:gd name="connsiteY0" fmla="*/ 24521 h 3024896"/>
                <a:gd name="connsiteX1" fmla="*/ 1223016 w 2405003"/>
                <a:gd name="connsiteY1" fmla="*/ 38808 h 3024896"/>
                <a:gd name="connsiteX2" fmla="*/ 1964304 w 2405003"/>
                <a:gd name="connsiteY2" fmla="*/ 453146 h 3024896"/>
                <a:gd name="connsiteX3" fmla="*/ 2178617 w 2405003"/>
                <a:gd name="connsiteY3" fmla="*/ 1353258 h 3024896"/>
                <a:gd name="connsiteX4" fmla="*/ 2155359 w 2405003"/>
                <a:gd name="connsiteY4" fmla="*/ 2557063 h 3024896"/>
                <a:gd name="connsiteX5" fmla="*/ 2385952 w 2405003"/>
                <a:gd name="connsiteY5" fmla="*/ 2551747 h 3024896"/>
                <a:gd name="connsiteX6" fmla="*/ 1921442 w 2405003"/>
                <a:gd name="connsiteY6" fmla="*/ 3024896 h 3024896"/>
                <a:gd name="connsiteX7" fmla="*/ 1464242 w 2405003"/>
                <a:gd name="connsiteY7" fmla="*/ 2553408 h 3024896"/>
                <a:gd name="connsiteX8" fmla="*/ 1678554 w 2405003"/>
                <a:gd name="connsiteY8" fmla="*/ 2553408 h 3024896"/>
                <a:gd name="connsiteX9" fmla="*/ 1707129 w 2405003"/>
                <a:gd name="connsiteY9" fmla="*/ 1181808 h 3024896"/>
                <a:gd name="connsiteX10" fmla="*/ 1478529 w 2405003"/>
                <a:gd name="connsiteY10" fmla="*/ 638883 h 3024896"/>
                <a:gd name="connsiteX11" fmla="*/ 821304 w 2405003"/>
                <a:gd name="connsiteY11" fmla="*/ 481721 h 3024896"/>
                <a:gd name="connsiteX12" fmla="*/ 5255 w 2405003"/>
                <a:gd name="connsiteY12" fmla="*/ 487037 h 3024896"/>
                <a:gd name="connsiteX13" fmla="*/ 5256 w 2405003"/>
                <a:gd name="connsiteY13" fmla="*/ 24521 h 3024896"/>
                <a:gd name="connsiteX0" fmla="*/ 5256 w 2405003"/>
                <a:gd name="connsiteY0" fmla="*/ 24521 h 3024896"/>
                <a:gd name="connsiteX1" fmla="*/ 1223016 w 2405003"/>
                <a:gd name="connsiteY1" fmla="*/ 38808 h 3024896"/>
                <a:gd name="connsiteX2" fmla="*/ 1964304 w 2405003"/>
                <a:gd name="connsiteY2" fmla="*/ 453146 h 3024896"/>
                <a:gd name="connsiteX3" fmla="*/ 2178617 w 2405003"/>
                <a:gd name="connsiteY3" fmla="*/ 1353258 h 3024896"/>
                <a:gd name="connsiteX4" fmla="*/ 2155359 w 2405003"/>
                <a:gd name="connsiteY4" fmla="*/ 2557063 h 3024896"/>
                <a:gd name="connsiteX5" fmla="*/ 2385952 w 2405003"/>
                <a:gd name="connsiteY5" fmla="*/ 2551747 h 3024896"/>
                <a:gd name="connsiteX6" fmla="*/ 1921442 w 2405003"/>
                <a:gd name="connsiteY6" fmla="*/ 3024896 h 3024896"/>
                <a:gd name="connsiteX7" fmla="*/ 1464242 w 2405003"/>
                <a:gd name="connsiteY7" fmla="*/ 2553408 h 3024896"/>
                <a:gd name="connsiteX8" fmla="*/ 1678554 w 2405003"/>
                <a:gd name="connsiteY8" fmla="*/ 2553408 h 3024896"/>
                <a:gd name="connsiteX9" fmla="*/ 1707129 w 2405003"/>
                <a:gd name="connsiteY9" fmla="*/ 1181808 h 3024896"/>
                <a:gd name="connsiteX10" fmla="*/ 1478529 w 2405003"/>
                <a:gd name="connsiteY10" fmla="*/ 638883 h 3024896"/>
                <a:gd name="connsiteX11" fmla="*/ 821304 w 2405003"/>
                <a:gd name="connsiteY11" fmla="*/ 481721 h 3024896"/>
                <a:gd name="connsiteX12" fmla="*/ 5255 w 2405003"/>
                <a:gd name="connsiteY12" fmla="*/ 487037 h 3024896"/>
                <a:gd name="connsiteX13" fmla="*/ 5256 w 2405003"/>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64242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64242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64242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64242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64242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64242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64242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64242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64242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64242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47717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47717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47717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47717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47717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47717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47717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47717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623697 w 3004393"/>
                <a:gd name="connsiteY0" fmla="*/ 24521 h 3024896"/>
                <a:gd name="connsiteX1" fmla="*/ 1841457 w 3004393"/>
                <a:gd name="connsiteY1" fmla="*/ 38808 h 3024896"/>
                <a:gd name="connsiteX2" fmla="*/ 2582745 w 3004393"/>
                <a:gd name="connsiteY2" fmla="*/ 453146 h 3024896"/>
                <a:gd name="connsiteX3" fmla="*/ 2797058 w 3004393"/>
                <a:gd name="connsiteY3" fmla="*/ 1353258 h 3024896"/>
                <a:gd name="connsiteX4" fmla="*/ 2773800 w 3004393"/>
                <a:gd name="connsiteY4" fmla="*/ 2557063 h 3024896"/>
                <a:gd name="connsiteX5" fmla="*/ 3004393 w 3004393"/>
                <a:gd name="connsiteY5" fmla="*/ 2551747 h 3024896"/>
                <a:gd name="connsiteX6" fmla="*/ 2539883 w 3004393"/>
                <a:gd name="connsiteY6" fmla="*/ 3024896 h 3024896"/>
                <a:gd name="connsiteX7" fmla="*/ 2066158 w 3004393"/>
                <a:gd name="connsiteY7" fmla="*/ 2553408 h 3024896"/>
                <a:gd name="connsiteX8" fmla="*/ 2296995 w 3004393"/>
                <a:gd name="connsiteY8" fmla="*/ 2553408 h 3024896"/>
                <a:gd name="connsiteX9" fmla="*/ 2325570 w 3004393"/>
                <a:gd name="connsiteY9" fmla="*/ 1181808 h 3024896"/>
                <a:gd name="connsiteX10" fmla="*/ 2096970 w 3004393"/>
                <a:gd name="connsiteY10" fmla="*/ 638883 h 3024896"/>
                <a:gd name="connsiteX11" fmla="*/ 1439745 w 3004393"/>
                <a:gd name="connsiteY11" fmla="*/ 481721 h 3024896"/>
                <a:gd name="connsiteX12" fmla="*/ 12 w 3004393"/>
                <a:gd name="connsiteY12" fmla="*/ 479561 h 3024896"/>
                <a:gd name="connsiteX13" fmla="*/ 623697 w 3004393"/>
                <a:gd name="connsiteY13" fmla="*/ 24521 h 3024896"/>
                <a:gd name="connsiteX0" fmla="*/ 891 w 3074568"/>
                <a:gd name="connsiteY0" fmla="*/ 28845 h 3021744"/>
                <a:gd name="connsiteX1" fmla="*/ 1911632 w 3074568"/>
                <a:gd name="connsiteY1" fmla="*/ 35656 h 3021744"/>
                <a:gd name="connsiteX2" fmla="*/ 2652920 w 3074568"/>
                <a:gd name="connsiteY2" fmla="*/ 449994 h 3021744"/>
                <a:gd name="connsiteX3" fmla="*/ 2867233 w 3074568"/>
                <a:gd name="connsiteY3" fmla="*/ 1350106 h 3021744"/>
                <a:gd name="connsiteX4" fmla="*/ 2843975 w 3074568"/>
                <a:gd name="connsiteY4" fmla="*/ 2553911 h 3021744"/>
                <a:gd name="connsiteX5" fmla="*/ 3074568 w 3074568"/>
                <a:gd name="connsiteY5" fmla="*/ 2548595 h 3021744"/>
                <a:gd name="connsiteX6" fmla="*/ 2610058 w 3074568"/>
                <a:gd name="connsiteY6" fmla="*/ 3021744 h 3021744"/>
                <a:gd name="connsiteX7" fmla="*/ 2136333 w 3074568"/>
                <a:gd name="connsiteY7" fmla="*/ 2550256 h 3021744"/>
                <a:gd name="connsiteX8" fmla="*/ 2367170 w 3074568"/>
                <a:gd name="connsiteY8" fmla="*/ 2550256 h 3021744"/>
                <a:gd name="connsiteX9" fmla="*/ 2395745 w 3074568"/>
                <a:gd name="connsiteY9" fmla="*/ 1178656 h 3021744"/>
                <a:gd name="connsiteX10" fmla="*/ 2167145 w 3074568"/>
                <a:gd name="connsiteY10" fmla="*/ 635731 h 3021744"/>
                <a:gd name="connsiteX11" fmla="*/ 1509920 w 3074568"/>
                <a:gd name="connsiteY11" fmla="*/ 478569 h 3021744"/>
                <a:gd name="connsiteX12" fmla="*/ 70187 w 3074568"/>
                <a:gd name="connsiteY12" fmla="*/ 476409 h 3021744"/>
                <a:gd name="connsiteX13" fmla="*/ 891 w 3074568"/>
                <a:gd name="connsiteY13" fmla="*/ 28845 h 3021744"/>
                <a:gd name="connsiteX0" fmla="*/ 5256 w 3078933"/>
                <a:gd name="connsiteY0" fmla="*/ 28845 h 3021744"/>
                <a:gd name="connsiteX1" fmla="*/ 1915997 w 3078933"/>
                <a:gd name="connsiteY1" fmla="*/ 35656 h 3021744"/>
                <a:gd name="connsiteX2" fmla="*/ 2657285 w 3078933"/>
                <a:gd name="connsiteY2" fmla="*/ 449994 h 3021744"/>
                <a:gd name="connsiteX3" fmla="*/ 2871598 w 3078933"/>
                <a:gd name="connsiteY3" fmla="*/ 1350106 h 3021744"/>
                <a:gd name="connsiteX4" fmla="*/ 2848340 w 3078933"/>
                <a:gd name="connsiteY4" fmla="*/ 2553911 h 3021744"/>
                <a:gd name="connsiteX5" fmla="*/ 3078933 w 3078933"/>
                <a:gd name="connsiteY5" fmla="*/ 2548595 h 3021744"/>
                <a:gd name="connsiteX6" fmla="*/ 2614423 w 3078933"/>
                <a:gd name="connsiteY6" fmla="*/ 3021744 h 3021744"/>
                <a:gd name="connsiteX7" fmla="*/ 2140698 w 3078933"/>
                <a:gd name="connsiteY7" fmla="*/ 2550256 h 3021744"/>
                <a:gd name="connsiteX8" fmla="*/ 2371535 w 3078933"/>
                <a:gd name="connsiteY8" fmla="*/ 2550256 h 3021744"/>
                <a:gd name="connsiteX9" fmla="*/ 2400110 w 3078933"/>
                <a:gd name="connsiteY9" fmla="*/ 1178656 h 3021744"/>
                <a:gd name="connsiteX10" fmla="*/ 2171510 w 3078933"/>
                <a:gd name="connsiteY10" fmla="*/ 635731 h 3021744"/>
                <a:gd name="connsiteX11" fmla="*/ 1514285 w 3078933"/>
                <a:gd name="connsiteY11" fmla="*/ 478569 h 3021744"/>
                <a:gd name="connsiteX12" fmla="*/ 5255 w 3078933"/>
                <a:gd name="connsiteY12" fmla="*/ 483883 h 3021744"/>
                <a:gd name="connsiteX13" fmla="*/ 5256 w 3078933"/>
                <a:gd name="connsiteY13" fmla="*/ 28845 h 3021744"/>
                <a:gd name="connsiteX0" fmla="*/ 139248 w 3212925"/>
                <a:gd name="connsiteY0" fmla="*/ 28845 h 3021744"/>
                <a:gd name="connsiteX1" fmla="*/ 2049989 w 3212925"/>
                <a:gd name="connsiteY1" fmla="*/ 35656 h 3021744"/>
                <a:gd name="connsiteX2" fmla="*/ 2791277 w 3212925"/>
                <a:gd name="connsiteY2" fmla="*/ 449994 h 3021744"/>
                <a:gd name="connsiteX3" fmla="*/ 3005590 w 3212925"/>
                <a:gd name="connsiteY3" fmla="*/ 1350106 h 3021744"/>
                <a:gd name="connsiteX4" fmla="*/ 2982332 w 3212925"/>
                <a:gd name="connsiteY4" fmla="*/ 2553911 h 3021744"/>
                <a:gd name="connsiteX5" fmla="*/ 3212925 w 3212925"/>
                <a:gd name="connsiteY5" fmla="*/ 2548595 h 3021744"/>
                <a:gd name="connsiteX6" fmla="*/ 2748415 w 3212925"/>
                <a:gd name="connsiteY6" fmla="*/ 3021744 h 3021744"/>
                <a:gd name="connsiteX7" fmla="*/ 2274690 w 3212925"/>
                <a:gd name="connsiteY7" fmla="*/ 2550256 h 3021744"/>
                <a:gd name="connsiteX8" fmla="*/ 2505527 w 3212925"/>
                <a:gd name="connsiteY8" fmla="*/ 2550256 h 3021744"/>
                <a:gd name="connsiteX9" fmla="*/ 2534102 w 3212925"/>
                <a:gd name="connsiteY9" fmla="*/ 1178656 h 3021744"/>
                <a:gd name="connsiteX10" fmla="*/ 2305502 w 3212925"/>
                <a:gd name="connsiteY10" fmla="*/ 635731 h 3021744"/>
                <a:gd name="connsiteX11" fmla="*/ 1648277 w 3212925"/>
                <a:gd name="connsiteY11" fmla="*/ 478569 h 3021744"/>
                <a:gd name="connsiteX12" fmla="*/ 139247 w 3212925"/>
                <a:gd name="connsiteY12" fmla="*/ 483883 h 3021744"/>
                <a:gd name="connsiteX13" fmla="*/ 139248 w 3212925"/>
                <a:gd name="connsiteY13" fmla="*/ 28845 h 3021744"/>
                <a:gd name="connsiteX0" fmla="*/ 105155 w 3178832"/>
                <a:gd name="connsiteY0" fmla="*/ 28845 h 3021744"/>
                <a:gd name="connsiteX1" fmla="*/ 2015896 w 3178832"/>
                <a:gd name="connsiteY1" fmla="*/ 35656 h 3021744"/>
                <a:gd name="connsiteX2" fmla="*/ 2757184 w 3178832"/>
                <a:gd name="connsiteY2" fmla="*/ 449994 h 3021744"/>
                <a:gd name="connsiteX3" fmla="*/ 2971497 w 3178832"/>
                <a:gd name="connsiteY3" fmla="*/ 1350106 h 3021744"/>
                <a:gd name="connsiteX4" fmla="*/ 2948239 w 3178832"/>
                <a:gd name="connsiteY4" fmla="*/ 2553911 h 3021744"/>
                <a:gd name="connsiteX5" fmla="*/ 3178832 w 3178832"/>
                <a:gd name="connsiteY5" fmla="*/ 2548595 h 3021744"/>
                <a:gd name="connsiteX6" fmla="*/ 2714322 w 3178832"/>
                <a:gd name="connsiteY6" fmla="*/ 3021744 h 3021744"/>
                <a:gd name="connsiteX7" fmla="*/ 2240597 w 3178832"/>
                <a:gd name="connsiteY7" fmla="*/ 2550256 h 3021744"/>
                <a:gd name="connsiteX8" fmla="*/ 2471434 w 3178832"/>
                <a:gd name="connsiteY8" fmla="*/ 2550256 h 3021744"/>
                <a:gd name="connsiteX9" fmla="*/ 2500009 w 3178832"/>
                <a:gd name="connsiteY9" fmla="*/ 1178656 h 3021744"/>
                <a:gd name="connsiteX10" fmla="*/ 2271409 w 3178832"/>
                <a:gd name="connsiteY10" fmla="*/ 635731 h 3021744"/>
                <a:gd name="connsiteX11" fmla="*/ 1614184 w 3178832"/>
                <a:gd name="connsiteY11" fmla="*/ 478569 h 3021744"/>
                <a:gd name="connsiteX12" fmla="*/ 105154 w 3178832"/>
                <a:gd name="connsiteY12" fmla="*/ 483883 h 3021744"/>
                <a:gd name="connsiteX13" fmla="*/ 105155 w 3178832"/>
                <a:gd name="connsiteY13" fmla="*/ 28845 h 3021744"/>
                <a:gd name="connsiteX0" fmla="*/ 137685 w 3211362"/>
                <a:gd name="connsiteY0" fmla="*/ 28845 h 3021744"/>
                <a:gd name="connsiteX1" fmla="*/ 2048426 w 3211362"/>
                <a:gd name="connsiteY1" fmla="*/ 35656 h 3021744"/>
                <a:gd name="connsiteX2" fmla="*/ 2789714 w 3211362"/>
                <a:gd name="connsiteY2" fmla="*/ 449994 h 3021744"/>
                <a:gd name="connsiteX3" fmla="*/ 3004027 w 3211362"/>
                <a:gd name="connsiteY3" fmla="*/ 1350106 h 3021744"/>
                <a:gd name="connsiteX4" fmla="*/ 2980769 w 3211362"/>
                <a:gd name="connsiteY4" fmla="*/ 2553911 h 3021744"/>
                <a:gd name="connsiteX5" fmla="*/ 3211362 w 3211362"/>
                <a:gd name="connsiteY5" fmla="*/ 2548595 h 3021744"/>
                <a:gd name="connsiteX6" fmla="*/ 2746852 w 3211362"/>
                <a:gd name="connsiteY6" fmla="*/ 3021744 h 3021744"/>
                <a:gd name="connsiteX7" fmla="*/ 2273127 w 3211362"/>
                <a:gd name="connsiteY7" fmla="*/ 2550256 h 3021744"/>
                <a:gd name="connsiteX8" fmla="*/ 2503964 w 3211362"/>
                <a:gd name="connsiteY8" fmla="*/ 2550256 h 3021744"/>
                <a:gd name="connsiteX9" fmla="*/ 2532539 w 3211362"/>
                <a:gd name="connsiteY9" fmla="*/ 1178656 h 3021744"/>
                <a:gd name="connsiteX10" fmla="*/ 2303939 w 3211362"/>
                <a:gd name="connsiteY10" fmla="*/ 635731 h 3021744"/>
                <a:gd name="connsiteX11" fmla="*/ 1646714 w 3211362"/>
                <a:gd name="connsiteY11" fmla="*/ 478569 h 3021744"/>
                <a:gd name="connsiteX12" fmla="*/ 137684 w 3211362"/>
                <a:gd name="connsiteY12" fmla="*/ 483883 h 3021744"/>
                <a:gd name="connsiteX13" fmla="*/ 137685 w 3211362"/>
                <a:gd name="connsiteY13" fmla="*/ 28845 h 3021744"/>
                <a:gd name="connsiteX0" fmla="*/ 5321 w 3078998"/>
                <a:gd name="connsiteY0" fmla="*/ 28845 h 3021744"/>
                <a:gd name="connsiteX1" fmla="*/ 1916062 w 3078998"/>
                <a:gd name="connsiteY1" fmla="*/ 35656 h 3021744"/>
                <a:gd name="connsiteX2" fmla="*/ 2657350 w 3078998"/>
                <a:gd name="connsiteY2" fmla="*/ 449994 h 3021744"/>
                <a:gd name="connsiteX3" fmla="*/ 2871663 w 3078998"/>
                <a:gd name="connsiteY3" fmla="*/ 1350106 h 3021744"/>
                <a:gd name="connsiteX4" fmla="*/ 2848405 w 3078998"/>
                <a:gd name="connsiteY4" fmla="*/ 2553911 h 3021744"/>
                <a:gd name="connsiteX5" fmla="*/ 3078998 w 3078998"/>
                <a:gd name="connsiteY5" fmla="*/ 2548595 h 3021744"/>
                <a:gd name="connsiteX6" fmla="*/ 2614488 w 3078998"/>
                <a:gd name="connsiteY6" fmla="*/ 3021744 h 3021744"/>
                <a:gd name="connsiteX7" fmla="*/ 2140763 w 3078998"/>
                <a:gd name="connsiteY7" fmla="*/ 2550256 h 3021744"/>
                <a:gd name="connsiteX8" fmla="*/ 2371600 w 3078998"/>
                <a:gd name="connsiteY8" fmla="*/ 2550256 h 3021744"/>
                <a:gd name="connsiteX9" fmla="*/ 2400175 w 3078998"/>
                <a:gd name="connsiteY9" fmla="*/ 1178656 h 3021744"/>
                <a:gd name="connsiteX10" fmla="*/ 2171575 w 3078998"/>
                <a:gd name="connsiteY10" fmla="*/ 635731 h 3021744"/>
                <a:gd name="connsiteX11" fmla="*/ 1514350 w 3078998"/>
                <a:gd name="connsiteY11" fmla="*/ 478569 h 3021744"/>
                <a:gd name="connsiteX12" fmla="*/ 5320 w 3078998"/>
                <a:gd name="connsiteY12" fmla="*/ 483883 h 3021744"/>
                <a:gd name="connsiteX13" fmla="*/ 5321 w 3078998"/>
                <a:gd name="connsiteY13" fmla="*/ 28845 h 3021744"/>
                <a:gd name="connsiteX0" fmla="*/ 70543 w 3144220"/>
                <a:gd name="connsiteY0" fmla="*/ 28845 h 3021744"/>
                <a:gd name="connsiteX1" fmla="*/ 1981284 w 3144220"/>
                <a:gd name="connsiteY1" fmla="*/ 35656 h 3021744"/>
                <a:gd name="connsiteX2" fmla="*/ 2722572 w 3144220"/>
                <a:gd name="connsiteY2" fmla="*/ 449994 h 3021744"/>
                <a:gd name="connsiteX3" fmla="*/ 2936885 w 3144220"/>
                <a:gd name="connsiteY3" fmla="*/ 1350106 h 3021744"/>
                <a:gd name="connsiteX4" fmla="*/ 2913627 w 3144220"/>
                <a:gd name="connsiteY4" fmla="*/ 2553911 h 3021744"/>
                <a:gd name="connsiteX5" fmla="*/ 3144220 w 3144220"/>
                <a:gd name="connsiteY5" fmla="*/ 2548595 h 3021744"/>
                <a:gd name="connsiteX6" fmla="*/ 2679710 w 3144220"/>
                <a:gd name="connsiteY6" fmla="*/ 3021744 h 3021744"/>
                <a:gd name="connsiteX7" fmla="*/ 2205985 w 3144220"/>
                <a:gd name="connsiteY7" fmla="*/ 2550256 h 3021744"/>
                <a:gd name="connsiteX8" fmla="*/ 2436822 w 3144220"/>
                <a:gd name="connsiteY8" fmla="*/ 2550256 h 3021744"/>
                <a:gd name="connsiteX9" fmla="*/ 2465397 w 3144220"/>
                <a:gd name="connsiteY9" fmla="*/ 1178656 h 3021744"/>
                <a:gd name="connsiteX10" fmla="*/ 2236797 w 3144220"/>
                <a:gd name="connsiteY10" fmla="*/ 635731 h 3021744"/>
                <a:gd name="connsiteX11" fmla="*/ 1579572 w 3144220"/>
                <a:gd name="connsiteY11" fmla="*/ 478569 h 3021744"/>
                <a:gd name="connsiteX12" fmla="*/ 951 w 3144220"/>
                <a:gd name="connsiteY12" fmla="*/ 483883 h 3021744"/>
                <a:gd name="connsiteX13" fmla="*/ 70543 w 3144220"/>
                <a:gd name="connsiteY13" fmla="*/ 28845 h 3021744"/>
                <a:gd name="connsiteX0" fmla="*/ 2221 w 3151285"/>
                <a:gd name="connsiteY0" fmla="*/ 22885 h 3026239"/>
                <a:gd name="connsiteX1" fmla="*/ 1988349 w 3151285"/>
                <a:gd name="connsiteY1" fmla="*/ 40151 h 3026239"/>
                <a:gd name="connsiteX2" fmla="*/ 2729637 w 3151285"/>
                <a:gd name="connsiteY2" fmla="*/ 454489 h 3026239"/>
                <a:gd name="connsiteX3" fmla="*/ 2943950 w 3151285"/>
                <a:gd name="connsiteY3" fmla="*/ 1354601 h 3026239"/>
                <a:gd name="connsiteX4" fmla="*/ 2920692 w 3151285"/>
                <a:gd name="connsiteY4" fmla="*/ 2558406 h 3026239"/>
                <a:gd name="connsiteX5" fmla="*/ 3151285 w 3151285"/>
                <a:gd name="connsiteY5" fmla="*/ 2553090 h 3026239"/>
                <a:gd name="connsiteX6" fmla="*/ 2686775 w 3151285"/>
                <a:gd name="connsiteY6" fmla="*/ 3026239 h 3026239"/>
                <a:gd name="connsiteX7" fmla="*/ 2213050 w 3151285"/>
                <a:gd name="connsiteY7" fmla="*/ 2554751 h 3026239"/>
                <a:gd name="connsiteX8" fmla="*/ 2443887 w 3151285"/>
                <a:gd name="connsiteY8" fmla="*/ 2554751 h 3026239"/>
                <a:gd name="connsiteX9" fmla="*/ 2472462 w 3151285"/>
                <a:gd name="connsiteY9" fmla="*/ 1183151 h 3026239"/>
                <a:gd name="connsiteX10" fmla="*/ 2243862 w 3151285"/>
                <a:gd name="connsiteY10" fmla="*/ 640226 h 3026239"/>
                <a:gd name="connsiteX11" fmla="*/ 1586637 w 3151285"/>
                <a:gd name="connsiteY11" fmla="*/ 483064 h 3026239"/>
                <a:gd name="connsiteX12" fmla="*/ 8016 w 3151285"/>
                <a:gd name="connsiteY12" fmla="*/ 488378 h 3026239"/>
                <a:gd name="connsiteX13" fmla="*/ 2221 w 3151285"/>
                <a:gd name="connsiteY13" fmla="*/ 22885 h 3026239"/>
                <a:gd name="connsiteX0" fmla="*/ 5322 w 3154386"/>
                <a:gd name="connsiteY0" fmla="*/ 22887 h 3026241"/>
                <a:gd name="connsiteX1" fmla="*/ 1991450 w 3154386"/>
                <a:gd name="connsiteY1" fmla="*/ 40153 h 3026241"/>
                <a:gd name="connsiteX2" fmla="*/ 2732738 w 3154386"/>
                <a:gd name="connsiteY2" fmla="*/ 454491 h 3026241"/>
                <a:gd name="connsiteX3" fmla="*/ 2947051 w 3154386"/>
                <a:gd name="connsiteY3" fmla="*/ 1354603 h 3026241"/>
                <a:gd name="connsiteX4" fmla="*/ 2923793 w 3154386"/>
                <a:gd name="connsiteY4" fmla="*/ 2558408 h 3026241"/>
                <a:gd name="connsiteX5" fmla="*/ 3154386 w 3154386"/>
                <a:gd name="connsiteY5" fmla="*/ 2553092 h 3026241"/>
                <a:gd name="connsiteX6" fmla="*/ 2689876 w 3154386"/>
                <a:gd name="connsiteY6" fmla="*/ 3026241 h 3026241"/>
                <a:gd name="connsiteX7" fmla="*/ 2216151 w 3154386"/>
                <a:gd name="connsiteY7" fmla="*/ 2554753 h 3026241"/>
                <a:gd name="connsiteX8" fmla="*/ 2446988 w 3154386"/>
                <a:gd name="connsiteY8" fmla="*/ 2554753 h 3026241"/>
                <a:gd name="connsiteX9" fmla="*/ 2475563 w 3154386"/>
                <a:gd name="connsiteY9" fmla="*/ 1183153 h 3026241"/>
                <a:gd name="connsiteX10" fmla="*/ 2246963 w 3154386"/>
                <a:gd name="connsiteY10" fmla="*/ 640228 h 3026241"/>
                <a:gd name="connsiteX11" fmla="*/ 1589738 w 3154386"/>
                <a:gd name="connsiteY11" fmla="*/ 483066 h 3026241"/>
                <a:gd name="connsiteX12" fmla="*/ 5317 w 3154386"/>
                <a:gd name="connsiteY12" fmla="*/ 477925 h 3026241"/>
                <a:gd name="connsiteX13" fmla="*/ 5322 w 3154386"/>
                <a:gd name="connsiteY13" fmla="*/ 22887 h 3026241"/>
                <a:gd name="connsiteX0" fmla="*/ 1084 w 3150148"/>
                <a:gd name="connsiteY0" fmla="*/ 22887 h 3026241"/>
                <a:gd name="connsiteX1" fmla="*/ 1987212 w 3150148"/>
                <a:gd name="connsiteY1" fmla="*/ 40153 h 3026241"/>
                <a:gd name="connsiteX2" fmla="*/ 2728500 w 3150148"/>
                <a:gd name="connsiteY2" fmla="*/ 454491 h 3026241"/>
                <a:gd name="connsiteX3" fmla="*/ 2942813 w 3150148"/>
                <a:gd name="connsiteY3" fmla="*/ 1354603 h 3026241"/>
                <a:gd name="connsiteX4" fmla="*/ 2919555 w 3150148"/>
                <a:gd name="connsiteY4" fmla="*/ 2558408 h 3026241"/>
                <a:gd name="connsiteX5" fmla="*/ 3150148 w 3150148"/>
                <a:gd name="connsiteY5" fmla="*/ 2553092 h 3026241"/>
                <a:gd name="connsiteX6" fmla="*/ 2685638 w 3150148"/>
                <a:gd name="connsiteY6" fmla="*/ 3026241 h 3026241"/>
                <a:gd name="connsiteX7" fmla="*/ 2211913 w 3150148"/>
                <a:gd name="connsiteY7" fmla="*/ 2554753 h 3026241"/>
                <a:gd name="connsiteX8" fmla="*/ 2442750 w 3150148"/>
                <a:gd name="connsiteY8" fmla="*/ 2554753 h 3026241"/>
                <a:gd name="connsiteX9" fmla="*/ 2471325 w 3150148"/>
                <a:gd name="connsiteY9" fmla="*/ 1183153 h 3026241"/>
                <a:gd name="connsiteX10" fmla="*/ 2242725 w 3150148"/>
                <a:gd name="connsiteY10" fmla="*/ 640228 h 3026241"/>
                <a:gd name="connsiteX11" fmla="*/ 1585500 w 3150148"/>
                <a:gd name="connsiteY11" fmla="*/ 483066 h 3026241"/>
                <a:gd name="connsiteX12" fmla="*/ 1079 w 3150148"/>
                <a:gd name="connsiteY12" fmla="*/ 477925 h 3026241"/>
                <a:gd name="connsiteX13" fmla="*/ 1084 w 3150148"/>
                <a:gd name="connsiteY13" fmla="*/ 22887 h 3026241"/>
                <a:gd name="connsiteX0" fmla="*/ 1083 w 3150148"/>
                <a:gd name="connsiteY0" fmla="*/ 17599 h 3031409"/>
                <a:gd name="connsiteX1" fmla="*/ 1987212 w 3150148"/>
                <a:gd name="connsiteY1" fmla="*/ 45321 h 3031409"/>
                <a:gd name="connsiteX2" fmla="*/ 2728500 w 3150148"/>
                <a:gd name="connsiteY2" fmla="*/ 459659 h 3031409"/>
                <a:gd name="connsiteX3" fmla="*/ 2942813 w 3150148"/>
                <a:gd name="connsiteY3" fmla="*/ 1359771 h 3031409"/>
                <a:gd name="connsiteX4" fmla="*/ 2919555 w 3150148"/>
                <a:gd name="connsiteY4" fmla="*/ 2563576 h 3031409"/>
                <a:gd name="connsiteX5" fmla="*/ 3150148 w 3150148"/>
                <a:gd name="connsiteY5" fmla="*/ 2558260 h 3031409"/>
                <a:gd name="connsiteX6" fmla="*/ 2685638 w 3150148"/>
                <a:gd name="connsiteY6" fmla="*/ 3031409 h 3031409"/>
                <a:gd name="connsiteX7" fmla="*/ 2211913 w 3150148"/>
                <a:gd name="connsiteY7" fmla="*/ 2559921 h 3031409"/>
                <a:gd name="connsiteX8" fmla="*/ 2442750 w 3150148"/>
                <a:gd name="connsiteY8" fmla="*/ 2559921 h 3031409"/>
                <a:gd name="connsiteX9" fmla="*/ 2471325 w 3150148"/>
                <a:gd name="connsiteY9" fmla="*/ 1188321 h 3031409"/>
                <a:gd name="connsiteX10" fmla="*/ 2242725 w 3150148"/>
                <a:gd name="connsiteY10" fmla="*/ 645396 h 3031409"/>
                <a:gd name="connsiteX11" fmla="*/ 1585500 w 3150148"/>
                <a:gd name="connsiteY11" fmla="*/ 488234 h 3031409"/>
                <a:gd name="connsiteX12" fmla="*/ 1079 w 3150148"/>
                <a:gd name="connsiteY12" fmla="*/ 483093 h 3031409"/>
                <a:gd name="connsiteX13" fmla="*/ 1083 w 3150148"/>
                <a:gd name="connsiteY13" fmla="*/ 17599 h 3031409"/>
                <a:gd name="connsiteX0" fmla="*/ 1083 w 3150148"/>
                <a:gd name="connsiteY0" fmla="*/ 15773 h 3029583"/>
                <a:gd name="connsiteX1" fmla="*/ 1987212 w 3150148"/>
                <a:gd name="connsiteY1" fmla="*/ 43495 h 3029583"/>
                <a:gd name="connsiteX2" fmla="*/ 2728500 w 3150148"/>
                <a:gd name="connsiteY2" fmla="*/ 457833 h 3029583"/>
                <a:gd name="connsiteX3" fmla="*/ 2942813 w 3150148"/>
                <a:gd name="connsiteY3" fmla="*/ 1357945 h 3029583"/>
                <a:gd name="connsiteX4" fmla="*/ 2919555 w 3150148"/>
                <a:gd name="connsiteY4" fmla="*/ 2561750 h 3029583"/>
                <a:gd name="connsiteX5" fmla="*/ 3150148 w 3150148"/>
                <a:gd name="connsiteY5" fmla="*/ 2556434 h 3029583"/>
                <a:gd name="connsiteX6" fmla="*/ 2685638 w 3150148"/>
                <a:gd name="connsiteY6" fmla="*/ 3029583 h 3029583"/>
                <a:gd name="connsiteX7" fmla="*/ 2211913 w 3150148"/>
                <a:gd name="connsiteY7" fmla="*/ 2558095 h 3029583"/>
                <a:gd name="connsiteX8" fmla="*/ 2442750 w 3150148"/>
                <a:gd name="connsiteY8" fmla="*/ 2558095 h 3029583"/>
                <a:gd name="connsiteX9" fmla="*/ 2471325 w 3150148"/>
                <a:gd name="connsiteY9" fmla="*/ 1186495 h 3029583"/>
                <a:gd name="connsiteX10" fmla="*/ 2242725 w 3150148"/>
                <a:gd name="connsiteY10" fmla="*/ 643570 h 3029583"/>
                <a:gd name="connsiteX11" fmla="*/ 1585500 w 3150148"/>
                <a:gd name="connsiteY11" fmla="*/ 486408 h 3029583"/>
                <a:gd name="connsiteX12" fmla="*/ 1079 w 3150148"/>
                <a:gd name="connsiteY12" fmla="*/ 481267 h 3029583"/>
                <a:gd name="connsiteX13" fmla="*/ 1083 w 3150148"/>
                <a:gd name="connsiteY13" fmla="*/ 15773 h 3029583"/>
                <a:gd name="connsiteX0" fmla="*/ 1083 w 3150148"/>
                <a:gd name="connsiteY0" fmla="*/ 0 h 3013810"/>
                <a:gd name="connsiteX1" fmla="*/ 1987212 w 3150148"/>
                <a:gd name="connsiteY1" fmla="*/ 27722 h 3013810"/>
                <a:gd name="connsiteX2" fmla="*/ 2728500 w 3150148"/>
                <a:gd name="connsiteY2" fmla="*/ 442060 h 3013810"/>
                <a:gd name="connsiteX3" fmla="*/ 2942813 w 3150148"/>
                <a:gd name="connsiteY3" fmla="*/ 1342172 h 3013810"/>
                <a:gd name="connsiteX4" fmla="*/ 2919555 w 3150148"/>
                <a:gd name="connsiteY4" fmla="*/ 2545977 h 3013810"/>
                <a:gd name="connsiteX5" fmla="*/ 3150148 w 3150148"/>
                <a:gd name="connsiteY5" fmla="*/ 2540661 h 3013810"/>
                <a:gd name="connsiteX6" fmla="*/ 2685638 w 3150148"/>
                <a:gd name="connsiteY6" fmla="*/ 3013810 h 3013810"/>
                <a:gd name="connsiteX7" fmla="*/ 2211913 w 3150148"/>
                <a:gd name="connsiteY7" fmla="*/ 2542322 h 3013810"/>
                <a:gd name="connsiteX8" fmla="*/ 2442750 w 3150148"/>
                <a:gd name="connsiteY8" fmla="*/ 2542322 h 3013810"/>
                <a:gd name="connsiteX9" fmla="*/ 2471325 w 3150148"/>
                <a:gd name="connsiteY9" fmla="*/ 1170722 h 3013810"/>
                <a:gd name="connsiteX10" fmla="*/ 2242725 w 3150148"/>
                <a:gd name="connsiteY10" fmla="*/ 627797 h 3013810"/>
                <a:gd name="connsiteX11" fmla="*/ 1585500 w 3150148"/>
                <a:gd name="connsiteY11" fmla="*/ 470635 h 3013810"/>
                <a:gd name="connsiteX12" fmla="*/ 1079 w 3150148"/>
                <a:gd name="connsiteY12" fmla="*/ 465494 h 3013810"/>
                <a:gd name="connsiteX13" fmla="*/ 1083 w 3150148"/>
                <a:gd name="connsiteY13" fmla="*/ 0 h 3013810"/>
                <a:gd name="connsiteX0" fmla="*/ 1083 w 3150148"/>
                <a:gd name="connsiteY0" fmla="*/ 0 h 3013810"/>
                <a:gd name="connsiteX1" fmla="*/ 1987212 w 3150148"/>
                <a:gd name="connsiteY1" fmla="*/ 27722 h 3013810"/>
                <a:gd name="connsiteX2" fmla="*/ 2728500 w 3150148"/>
                <a:gd name="connsiteY2" fmla="*/ 442060 h 3013810"/>
                <a:gd name="connsiteX3" fmla="*/ 2942813 w 3150148"/>
                <a:gd name="connsiteY3" fmla="*/ 1342172 h 3013810"/>
                <a:gd name="connsiteX4" fmla="*/ 2919555 w 3150148"/>
                <a:gd name="connsiteY4" fmla="*/ 2545977 h 3013810"/>
                <a:gd name="connsiteX5" fmla="*/ 3150148 w 3150148"/>
                <a:gd name="connsiteY5" fmla="*/ 2540661 h 3013810"/>
                <a:gd name="connsiteX6" fmla="*/ 2685638 w 3150148"/>
                <a:gd name="connsiteY6" fmla="*/ 3013810 h 3013810"/>
                <a:gd name="connsiteX7" fmla="*/ 2211913 w 3150148"/>
                <a:gd name="connsiteY7" fmla="*/ 2542322 h 3013810"/>
                <a:gd name="connsiteX8" fmla="*/ 2442750 w 3150148"/>
                <a:gd name="connsiteY8" fmla="*/ 2542322 h 3013810"/>
                <a:gd name="connsiteX9" fmla="*/ 2471325 w 3150148"/>
                <a:gd name="connsiteY9" fmla="*/ 1170722 h 3013810"/>
                <a:gd name="connsiteX10" fmla="*/ 2242725 w 3150148"/>
                <a:gd name="connsiteY10" fmla="*/ 627797 h 3013810"/>
                <a:gd name="connsiteX11" fmla="*/ 1585500 w 3150148"/>
                <a:gd name="connsiteY11" fmla="*/ 470635 h 3013810"/>
                <a:gd name="connsiteX12" fmla="*/ 1079 w 3150148"/>
                <a:gd name="connsiteY12" fmla="*/ 465494 h 3013810"/>
                <a:gd name="connsiteX13" fmla="*/ 1083 w 3150148"/>
                <a:gd name="connsiteY13" fmla="*/ 0 h 3013810"/>
                <a:gd name="connsiteX0" fmla="*/ 1083 w 3150148"/>
                <a:gd name="connsiteY0" fmla="*/ 0 h 3013810"/>
                <a:gd name="connsiteX1" fmla="*/ 1987212 w 3150148"/>
                <a:gd name="connsiteY1" fmla="*/ 27722 h 3013810"/>
                <a:gd name="connsiteX2" fmla="*/ 2728500 w 3150148"/>
                <a:gd name="connsiteY2" fmla="*/ 442060 h 3013810"/>
                <a:gd name="connsiteX3" fmla="*/ 2942813 w 3150148"/>
                <a:gd name="connsiteY3" fmla="*/ 1342172 h 3013810"/>
                <a:gd name="connsiteX4" fmla="*/ 2919555 w 3150148"/>
                <a:gd name="connsiteY4" fmla="*/ 2545977 h 3013810"/>
                <a:gd name="connsiteX5" fmla="*/ 3150148 w 3150148"/>
                <a:gd name="connsiteY5" fmla="*/ 2540661 h 3013810"/>
                <a:gd name="connsiteX6" fmla="*/ 2685638 w 3150148"/>
                <a:gd name="connsiteY6" fmla="*/ 3013810 h 3013810"/>
                <a:gd name="connsiteX7" fmla="*/ 2211913 w 3150148"/>
                <a:gd name="connsiteY7" fmla="*/ 2542322 h 3013810"/>
                <a:gd name="connsiteX8" fmla="*/ 2442750 w 3150148"/>
                <a:gd name="connsiteY8" fmla="*/ 2542322 h 3013810"/>
                <a:gd name="connsiteX9" fmla="*/ 2471325 w 3150148"/>
                <a:gd name="connsiteY9" fmla="*/ 1170722 h 3013810"/>
                <a:gd name="connsiteX10" fmla="*/ 2242725 w 3150148"/>
                <a:gd name="connsiteY10" fmla="*/ 627797 h 3013810"/>
                <a:gd name="connsiteX11" fmla="*/ 1585500 w 3150148"/>
                <a:gd name="connsiteY11" fmla="*/ 470635 h 3013810"/>
                <a:gd name="connsiteX12" fmla="*/ 1079 w 3150148"/>
                <a:gd name="connsiteY12" fmla="*/ 465494 h 3013810"/>
                <a:gd name="connsiteX13" fmla="*/ 1083 w 3150148"/>
                <a:gd name="connsiteY13" fmla="*/ 0 h 3013810"/>
                <a:gd name="connsiteX0" fmla="*/ 1083 w 3150148"/>
                <a:gd name="connsiteY0" fmla="*/ 0 h 3013810"/>
                <a:gd name="connsiteX1" fmla="*/ 1987212 w 3150148"/>
                <a:gd name="connsiteY1" fmla="*/ 27722 h 3013810"/>
                <a:gd name="connsiteX2" fmla="*/ 2728500 w 3150148"/>
                <a:gd name="connsiteY2" fmla="*/ 442060 h 3013810"/>
                <a:gd name="connsiteX3" fmla="*/ 2942813 w 3150148"/>
                <a:gd name="connsiteY3" fmla="*/ 1342172 h 3013810"/>
                <a:gd name="connsiteX4" fmla="*/ 2919555 w 3150148"/>
                <a:gd name="connsiteY4" fmla="*/ 2545977 h 3013810"/>
                <a:gd name="connsiteX5" fmla="*/ 3150148 w 3150148"/>
                <a:gd name="connsiteY5" fmla="*/ 2540661 h 3013810"/>
                <a:gd name="connsiteX6" fmla="*/ 2685638 w 3150148"/>
                <a:gd name="connsiteY6" fmla="*/ 3013810 h 3013810"/>
                <a:gd name="connsiteX7" fmla="*/ 2211913 w 3150148"/>
                <a:gd name="connsiteY7" fmla="*/ 2542322 h 3013810"/>
                <a:gd name="connsiteX8" fmla="*/ 2442750 w 3150148"/>
                <a:gd name="connsiteY8" fmla="*/ 2542322 h 3013810"/>
                <a:gd name="connsiteX9" fmla="*/ 2471325 w 3150148"/>
                <a:gd name="connsiteY9" fmla="*/ 1170722 h 3013810"/>
                <a:gd name="connsiteX10" fmla="*/ 2242725 w 3150148"/>
                <a:gd name="connsiteY10" fmla="*/ 627797 h 3013810"/>
                <a:gd name="connsiteX11" fmla="*/ 1585500 w 3150148"/>
                <a:gd name="connsiteY11" fmla="*/ 470635 h 3013810"/>
                <a:gd name="connsiteX12" fmla="*/ 1079 w 3150148"/>
                <a:gd name="connsiteY12" fmla="*/ 465494 h 3013810"/>
                <a:gd name="connsiteX13" fmla="*/ 1083 w 3150148"/>
                <a:gd name="connsiteY13" fmla="*/ 0 h 3013810"/>
                <a:gd name="connsiteX0" fmla="*/ 1083 w 3150148"/>
                <a:gd name="connsiteY0" fmla="*/ 0 h 3013810"/>
                <a:gd name="connsiteX1" fmla="*/ 1987212 w 3150148"/>
                <a:gd name="connsiteY1" fmla="*/ 27722 h 3013810"/>
                <a:gd name="connsiteX2" fmla="*/ 2728500 w 3150148"/>
                <a:gd name="connsiteY2" fmla="*/ 442060 h 3013810"/>
                <a:gd name="connsiteX3" fmla="*/ 2942813 w 3150148"/>
                <a:gd name="connsiteY3" fmla="*/ 1342172 h 3013810"/>
                <a:gd name="connsiteX4" fmla="*/ 2919555 w 3150148"/>
                <a:gd name="connsiteY4" fmla="*/ 2545977 h 3013810"/>
                <a:gd name="connsiteX5" fmla="*/ 3150148 w 3150148"/>
                <a:gd name="connsiteY5" fmla="*/ 2540661 h 3013810"/>
                <a:gd name="connsiteX6" fmla="*/ 2685638 w 3150148"/>
                <a:gd name="connsiteY6" fmla="*/ 3013810 h 3013810"/>
                <a:gd name="connsiteX7" fmla="*/ 2211913 w 3150148"/>
                <a:gd name="connsiteY7" fmla="*/ 2542322 h 3013810"/>
                <a:gd name="connsiteX8" fmla="*/ 2442750 w 3150148"/>
                <a:gd name="connsiteY8" fmla="*/ 2542322 h 3013810"/>
                <a:gd name="connsiteX9" fmla="*/ 2471325 w 3150148"/>
                <a:gd name="connsiteY9" fmla="*/ 1170722 h 3013810"/>
                <a:gd name="connsiteX10" fmla="*/ 2242725 w 3150148"/>
                <a:gd name="connsiteY10" fmla="*/ 627797 h 3013810"/>
                <a:gd name="connsiteX11" fmla="*/ 1585500 w 3150148"/>
                <a:gd name="connsiteY11" fmla="*/ 470635 h 3013810"/>
                <a:gd name="connsiteX12" fmla="*/ 1079 w 3150148"/>
                <a:gd name="connsiteY12" fmla="*/ 465494 h 3013810"/>
                <a:gd name="connsiteX13" fmla="*/ 1083 w 3150148"/>
                <a:gd name="connsiteY13" fmla="*/ 0 h 3013810"/>
                <a:gd name="connsiteX0" fmla="*/ 1083 w 3150148"/>
                <a:gd name="connsiteY0" fmla="*/ 0 h 3013810"/>
                <a:gd name="connsiteX1" fmla="*/ 1987212 w 3150148"/>
                <a:gd name="connsiteY1" fmla="*/ 27722 h 3013810"/>
                <a:gd name="connsiteX2" fmla="*/ 2728500 w 3150148"/>
                <a:gd name="connsiteY2" fmla="*/ 442060 h 3013810"/>
                <a:gd name="connsiteX3" fmla="*/ 2942813 w 3150148"/>
                <a:gd name="connsiteY3" fmla="*/ 1342172 h 3013810"/>
                <a:gd name="connsiteX4" fmla="*/ 2919555 w 3150148"/>
                <a:gd name="connsiteY4" fmla="*/ 2545977 h 3013810"/>
                <a:gd name="connsiteX5" fmla="*/ 3150148 w 3150148"/>
                <a:gd name="connsiteY5" fmla="*/ 2540661 h 3013810"/>
                <a:gd name="connsiteX6" fmla="*/ 2685638 w 3150148"/>
                <a:gd name="connsiteY6" fmla="*/ 3013810 h 3013810"/>
                <a:gd name="connsiteX7" fmla="*/ 2211913 w 3150148"/>
                <a:gd name="connsiteY7" fmla="*/ 2542322 h 3013810"/>
                <a:gd name="connsiteX8" fmla="*/ 2442750 w 3150148"/>
                <a:gd name="connsiteY8" fmla="*/ 2542322 h 3013810"/>
                <a:gd name="connsiteX9" fmla="*/ 2471325 w 3150148"/>
                <a:gd name="connsiteY9" fmla="*/ 1170722 h 3013810"/>
                <a:gd name="connsiteX10" fmla="*/ 2242725 w 3150148"/>
                <a:gd name="connsiteY10" fmla="*/ 627797 h 3013810"/>
                <a:gd name="connsiteX11" fmla="*/ 1585500 w 3150148"/>
                <a:gd name="connsiteY11" fmla="*/ 470635 h 3013810"/>
                <a:gd name="connsiteX12" fmla="*/ 1079 w 3150148"/>
                <a:gd name="connsiteY12" fmla="*/ 465494 h 3013810"/>
                <a:gd name="connsiteX13" fmla="*/ 1083 w 3150148"/>
                <a:gd name="connsiteY13" fmla="*/ 0 h 3013810"/>
                <a:gd name="connsiteX0" fmla="*/ 1083 w 3150148"/>
                <a:gd name="connsiteY0" fmla="*/ 0 h 3013810"/>
                <a:gd name="connsiteX1" fmla="*/ 1987212 w 3150148"/>
                <a:gd name="connsiteY1" fmla="*/ 27722 h 3013810"/>
                <a:gd name="connsiteX2" fmla="*/ 2728500 w 3150148"/>
                <a:gd name="connsiteY2" fmla="*/ 442060 h 3013810"/>
                <a:gd name="connsiteX3" fmla="*/ 2942813 w 3150148"/>
                <a:gd name="connsiteY3" fmla="*/ 1342172 h 3013810"/>
                <a:gd name="connsiteX4" fmla="*/ 2919555 w 3150148"/>
                <a:gd name="connsiteY4" fmla="*/ 2545977 h 3013810"/>
                <a:gd name="connsiteX5" fmla="*/ 3150148 w 3150148"/>
                <a:gd name="connsiteY5" fmla="*/ 2540661 h 3013810"/>
                <a:gd name="connsiteX6" fmla="*/ 2685638 w 3150148"/>
                <a:gd name="connsiteY6" fmla="*/ 3013810 h 3013810"/>
                <a:gd name="connsiteX7" fmla="*/ 2211913 w 3150148"/>
                <a:gd name="connsiteY7" fmla="*/ 2542322 h 3013810"/>
                <a:gd name="connsiteX8" fmla="*/ 2442750 w 3150148"/>
                <a:gd name="connsiteY8" fmla="*/ 2542322 h 3013810"/>
                <a:gd name="connsiteX9" fmla="*/ 2471325 w 3150148"/>
                <a:gd name="connsiteY9" fmla="*/ 1170722 h 3013810"/>
                <a:gd name="connsiteX10" fmla="*/ 2242725 w 3150148"/>
                <a:gd name="connsiteY10" fmla="*/ 627797 h 3013810"/>
                <a:gd name="connsiteX11" fmla="*/ 1585500 w 3150148"/>
                <a:gd name="connsiteY11" fmla="*/ 470635 h 3013810"/>
                <a:gd name="connsiteX12" fmla="*/ 1079 w 3150148"/>
                <a:gd name="connsiteY12" fmla="*/ 465494 h 3013810"/>
                <a:gd name="connsiteX13" fmla="*/ 1083 w 3150148"/>
                <a:gd name="connsiteY13" fmla="*/ 0 h 3013810"/>
                <a:gd name="connsiteX0" fmla="*/ 1083 w 3150148"/>
                <a:gd name="connsiteY0" fmla="*/ 0 h 3013810"/>
                <a:gd name="connsiteX1" fmla="*/ 1987212 w 3150148"/>
                <a:gd name="connsiteY1" fmla="*/ 27722 h 3013810"/>
                <a:gd name="connsiteX2" fmla="*/ 2728500 w 3150148"/>
                <a:gd name="connsiteY2" fmla="*/ 442060 h 3013810"/>
                <a:gd name="connsiteX3" fmla="*/ 2942813 w 3150148"/>
                <a:gd name="connsiteY3" fmla="*/ 1342172 h 3013810"/>
                <a:gd name="connsiteX4" fmla="*/ 2919555 w 3150148"/>
                <a:gd name="connsiteY4" fmla="*/ 2545977 h 3013810"/>
                <a:gd name="connsiteX5" fmla="*/ 3150148 w 3150148"/>
                <a:gd name="connsiteY5" fmla="*/ 2540661 h 3013810"/>
                <a:gd name="connsiteX6" fmla="*/ 2685638 w 3150148"/>
                <a:gd name="connsiteY6" fmla="*/ 3013810 h 3013810"/>
                <a:gd name="connsiteX7" fmla="*/ 2211913 w 3150148"/>
                <a:gd name="connsiteY7" fmla="*/ 2542322 h 3013810"/>
                <a:gd name="connsiteX8" fmla="*/ 2442750 w 3150148"/>
                <a:gd name="connsiteY8" fmla="*/ 2542322 h 3013810"/>
                <a:gd name="connsiteX9" fmla="*/ 2471325 w 3150148"/>
                <a:gd name="connsiteY9" fmla="*/ 1170722 h 3013810"/>
                <a:gd name="connsiteX10" fmla="*/ 2242725 w 3150148"/>
                <a:gd name="connsiteY10" fmla="*/ 627797 h 3013810"/>
                <a:gd name="connsiteX11" fmla="*/ 1585500 w 3150148"/>
                <a:gd name="connsiteY11" fmla="*/ 470635 h 3013810"/>
                <a:gd name="connsiteX12" fmla="*/ 1079 w 3150148"/>
                <a:gd name="connsiteY12" fmla="*/ 465494 h 3013810"/>
                <a:gd name="connsiteX13" fmla="*/ 1083 w 3150148"/>
                <a:gd name="connsiteY13" fmla="*/ 0 h 3013810"/>
                <a:gd name="connsiteX0" fmla="*/ 1083 w 3150148"/>
                <a:gd name="connsiteY0" fmla="*/ 11237 h 3025047"/>
                <a:gd name="connsiteX1" fmla="*/ 1987212 w 3150148"/>
                <a:gd name="connsiteY1" fmla="*/ 38959 h 3025047"/>
                <a:gd name="connsiteX2" fmla="*/ 2757495 w 3150148"/>
                <a:gd name="connsiteY2" fmla="*/ 453298 h 3025047"/>
                <a:gd name="connsiteX3" fmla="*/ 2942813 w 3150148"/>
                <a:gd name="connsiteY3" fmla="*/ 1353409 h 3025047"/>
                <a:gd name="connsiteX4" fmla="*/ 2919555 w 3150148"/>
                <a:gd name="connsiteY4" fmla="*/ 2557214 h 3025047"/>
                <a:gd name="connsiteX5" fmla="*/ 3150148 w 3150148"/>
                <a:gd name="connsiteY5" fmla="*/ 2551898 h 3025047"/>
                <a:gd name="connsiteX6" fmla="*/ 2685638 w 3150148"/>
                <a:gd name="connsiteY6" fmla="*/ 3025047 h 3025047"/>
                <a:gd name="connsiteX7" fmla="*/ 2211913 w 3150148"/>
                <a:gd name="connsiteY7" fmla="*/ 2553559 h 3025047"/>
                <a:gd name="connsiteX8" fmla="*/ 2442750 w 3150148"/>
                <a:gd name="connsiteY8" fmla="*/ 2553559 h 3025047"/>
                <a:gd name="connsiteX9" fmla="*/ 2471325 w 3150148"/>
                <a:gd name="connsiteY9" fmla="*/ 1181959 h 3025047"/>
                <a:gd name="connsiteX10" fmla="*/ 2242725 w 3150148"/>
                <a:gd name="connsiteY10" fmla="*/ 639034 h 3025047"/>
                <a:gd name="connsiteX11" fmla="*/ 1585500 w 3150148"/>
                <a:gd name="connsiteY11" fmla="*/ 481872 h 3025047"/>
                <a:gd name="connsiteX12" fmla="*/ 1079 w 3150148"/>
                <a:gd name="connsiteY12" fmla="*/ 476731 h 3025047"/>
                <a:gd name="connsiteX13" fmla="*/ 1083 w 3150148"/>
                <a:gd name="connsiteY13" fmla="*/ 11237 h 3025047"/>
                <a:gd name="connsiteX0" fmla="*/ 1083 w 3150148"/>
                <a:gd name="connsiteY0" fmla="*/ 11237 h 3025047"/>
                <a:gd name="connsiteX1" fmla="*/ 1987212 w 3150148"/>
                <a:gd name="connsiteY1" fmla="*/ 38959 h 3025047"/>
                <a:gd name="connsiteX2" fmla="*/ 2757495 w 3150148"/>
                <a:gd name="connsiteY2" fmla="*/ 453298 h 3025047"/>
                <a:gd name="connsiteX3" fmla="*/ 2942813 w 3150148"/>
                <a:gd name="connsiteY3" fmla="*/ 1353409 h 3025047"/>
                <a:gd name="connsiteX4" fmla="*/ 2919555 w 3150148"/>
                <a:gd name="connsiteY4" fmla="*/ 2557214 h 3025047"/>
                <a:gd name="connsiteX5" fmla="*/ 3150148 w 3150148"/>
                <a:gd name="connsiteY5" fmla="*/ 2551898 h 3025047"/>
                <a:gd name="connsiteX6" fmla="*/ 2685638 w 3150148"/>
                <a:gd name="connsiteY6" fmla="*/ 3025047 h 3025047"/>
                <a:gd name="connsiteX7" fmla="*/ 2211913 w 3150148"/>
                <a:gd name="connsiteY7" fmla="*/ 2553559 h 3025047"/>
                <a:gd name="connsiteX8" fmla="*/ 2442750 w 3150148"/>
                <a:gd name="connsiteY8" fmla="*/ 2553559 h 3025047"/>
                <a:gd name="connsiteX9" fmla="*/ 2471325 w 3150148"/>
                <a:gd name="connsiteY9" fmla="*/ 1181959 h 3025047"/>
                <a:gd name="connsiteX10" fmla="*/ 2242725 w 3150148"/>
                <a:gd name="connsiteY10" fmla="*/ 639034 h 3025047"/>
                <a:gd name="connsiteX11" fmla="*/ 1585500 w 3150148"/>
                <a:gd name="connsiteY11" fmla="*/ 481872 h 3025047"/>
                <a:gd name="connsiteX12" fmla="*/ 1079 w 3150148"/>
                <a:gd name="connsiteY12" fmla="*/ 476731 h 3025047"/>
                <a:gd name="connsiteX13" fmla="*/ 1083 w 3150148"/>
                <a:gd name="connsiteY13" fmla="*/ 11237 h 3025047"/>
                <a:gd name="connsiteX0" fmla="*/ 1083 w 3150148"/>
                <a:gd name="connsiteY0" fmla="*/ 11237 h 3025047"/>
                <a:gd name="connsiteX1" fmla="*/ 1987212 w 3150148"/>
                <a:gd name="connsiteY1" fmla="*/ 38959 h 3025047"/>
                <a:gd name="connsiteX2" fmla="*/ 2757495 w 3150148"/>
                <a:gd name="connsiteY2" fmla="*/ 453298 h 3025047"/>
                <a:gd name="connsiteX3" fmla="*/ 2942813 w 3150148"/>
                <a:gd name="connsiteY3" fmla="*/ 1353409 h 3025047"/>
                <a:gd name="connsiteX4" fmla="*/ 2919555 w 3150148"/>
                <a:gd name="connsiteY4" fmla="*/ 2557214 h 3025047"/>
                <a:gd name="connsiteX5" fmla="*/ 3150148 w 3150148"/>
                <a:gd name="connsiteY5" fmla="*/ 2551898 h 3025047"/>
                <a:gd name="connsiteX6" fmla="*/ 2685638 w 3150148"/>
                <a:gd name="connsiteY6" fmla="*/ 3025047 h 3025047"/>
                <a:gd name="connsiteX7" fmla="*/ 2211913 w 3150148"/>
                <a:gd name="connsiteY7" fmla="*/ 2553559 h 3025047"/>
                <a:gd name="connsiteX8" fmla="*/ 2442750 w 3150148"/>
                <a:gd name="connsiteY8" fmla="*/ 2553559 h 3025047"/>
                <a:gd name="connsiteX9" fmla="*/ 2471325 w 3150148"/>
                <a:gd name="connsiteY9" fmla="*/ 1181959 h 3025047"/>
                <a:gd name="connsiteX10" fmla="*/ 2242725 w 3150148"/>
                <a:gd name="connsiteY10" fmla="*/ 639034 h 3025047"/>
                <a:gd name="connsiteX11" fmla="*/ 1585500 w 3150148"/>
                <a:gd name="connsiteY11" fmla="*/ 481872 h 3025047"/>
                <a:gd name="connsiteX12" fmla="*/ 1079 w 3150148"/>
                <a:gd name="connsiteY12" fmla="*/ 476731 h 3025047"/>
                <a:gd name="connsiteX13" fmla="*/ 1083 w 3150148"/>
                <a:gd name="connsiteY13" fmla="*/ 11237 h 3025047"/>
                <a:gd name="connsiteX0" fmla="*/ 1083 w 3150148"/>
                <a:gd name="connsiteY0" fmla="*/ 11237 h 3025047"/>
                <a:gd name="connsiteX1" fmla="*/ 1987212 w 3150148"/>
                <a:gd name="connsiteY1" fmla="*/ 38959 h 3025047"/>
                <a:gd name="connsiteX2" fmla="*/ 2757495 w 3150148"/>
                <a:gd name="connsiteY2" fmla="*/ 453298 h 3025047"/>
                <a:gd name="connsiteX3" fmla="*/ 2942813 w 3150148"/>
                <a:gd name="connsiteY3" fmla="*/ 1353409 h 3025047"/>
                <a:gd name="connsiteX4" fmla="*/ 2919555 w 3150148"/>
                <a:gd name="connsiteY4" fmla="*/ 2557214 h 3025047"/>
                <a:gd name="connsiteX5" fmla="*/ 3150148 w 3150148"/>
                <a:gd name="connsiteY5" fmla="*/ 2551898 h 3025047"/>
                <a:gd name="connsiteX6" fmla="*/ 2685638 w 3150148"/>
                <a:gd name="connsiteY6" fmla="*/ 3025047 h 3025047"/>
                <a:gd name="connsiteX7" fmla="*/ 2211913 w 3150148"/>
                <a:gd name="connsiteY7" fmla="*/ 2553559 h 3025047"/>
                <a:gd name="connsiteX8" fmla="*/ 2442750 w 3150148"/>
                <a:gd name="connsiteY8" fmla="*/ 2553559 h 3025047"/>
                <a:gd name="connsiteX9" fmla="*/ 2471325 w 3150148"/>
                <a:gd name="connsiteY9" fmla="*/ 1181959 h 3025047"/>
                <a:gd name="connsiteX10" fmla="*/ 2242725 w 3150148"/>
                <a:gd name="connsiteY10" fmla="*/ 639034 h 3025047"/>
                <a:gd name="connsiteX11" fmla="*/ 1585500 w 3150148"/>
                <a:gd name="connsiteY11" fmla="*/ 481872 h 3025047"/>
                <a:gd name="connsiteX12" fmla="*/ 1079 w 3150148"/>
                <a:gd name="connsiteY12" fmla="*/ 476731 h 3025047"/>
                <a:gd name="connsiteX13" fmla="*/ 1083 w 3150148"/>
                <a:gd name="connsiteY13" fmla="*/ 11237 h 3025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50148" h="3025047">
                  <a:moveTo>
                    <a:pt x="1083" y="11237"/>
                  </a:moveTo>
                  <a:cubicBezTo>
                    <a:pt x="663126" y="20478"/>
                    <a:pt x="1527810" y="-34718"/>
                    <a:pt x="1987212" y="38959"/>
                  </a:cubicBezTo>
                  <a:cubicBezTo>
                    <a:pt x="2446614" y="112636"/>
                    <a:pt x="2679418" y="317867"/>
                    <a:pt x="2757495" y="453298"/>
                  </a:cubicBezTo>
                  <a:cubicBezTo>
                    <a:pt x="2835572" y="588729"/>
                    <a:pt x="2915803" y="1002756"/>
                    <a:pt x="2942813" y="1353409"/>
                  </a:cubicBezTo>
                  <a:cubicBezTo>
                    <a:pt x="2969823" y="1704062"/>
                    <a:pt x="2908036" y="2349492"/>
                    <a:pt x="2919555" y="2557214"/>
                  </a:cubicBezTo>
                  <a:cubicBezTo>
                    <a:pt x="3032083" y="2552285"/>
                    <a:pt x="3029647" y="2558986"/>
                    <a:pt x="3150148" y="2551898"/>
                  </a:cubicBezTo>
                  <a:cubicBezTo>
                    <a:pt x="3068631" y="2661769"/>
                    <a:pt x="2860521" y="2881230"/>
                    <a:pt x="2685638" y="3025047"/>
                  </a:cubicBezTo>
                  <a:cubicBezTo>
                    <a:pt x="2516071" y="2892417"/>
                    <a:pt x="2413228" y="2768763"/>
                    <a:pt x="2211913" y="2553559"/>
                  </a:cubicBezTo>
                  <a:cubicBezTo>
                    <a:pt x="2281152" y="2554529"/>
                    <a:pt x="2333990" y="2547858"/>
                    <a:pt x="2442750" y="2553559"/>
                  </a:cubicBezTo>
                  <a:cubicBezTo>
                    <a:pt x="2450180" y="2118392"/>
                    <a:pt x="2466104" y="1445962"/>
                    <a:pt x="2471325" y="1181959"/>
                  </a:cubicBezTo>
                  <a:cubicBezTo>
                    <a:pt x="2476546" y="917956"/>
                    <a:pt x="2351803" y="722665"/>
                    <a:pt x="2242725" y="639034"/>
                  </a:cubicBezTo>
                  <a:cubicBezTo>
                    <a:pt x="2133647" y="555403"/>
                    <a:pt x="1938570" y="488225"/>
                    <a:pt x="1585500" y="481872"/>
                  </a:cubicBezTo>
                  <a:cubicBezTo>
                    <a:pt x="1232430" y="475519"/>
                    <a:pt x="227741" y="473741"/>
                    <a:pt x="1079" y="476731"/>
                  </a:cubicBezTo>
                  <a:cubicBezTo>
                    <a:pt x="2368" y="323551"/>
                    <a:pt x="-1901" y="190557"/>
                    <a:pt x="1083" y="1123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grpSp>
      <p:sp>
        <p:nvSpPr>
          <p:cNvPr id="19459" name="Rectangle 93"/>
          <p:cNvSpPr>
            <a:spLocks noChangeArrowheads="1"/>
          </p:cNvSpPr>
          <p:nvPr/>
        </p:nvSpPr>
        <p:spPr bwMode="auto">
          <a:xfrm>
            <a:off x="1044575" y="1087438"/>
            <a:ext cx="185738"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lnSpc>
                <a:spcPts val="1363"/>
              </a:lnSpc>
            </a:pPr>
            <a:endParaRPr lang="zh-TW" altLang="en-US" sz="1800">
              <a:solidFill>
                <a:srgbClr val="C55A11"/>
              </a:solidFill>
            </a:endParaRPr>
          </a:p>
        </p:txBody>
      </p:sp>
      <p:sp>
        <p:nvSpPr>
          <p:cNvPr id="19460" name="Rectangle 281"/>
          <p:cNvSpPr>
            <a:spLocks noChangeArrowheads="1"/>
          </p:cNvSpPr>
          <p:nvPr/>
        </p:nvSpPr>
        <p:spPr bwMode="auto">
          <a:xfrm>
            <a:off x="1319213" y="1265238"/>
            <a:ext cx="26606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n-US" altLang="zh-TW" sz="2000" u="sng"/>
              <a:t> Natural Methylotrophy</a:t>
            </a:r>
          </a:p>
        </p:txBody>
      </p:sp>
      <p:grpSp>
        <p:nvGrpSpPr>
          <p:cNvPr id="19461" name="Group 283"/>
          <p:cNvGrpSpPr>
            <a:grpSpLocks/>
          </p:cNvGrpSpPr>
          <p:nvPr/>
        </p:nvGrpSpPr>
        <p:grpSpPr bwMode="auto">
          <a:xfrm>
            <a:off x="803275" y="1928813"/>
            <a:ext cx="3563938" cy="3121025"/>
            <a:chOff x="6154439" y="508684"/>
            <a:chExt cx="1920163" cy="1833117"/>
          </a:xfrm>
        </p:grpSpPr>
        <p:sp>
          <p:nvSpPr>
            <p:cNvPr id="19486" name="TextBox 284"/>
            <p:cNvSpPr txBox="1">
              <a:spLocks noChangeArrowheads="1"/>
            </p:cNvSpPr>
            <p:nvPr/>
          </p:nvSpPr>
          <p:spPr bwMode="auto">
            <a:xfrm>
              <a:off x="6154439" y="508684"/>
              <a:ext cx="755991" cy="217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n-US" altLang="zh-TW" sz="1800"/>
                <a:t>CH</a:t>
              </a:r>
              <a:r>
                <a:rPr lang="en-US" altLang="zh-TW" sz="1800" baseline="-25000"/>
                <a:t>3</a:t>
              </a:r>
              <a:r>
                <a:rPr lang="en-US" altLang="zh-TW" sz="1800"/>
                <a:t>OH</a:t>
              </a:r>
            </a:p>
          </p:txBody>
        </p:sp>
        <p:sp>
          <p:nvSpPr>
            <p:cNvPr id="19487" name="TextBox 285"/>
            <p:cNvSpPr txBox="1">
              <a:spLocks noChangeArrowheads="1"/>
            </p:cNvSpPr>
            <p:nvPr/>
          </p:nvSpPr>
          <p:spPr bwMode="auto">
            <a:xfrm>
              <a:off x="6889927" y="518356"/>
              <a:ext cx="755991" cy="217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n-US" altLang="zh-TW" sz="1800"/>
                <a:t>CH</a:t>
              </a:r>
              <a:r>
                <a:rPr lang="en-US" altLang="zh-TW" sz="1800" baseline="-25000"/>
                <a:t>2</a:t>
              </a:r>
              <a:r>
                <a:rPr lang="en-US" altLang="zh-TW" sz="1800"/>
                <a:t>O</a:t>
              </a:r>
            </a:p>
          </p:txBody>
        </p:sp>
        <p:cxnSp>
          <p:nvCxnSpPr>
            <p:cNvPr id="287" name="Straight Connector 32"/>
            <p:cNvCxnSpPr/>
            <p:nvPr/>
          </p:nvCxnSpPr>
          <p:spPr>
            <a:xfrm>
              <a:off x="7352723" y="901228"/>
              <a:ext cx="0" cy="610728"/>
            </a:xfrm>
            <a:prstGeom prst="line">
              <a:avLst/>
            </a:prstGeom>
            <a:ln w="19050" cmpd="sng">
              <a:solidFill>
                <a:schemeClr val="tx1"/>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19489" name="TextBox 287"/>
            <p:cNvSpPr txBox="1">
              <a:spLocks noChangeArrowheads="1"/>
            </p:cNvSpPr>
            <p:nvPr/>
          </p:nvSpPr>
          <p:spPr bwMode="auto">
            <a:xfrm>
              <a:off x="7628876" y="608253"/>
              <a:ext cx="286997" cy="217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n-US" altLang="zh-TW" sz="1800"/>
                <a:t>A</a:t>
              </a:r>
            </a:p>
          </p:txBody>
        </p:sp>
        <p:sp>
          <p:nvSpPr>
            <p:cNvPr id="19490" name="TextBox 288"/>
            <p:cNvSpPr txBox="1">
              <a:spLocks noChangeArrowheads="1"/>
            </p:cNvSpPr>
            <p:nvPr/>
          </p:nvSpPr>
          <p:spPr bwMode="auto">
            <a:xfrm>
              <a:off x="7268288" y="1513475"/>
              <a:ext cx="286997" cy="217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n-US" altLang="zh-TW" sz="1800"/>
                <a:t>B</a:t>
              </a:r>
            </a:p>
          </p:txBody>
        </p:sp>
        <p:sp>
          <p:nvSpPr>
            <p:cNvPr id="19491" name="TextBox 289"/>
            <p:cNvSpPr txBox="1">
              <a:spLocks noChangeArrowheads="1"/>
            </p:cNvSpPr>
            <p:nvPr/>
          </p:nvSpPr>
          <p:spPr bwMode="auto">
            <a:xfrm>
              <a:off x="7152071" y="2124800"/>
              <a:ext cx="769991" cy="217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n-US" altLang="zh-TW" sz="1800"/>
                <a:t>Growth</a:t>
              </a:r>
            </a:p>
          </p:txBody>
        </p:sp>
        <p:sp>
          <p:nvSpPr>
            <p:cNvPr id="291" name="Arc 290"/>
            <p:cNvSpPr>
              <a:spLocks noChangeAspect="1"/>
            </p:cNvSpPr>
            <p:nvPr/>
          </p:nvSpPr>
          <p:spPr>
            <a:xfrm>
              <a:off x="7354434" y="751110"/>
              <a:ext cx="720168" cy="719820"/>
            </a:xfrm>
            <a:prstGeom prst="arc">
              <a:avLst>
                <a:gd name="adj1" fmla="val 10875989"/>
                <a:gd name="adj2" fmla="val 15026811"/>
              </a:avLst>
            </a:prstGeom>
            <a:ln w="19050" cmpd="sng">
              <a:solidFill>
                <a:schemeClr val="tx1"/>
              </a:solidFill>
            </a:ln>
          </p:spPr>
          <p:style>
            <a:lnRef idx="2">
              <a:schemeClr val="accent1"/>
            </a:lnRef>
            <a:fillRef idx="0">
              <a:schemeClr val="accent1"/>
            </a:fillRef>
            <a:effectRef idx="1">
              <a:schemeClr val="accent1"/>
            </a:effectRef>
            <a:fontRef idx="minor">
              <a:schemeClr val="tx1"/>
            </a:fontRef>
          </p:style>
          <p:txBody>
            <a:bodyPr anchor="ctr"/>
            <a:lstStyle/>
            <a:p>
              <a:pPr algn="ctr" eaLnBrk="1" fontAlgn="auto" hangingPunct="1">
                <a:spcBef>
                  <a:spcPts val="0"/>
                </a:spcBef>
                <a:spcAft>
                  <a:spcPts val="0"/>
                </a:spcAft>
                <a:defRPr/>
              </a:pPr>
              <a:endParaRPr lang="en-US" sz="2400"/>
            </a:p>
          </p:txBody>
        </p:sp>
        <p:cxnSp>
          <p:nvCxnSpPr>
            <p:cNvPr id="292" name="Straight Connector 32"/>
            <p:cNvCxnSpPr/>
            <p:nvPr/>
          </p:nvCxnSpPr>
          <p:spPr>
            <a:xfrm rot="16200000">
              <a:off x="6736475" y="482980"/>
              <a:ext cx="0" cy="288239"/>
            </a:xfrm>
            <a:prstGeom prst="line">
              <a:avLst/>
            </a:prstGeom>
            <a:ln w="19050" cmpd="sng">
              <a:solidFill>
                <a:schemeClr val="tx1"/>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293" name="Arc 292"/>
            <p:cNvSpPr>
              <a:spLocks noChangeAspect="1"/>
            </p:cNvSpPr>
            <p:nvPr/>
          </p:nvSpPr>
          <p:spPr>
            <a:xfrm>
              <a:off x="7354434" y="751110"/>
              <a:ext cx="720168" cy="719820"/>
            </a:xfrm>
            <a:prstGeom prst="arc">
              <a:avLst>
                <a:gd name="adj1" fmla="val 5640973"/>
                <a:gd name="adj2" fmla="val 11045979"/>
              </a:avLst>
            </a:prstGeom>
            <a:ln w="19050" cmpd="sng">
              <a:solidFill>
                <a:schemeClr val="tx1"/>
              </a:solidFill>
              <a:headEnd type="stealth" w="lg" len="lg"/>
              <a:tailEnd type="none" w="lg" len="lg"/>
            </a:ln>
          </p:spPr>
          <p:style>
            <a:lnRef idx="2">
              <a:schemeClr val="accent1"/>
            </a:lnRef>
            <a:fillRef idx="0">
              <a:schemeClr val="accent1"/>
            </a:fillRef>
            <a:effectRef idx="1">
              <a:schemeClr val="accent1"/>
            </a:effectRef>
            <a:fontRef idx="minor">
              <a:schemeClr val="tx1"/>
            </a:fontRef>
          </p:style>
          <p:txBody>
            <a:bodyPr anchor="ctr"/>
            <a:lstStyle/>
            <a:p>
              <a:pPr algn="ctr" eaLnBrk="1" fontAlgn="auto" hangingPunct="1">
                <a:spcBef>
                  <a:spcPts val="0"/>
                </a:spcBef>
                <a:spcAft>
                  <a:spcPts val="0"/>
                </a:spcAft>
                <a:defRPr/>
              </a:pPr>
              <a:endParaRPr lang="en-US" sz="2400"/>
            </a:p>
          </p:txBody>
        </p:sp>
        <p:sp>
          <p:nvSpPr>
            <p:cNvPr id="294" name="Arc 293"/>
            <p:cNvSpPr>
              <a:spLocks noChangeAspect="1"/>
            </p:cNvSpPr>
            <p:nvPr/>
          </p:nvSpPr>
          <p:spPr>
            <a:xfrm>
              <a:off x="7354434" y="751110"/>
              <a:ext cx="720168" cy="719820"/>
            </a:xfrm>
            <a:prstGeom prst="arc">
              <a:avLst>
                <a:gd name="adj1" fmla="val 507291"/>
                <a:gd name="adj2" fmla="val 5537821"/>
              </a:avLst>
            </a:prstGeom>
            <a:ln w="19050" cmpd="sng">
              <a:solidFill>
                <a:schemeClr val="tx1"/>
              </a:solidFill>
              <a:headEnd type="stealth" w="lg" len="lg"/>
              <a:tailEnd type="none" w="lg" len="lg"/>
            </a:ln>
          </p:spPr>
          <p:style>
            <a:lnRef idx="2">
              <a:schemeClr val="accent1"/>
            </a:lnRef>
            <a:fillRef idx="0">
              <a:schemeClr val="accent1"/>
            </a:fillRef>
            <a:effectRef idx="1">
              <a:schemeClr val="accent1"/>
            </a:effectRef>
            <a:fontRef idx="minor">
              <a:schemeClr val="tx1"/>
            </a:fontRef>
          </p:style>
          <p:txBody>
            <a:bodyPr anchor="ctr"/>
            <a:lstStyle/>
            <a:p>
              <a:pPr algn="ctr" eaLnBrk="1" fontAlgn="auto" hangingPunct="1">
                <a:spcBef>
                  <a:spcPts val="0"/>
                </a:spcBef>
                <a:spcAft>
                  <a:spcPts val="0"/>
                </a:spcAft>
                <a:defRPr/>
              </a:pPr>
              <a:endParaRPr lang="en-US" sz="2400"/>
            </a:p>
          </p:txBody>
        </p:sp>
        <p:sp>
          <p:nvSpPr>
            <p:cNvPr id="295" name="Arc 294"/>
            <p:cNvSpPr>
              <a:spLocks noChangeAspect="1"/>
            </p:cNvSpPr>
            <p:nvPr/>
          </p:nvSpPr>
          <p:spPr>
            <a:xfrm>
              <a:off x="7354434" y="751110"/>
              <a:ext cx="720168" cy="719820"/>
            </a:xfrm>
            <a:prstGeom prst="arc">
              <a:avLst>
                <a:gd name="adj1" fmla="val 17302132"/>
                <a:gd name="adj2" fmla="val 441712"/>
              </a:avLst>
            </a:prstGeom>
            <a:ln w="19050" cmpd="sng">
              <a:solidFill>
                <a:schemeClr val="tx1"/>
              </a:solidFill>
              <a:headEnd type="stealth" w="lg" len="lg"/>
              <a:tailEnd type="none" w="lg" len="lg"/>
            </a:ln>
          </p:spPr>
          <p:style>
            <a:lnRef idx="2">
              <a:schemeClr val="accent1"/>
            </a:lnRef>
            <a:fillRef idx="0">
              <a:schemeClr val="accent1"/>
            </a:fillRef>
            <a:effectRef idx="1">
              <a:schemeClr val="accent1"/>
            </a:effectRef>
            <a:fontRef idx="minor">
              <a:schemeClr val="tx1"/>
            </a:fontRef>
          </p:style>
          <p:txBody>
            <a:bodyPr anchor="ctr"/>
            <a:lstStyle/>
            <a:p>
              <a:pPr algn="ctr" eaLnBrk="1" fontAlgn="auto" hangingPunct="1">
                <a:spcBef>
                  <a:spcPts val="0"/>
                </a:spcBef>
                <a:spcAft>
                  <a:spcPts val="0"/>
                </a:spcAft>
                <a:defRPr/>
              </a:pPr>
              <a:endParaRPr lang="en-US" sz="2400"/>
            </a:p>
          </p:txBody>
        </p:sp>
        <p:cxnSp>
          <p:nvCxnSpPr>
            <p:cNvPr id="296" name="Straight Connector 32"/>
            <p:cNvCxnSpPr/>
            <p:nvPr/>
          </p:nvCxnSpPr>
          <p:spPr>
            <a:xfrm>
              <a:off x="7362132" y="1759045"/>
              <a:ext cx="0" cy="288115"/>
            </a:xfrm>
            <a:prstGeom prst="line">
              <a:avLst/>
            </a:prstGeom>
            <a:ln w="19050" cmpd="sng">
              <a:solidFill>
                <a:schemeClr val="tx1"/>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grpSp>
      <p:sp>
        <p:nvSpPr>
          <p:cNvPr id="318" name="Arc 317"/>
          <p:cNvSpPr/>
          <p:nvPr/>
        </p:nvSpPr>
        <p:spPr>
          <a:xfrm>
            <a:off x="2374900" y="2255838"/>
            <a:ext cx="654050" cy="731837"/>
          </a:xfrm>
          <a:prstGeom prst="arc">
            <a:avLst>
              <a:gd name="adj1" fmla="val 17084768"/>
              <a:gd name="adj2" fmla="val 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sz="2400"/>
          </a:p>
        </p:txBody>
      </p:sp>
      <p:sp>
        <p:nvSpPr>
          <p:cNvPr id="19463" name="TextBox 143"/>
          <p:cNvSpPr txBox="1">
            <a:spLocks noChangeArrowheads="1"/>
          </p:cNvSpPr>
          <p:nvPr/>
        </p:nvSpPr>
        <p:spPr bwMode="auto">
          <a:xfrm>
            <a:off x="4230688" y="130175"/>
            <a:ext cx="38544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zh-TW" sz="2800">
                <a:solidFill>
                  <a:srgbClr val="FFFFFF"/>
                </a:solidFill>
              </a:rPr>
              <a:t>Learning from the nature</a:t>
            </a:r>
          </a:p>
        </p:txBody>
      </p:sp>
      <p:grpSp>
        <p:nvGrpSpPr>
          <p:cNvPr id="276" name="Group 275"/>
          <p:cNvGrpSpPr/>
          <p:nvPr/>
        </p:nvGrpSpPr>
        <p:grpSpPr>
          <a:xfrm>
            <a:off x="5588016" y="1887193"/>
            <a:ext cx="4601881" cy="2838341"/>
            <a:chOff x="413722" y="3396626"/>
            <a:chExt cx="4443897" cy="2297518"/>
          </a:xfrm>
          <a:solidFill>
            <a:schemeClr val="accent6">
              <a:lumMod val="40000"/>
              <a:lumOff val="60000"/>
            </a:schemeClr>
          </a:solidFill>
        </p:grpSpPr>
        <p:sp>
          <p:nvSpPr>
            <p:cNvPr id="277" name="Freeform 276"/>
            <p:cNvSpPr/>
            <p:nvPr/>
          </p:nvSpPr>
          <p:spPr>
            <a:xfrm>
              <a:off x="2605307" y="3478908"/>
              <a:ext cx="2252312" cy="890610"/>
            </a:xfrm>
            <a:custGeom>
              <a:avLst/>
              <a:gdLst>
                <a:gd name="connsiteX0" fmla="*/ 2935541 w 3130308"/>
                <a:gd name="connsiteY0" fmla="*/ 1018582 h 1056608"/>
                <a:gd name="connsiteX1" fmla="*/ 2935541 w 3130308"/>
                <a:gd name="connsiteY1" fmla="*/ 537319 h 1056608"/>
                <a:gd name="connsiteX2" fmla="*/ 1395499 w 3130308"/>
                <a:gd name="connsiteY2" fmla="*/ 537319 h 1056608"/>
                <a:gd name="connsiteX3" fmla="*/ 781888 w 3130308"/>
                <a:gd name="connsiteY3" fmla="*/ 200434 h 1056608"/>
                <a:gd name="connsiteX4" fmla="*/ 469067 w 3130308"/>
                <a:gd name="connsiteY4" fmla="*/ 7929 h 1056608"/>
                <a:gd name="connsiteX5" fmla="*/ 11867 w 3130308"/>
                <a:gd name="connsiteY5" fmla="*/ 104182 h 1056608"/>
                <a:gd name="connsiteX6" fmla="*/ 144214 w 3130308"/>
                <a:gd name="connsiteY6" fmla="*/ 693729 h 1056608"/>
                <a:gd name="connsiteX7" fmla="*/ 252499 w 3130308"/>
                <a:gd name="connsiteY7" fmla="*/ 465129 h 1056608"/>
                <a:gd name="connsiteX8" fmla="*/ 577351 w 3130308"/>
                <a:gd name="connsiteY8" fmla="*/ 537319 h 1056608"/>
                <a:gd name="connsiteX9" fmla="*/ 878141 w 3130308"/>
                <a:gd name="connsiteY9" fmla="*/ 862171 h 1056608"/>
                <a:gd name="connsiteX10" fmla="*/ 1359404 w 3130308"/>
                <a:gd name="connsiteY10" fmla="*/ 1006550 h 1056608"/>
                <a:gd name="connsiteX11" fmla="*/ 2935541 w 3130308"/>
                <a:gd name="connsiteY11" fmla="*/ 1018582 h 1056608"/>
                <a:gd name="connsiteX0" fmla="*/ 2935541 w 3130308"/>
                <a:gd name="connsiteY0" fmla="*/ 1018582 h 1056608"/>
                <a:gd name="connsiteX1" fmla="*/ 2935541 w 3130308"/>
                <a:gd name="connsiteY1" fmla="*/ 537319 h 1056608"/>
                <a:gd name="connsiteX2" fmla="*/ 1395499 w 3130308"/>
                <a:gd name="connsiteY2" fmla="*/ 537319 h 1056608"/>
                <a:gd name="connsiteX3" fmla="*/ 781888 w 3130308"/>
                <a:gd name="connsiteY3" fmla="*/ 200434 h 1056608"/>
                <a:gd name="connsiteX4" fmla="*/ 469067 w 3130308"/>
                <a:gd name="connsiteY4" fmla="*/ 7929 h 1056608"/>
                <a:gd name="connsiteX5" fmla="*/ 11867 w 3130308"/>
                <a:gd name="connsiteY5" fmla="*/ 104182 h 1056608"/>
                <a:gd name="connsiteX6" fmla="*/ 144214 w 3130308"/>
                <a:gd name="connsiteY6" fmla="*/ 693729 h 1056608"/>
                <a:gd name="connsiteX7" fmla="*/ 252499 w 3130308"/>
                <a:gd name="connsiteY7" fmla="*/ 465129 h 1056608"/>
                <a:gd name="connsiteX8" fmla="*/ 577351 w 3130308"/>
                <a:gd name="connsiteY8" fmla="*/ 537319 h 1056608"/>
                <a:gd name="connsiteX9" fmla="*/ 878141 w 3130308"/>
                <a:gd name="connsiteY9" fmla="*/ 862171 h 1056608"/>
                <a:gd name="connsiteX10" fmla="*/ 1359404 w 3130308"/>
                <a:gd name="connsiteY10" fmla="*/ 1006550 h 1056608"/>
                <a:gd name="connsiteX11" fmla="*/ 2935541 w 3130308"/>
                <a:gd name="connsiteY11" fmla="*/ 1018582 h 1056608"/>
                <a:gd name="connsiteX0" fmla="*/ 2935541 w 3130308"/>
                <a:gd name="connsiteY0" fmla="*/ 1018582 h 1056608"/>
                <a:gd name="connsiteX1" fmla="*/ 2935541 w 3130308"/>
                <a:gd name="connsiteY1" fmla="*/ 537319 h 1056608"/>
                <a:gd name="connsiteX2" fmla="*/ 1395499 w 3130308"/>
                <a:gd name="connsiteY2" fmla="*/ 537319 h 1056608"/>
                <a:gd name="connsiteX3" fmla="*/ 781888 w 3130308"/>
                <a:gd name="connsiteY3" fmla="*/ 200434 h 1056608"/>
                <a:gd name="connsiteX4" fmla="*/ 469067 w 3130308"/>
                <a:gd name="connsiteY4" fmla="*/ 7929 h 1056608"/>
                <a:gd name="connsiteX5" fmla="*/ 11867 w 3130308"/>
                <a:gd name="connsiteY5" fmla="*/ 104182 h 1056608"/>
                <a:gd name="connsiteX6" fmla="*/ 144214 w 3130308"/>
                <a:gd name="connsiteY6" fmla="*/ 693729 h 1056608"/>
                <a:gd name="connsiteX7" fmla="*/ 252499 w 3130308"/>
                <a:gd name="connsiteY7" fmla="*/ 465129 h 1056608"/>
                <a:gd name="connsiteX8" fmla="*/ 577351 w 3130308"/>
                <a:gd name="connsiteY8" fmla="*/ 537319 h 1056608"/>
                <a:gd name="connsiteX9" fmla="*/ 878141 w 3130308"/>
                <a:gd name="connsiteY9" fmla="*/ 862171 h 1056608"/>
                <a:gd name="connsiteX10" fmla="*/ 1359404 w 3130308"/>
                <a:gd name="connsiteY10" fmla="*/ 1006550 h 1056608"/>
                <a:gd name="connsiteX11" fmla="*/ 2935541 w 3130308"/>
                <a:gd name="connsiteY11" fmla="*/ 1018582 h 1056608"/>
                <a:gd name="connsiteX0" fmla="*/ 2935541 w 3030516"/>
                <a:gd name="connsiteY0" fmla="*/ 1018582 h 1056608"/>
                <a:gd name="connsiteX1" fmla="*/ 2935541 w 3030516"/>
                <a:gd name="connsiteY1" fmla="*/ 537319 h 1056608"/>
                <a:gd name="connsiteX2" fmla="*/ 1395499 w 3030516"/>
                <a:gd name="connsiteY2" fmla="*/ 537319 h 1056608"/>
                <a:gd name="connsiteX3" fmla="*/ 781888 w 3030516"/>
                <a:gd name="connsiteY3" fmla="*/ 200434 h 1056608"/>
                <a:gd name="connsiteX4" fmla="*/ 469067 w 3030516"/>
                <a:gd name="connsiteY4" fmla="*/ 7929 h 1056608"/>
                <a:gd name="connsiteX5" fmla="*/ 11867 w 3030516"/>
                <a:gd name="connsiteY5" fmla="*/ 104182 h 1056608"/>
                <a:gd name="connsiteX6" fmla="*/ 144214 w 3030516"/>
                <a:gd name="connsiteY6" fmla="*/ 693729 h 1056608"/>
                <a:gd name="connsiteX7" fmla="*/ 252499 w 3030516"/>
                <a:gd name="connsiteY7" fmla="*/ 465129 h 1056608"/>
                <a:gd name="connsiteX8" fmla="*/ 577351 w 3030516"/>
                <a:gd name="connsiteY8" fmla="*/ 537319 h 1056608"/>
                <a:gd name="connsiteX9" fmla="*/ 878141 w 3030516"/>
                <a:gd name="connsiteY9" fmla="*/ 862171 h 1056608"/>
                <a:gd name="connsiteX10" fmla="*/ 1359404 w 3030516"/>
                <a:gd name="connsiteY10" fmla="*/ 1006550 h 1056608"/>
                <a:gd name="connsiteX11" fmla="*/ 2935541 w 3030516"/>
                <a:gd name="connsiteY11" fmla="*/ 1018582 h 1056608"/>
                <a:gd name="connsiteX0" fmla="*/ 2935541 w 3052931"/>
                <a:gd name="connsiteY0" fmla="*/ 1018582 h 1056608"/>
                <a:gd name="connsiteX1" fmla="*/ 2935541 w 3052931"/>
                <a:gd name="connsiteY1" fmla="*/ 537319 h 1056608"/>
                <a:gd name="connsiteX2" fmla="*/ 1395499 w 3052931"/>
                <a:gd name="connsiteY2" fmla="*/ 537319 h 1056608"/>
                <a:gd name="connsiteX3" fmla="*/ 781888 w 3052931"/>
                <a:gd name="connsiteY3" fmla="*/ 200434 h 1056608"/>
                <a:gd name="connsiteX4" fmla="*/ 469067 w 3052931"/>
                <a:gd name="connsiteY4" fmla="*/ 7929 h 1056608"/>
                <a:gd name="connsiteX5" fmla="*/ 11867 w 3052931"/>
                <a:gd name="connsiteY5" fmla="*/ 104182 h 1056608"/>
                <a:gd name="connsiteX6" fmla="*/ 144214 w 3052931"/>
                <a:gd name="connsiteY6" fmla="*/ 693729 h 1056608"/>
                <a:gd name="connsiteX7" fmla="*/ 252499 w 3052931"/>
                <a:gd name="connsiteY7" fmla="*/ 465129 h 1056608"/>
                <a:gd name="connsiteX8" fmla="*/ 577351 w 3052931"/>
                <a:gd name="connsiteY8" fmla="*/ 537319 h 1056608"/>
                <a:gd name="connsiteX9" fmla="*/ 878141 w 3052931"/>
                <a:gd name="connsiteY9" fmla="*/ 862171 h 1056608"/>
                <a:gd name="connsiteX10" fmla="*/ 1359404 w 3052931"/>
                <a:gd name="connsiteY10" fmla="*/ 1006550 h 1056608"/>
                <a:gd name="connsiteX11" fmla="*/ 2935541 w 3052931"/>
                <a:gd name="connsiteY11" fmla="*/ 1018582 h 1056608"/>
                <a:gd name="connsiteX0" fmla="*/ 2935541 w 2935576"/>
                <a:gd name="connsiteY0" fmla="*/ 1018582 h 1056608"/>
                <a:gd name="connsiteX1" fmla="*/ 2935541 w 2935576"/>
                <a:gd name="connsiteY1" fmla="*/ 537319 h 1056608"/>
                <a:gd name="connsiteX2" fmla="*/ 1395499 w 2935576"/>
                <a:gd name="connsiteY2" fmla="*/ 537319 h 1056608"/>
                <a:gd name="connsiteX3" fmla="*/ 781888 w 2935576"/>
                <a:gd name="connsiteY3" fmla="*/ 200434 h 1056608"/>
                <a:gd name="connsiteX4" fmla="*/ 469067 w 2935576"/>
                <a:gd name="connsiteY4" fmla="*/ 7929 h 1056608"/>
                <a:gd name="connsiteX5" fmla="*/ 11867 w 2935576"/>
                <a:gd name="connsiteY5" fmla="*/ 104182 h 1056608"/>
                <a:gd name="connsiteX6" fmla="*/ 144214 w 2935576"/>
                <a:gd name="connsiteY6" fmla="*/ 693729 h 1056608"/>
                <a:gd name="connsiteX7" fmla="*/ 252499 w 2935576"/>
                <a:gd name="connsiteY7" fmla="*/ 465129 h 1056608"/>
                <a:gd name="connsiteX8" fmla="*/ 577351 w 2935576"/>
                <a:gd name="connsiteY8" fmla="*/ 537319 h 1056608"/>
                <a:gd name="connsiteX9" fmla="*/ 878141 w 2935576"/>
                <a:gd name="connsiteY9" fmla="*/ 862171 h 1056608"/>
                <a:gd name="connsiteX10" fmla="*/ 1359404 w 2935576"/>
                <a:gd name="connsiteY10" fmla="*/ 1006550 h 1056608"/>
                <a:gd name="connsiteX11" fmla="*/ 2935541 w 2935576"/>
                <a:gd name="connsiteY11" fmla="*/ 1018582 h 1056608"/>
                <a:gd name="connsiteX0" fmla="*/ 2935541 w 2937356"/>
                <a:gd name="connsiteY0" fmla="*/ 1018582 h 1056608"/>
                <a:gd name="connsiteX1" fmla="*/ 2935541 w 2937356"/>
                <a:gd name="connsiteY1" fmla="*/ 537319 h 1056608"/>
                <a:gd name="connsiteX2" fmla="*/ 1395499 w 2937356"/>
                <a:gd name="connsiteY2" fmla="*/ 537319 h 1056608"/>
                <a:gd name="connsiteX3" fmla="*/ 781888 w 2937356"/>
                <a:gd name="connsiteY3" fmla="*/ 200434 h 1056608"/>
                <a:gd name="connsiteX4" fmla="*/ 469067 w 2937356"/>
                <a:gd name="connsiteY4" fmla="*/ 7929 h 1056608"/>
                <a:gd name="connsiteX5" fmla="*/ 11867 w 2937356"/>
                <a:gd name="connsiteY5" fmla="*/ 104182 h 1056608"/>
                <a:gd name="connsiteX6" fmla="*/ 144214 w 2937356"/>
                <a:gd name="connsiteY6" fmla="*/ 693729 h 1056608"/>
                <a:gd name="connsiteX7" fmla="*/ 252499 w 2937356"/>
                <a:gd name="connsiteY7" fmla="*/ 465129 h 1056608"/>
                <a:gd name="connsiteX8" fmla="*/ 577351 w 2937356"/>
                <a:gd name="connsiteY8" fmla="*/ 537319 h 1056608"/>
                <a:gd name="connsiteX9" fmla="*/ 878141 w 2937356"/>
                <a:gd name="connsiteY9" fmla="*/ 862171 h 1056608"/>
                <a:gd name="connsiteX10" fmla="*/ 1359404 w 2937356"/>
                <a:gd name="connsiteY10" fmla="*/ 1006550 h 1056608"/>
                <a:gd name="connsiteX11" fmla="*/ 2935541 w 2937356"/>
                <a:gd name="connsiteY11" fmla="*/ 1018582 h 1056608"/>
                <a:gd name="connsiteX0" fmla="*/ 2935541 w 2937356"/>
                <a:gd name="connsiteY0" fmla="*/ 1018582 h 1018582"/>
                <a:gd name="connsiteX1" fmla="*/ 2935541 w 2937356"/>
                <a:gd name="connsiteY1" fmla="*/ 537319 h 1018582"/>
                <a:gd name="connsiteX2" fmla="*/ 1395499 w 2937356"/>
                <a:gd name="connsiteY2" fmla="*/ 537319 h 1018582"/>
                <a:gd name="connsiteX3" fmla="*/ 781888 w 2937356"/>
                <a:gd name="connsiteY3" fmla="*/ 200434 h 1018582"/>
                <a:gd name="connsiteX4" fmla="*/ 469067 w 2937356"/>
                <a:gd name="connsiteY4" fmla="*/ 7929 h 1018582"/>
                <a:gd name="connsiteX5" fmla="*/ 11867 w 2937356"/>
                <a:gd name="connsiteY5" fmla="*/ 104182 h 1018582"/>
                <a:gd name="connsiteX6" fmla="*/ 144214 w 2937356"/>
                <a:gd name="connsiteY6" fmla="*/ 693729 h 1018582"/>
                <a:gd name="connsiteX7" fmla="*/ 252499 w 2937356"/>
                <a:gd name="connsiteY7" fmla="*/ 465129 h 1018582"/>
                <a:gd name="connsiteX8" fmla="*/ 577351 w 2937356"/>
                <a:gd name="connsiteY8" fmla="*/ 537319 h 1018582"/>
                <a:gd name="connsiteX9" fmla="*/ 878141 w 2937356"/>
                <a:gd name="connsiteY9" fmla="*/ 862171 h 1018582"/>
                <a:gd name="connsiteX10" fmla="*/ 1359404 w 2937356"/>
                <a:gd name="connsiteY10" fmla="*/ 1006550 h 1018582"/>
                <a:gd name="connsiteX11" fmla="*/ 2935541 w 2937356"/>
                <a:gd name="connsiteY11" fmla="*/ 1018582 h 1018582"/>
                <a:gd name="connsiteX0" fmla="*/ 2935541 w 2937356"/>
                <a:gd name="connsiteY0" fmla="*/ 1018582 h 1018582"/>
                <a:gd name="connsiteX1" fmla="*/ 2935541 w 2937356"/>
                <a:gd name="connsiteY1" fmla="*/ 537319 h 1018582"/>
                <a:gd name="connsiteX2" fmla="*/ 1395499 w 2937356"/>
                <a:gd name="connsiteY2" fmla="*/ 537319 h 1018582"/>
                <a:gd name="connsiteX3" fmla="*/ 781888 w 2937356"/>
                <a:gd name="connsiteY3" fmla="*/ 200434 h 1018582"/>
                <a:gd name="connsiteX4" fmla="*/ 469067 w 2937356"/>
                <a:gd name="connsiteY4" fmla="*/ 7929 h 1018582"/>
                <a:gd name="connsiteX5" fmla="*/ 11867 w 2937356"/>
                <a:gd name="connsiteY5" fmla="*/ 104182 h 1018582"/>
                <a:gd name="connsiteX6" fmla="*/ 144214 w 2937356"/>
                <a:gd name="connsiteY6" fmla="*/ 693729 h 1018582"/>
                <a:gd name="connsiteX7" fmla="*/ 252499 w 2937356"/>
                <a:gd name="connsiteY7" fmla="*/ 465129 h 1018582"/>
                <a:gd name="connsiteX8" fmla="*/ 577351 w 2937356"/>
                <a:gd name="connsiteY8" fmla="*/ 537319 h 1018582"/>
                <a:gd name="connsiteX9" fmla="*/ 878141 w 2937356"/>
                <a:gd name="connsiteY9" fmla="*/ 862171 h 1018582"/>
                <a:gd name="connsiteX10" fmla="*/ 1359404 w 2937356"/>
                <a:gd name="connsiteY10" fmla="*/ 1006550 h 1018582"/>
                <a:gd name="connsiteX11" fmla="*/ 2935541 w 2937356"/>
                <a:gd name="connsiteY11" fmla="*/ 1018582 h 1018582"/>
                <a:gd name="connsiteX0" fmla="*/ 2935541 w 2937356"/>
                <a:gd name="connsiteY0" fmla="*/ 1018582 h 1018582"/>
                <a:gd name="connsiteX1" fmla="*/ 2935541 w 2937356"/>
                <a:gd name="connsiteY1" fmla="*/ 537319 h 1018582"/>
                <a:gd name="connsiteX2" fmla="*/ 1395499 w 2937356"/>
                <a:gd name="connsiteY2" fmla="*/ 537319 h 1018582"/>
                <a:gd name="connsiteX3" fmla="*/ 781888 w 2937356"/>
                <a:gd name="connsiteY3" fmla="*/ 200434 h 1018582"/>
                <a:gd name="connsiteX4" fmla="*/ 469067 w 2937356"/>
                <a:gd name="connsiteY4" fmla="*/ 7929 h 1018582"/>
                <a:gd name="connsiteX5" fmla="*/ 11867 w 2937356"/>
                <a:gd name="connsiteY5" fmla="*/ 104182 h 1018582"/>
                <a:gd name="connsiteX6" fmla="*/ 144214 w 2937356"/>
                <a:gd name="connsiteY6" fmla="*/ 693729 h 1018582"/>
                <a:gd name="connsiteX7" fmla="*/ 252499 w 2937356"/>
                <a:gd name="connsiteY7" fmla="*/ 465129 h 1018582"/>
                <a:gd name="connsiteX8" fmla="*/ 577351 w 2937356"/>
                <a:gd name="connsiteY8" fmla="*/ 537319 h 1018582"/>
                <a:gd name="connsiteX9" fmla="*/ 878141 w 2937356"/>
                <a:gd name="connsiteY9" fmla="*/ 862171 h 1018582"/>
                <a:gd name="connsiteX10" fmla="*/ 1359404 w 2937356"/>
                <a:gd name="connsiteY10" fmla="*/ 1006550 h 1018582"/>
                <a:gd name="connsiteX11" fmla="*/ 2935541 w 2937356"/>
                <a:gd name="connsiteY11" fmla="*/ 1018582 h 1018582"/>
                <a:gd name="connsiteX0" fmla="*/ 2897296 w 2935690"/>
                <a:gd name="connsiteY0" fmla="*/ 987290 h 1010864"/>
                <a:gd name="connsiteX1" fmla="*/ 2935541 w 2935690"/>
                <a:gd name="connsiteY1" fmla="*/ 537319 h 1010864"/>
                <a:gd name="connsiteX2" fmla="*/ 1395499 w 2935690"/>
                <a:gd name="connsiteY2" fmla="*/ 537319 h 1010864"/>
                <a:gd name="connsiteX3" fmla="*/ 781888 w 2935690"/>
                <a:gd name="connsiteY3" fmla="*/ 200434 h 1010864"/>
                <a:gd name="connsiteX4" fmla="*/ 469067 w 2935690"/>
                <a:gd name="connsiteY4" fmla="*/ 7929 h 1010864"/>
                <a:gd name="connsiteX5" fmla="*/ 11867 w 2935690"/>
                <a:gd name="connsiteY5" fmla="*/ 104182 h 1010864"/>
                <a:gd name="connsiteX6" fmla="*/ 144214 w 2935690"/>
                <a:gd name="connsiteY6" fmla="*/ 693729 h 1010864"/>
                <a:gd name="connsiteX7" fmla="*/ 252499 w 2935690"/>
                <a:gd name="connsiteY7" fmla="*/ 465129 h 1010864"/>
                <a:gd name="connsiteX8" fmla="*/ 577351 w 2935690"/>
                <a:gd name="connsiteY8" fmla="*/ 537319 h 1010864"/>
                <a:gd name="connsiteX9" fmla="*/ 878141 w 2935690"/>
                <a:gd name="connsiteY9" fmla="*/ 862171 h 1010864"/>
                <a:gd name="connsiteX10" fmla="*/ 1359404 w 2935690"/>
                <a:gd name="connsiteY10" fmla="*/ 1006550 h 1010864"/>
                <a:gd name="connsiteX11" fmla="*/ 2897296 w 2935690"/>
                <a:gd name="connsiteY11" fmla="*/ 987290 h 1010864"/>
                <a:gd name="connsiteX0" fmla="*/ 2939018 w 2939691"/>
                <a:gd name="connsiteY0" fmla="*/ 1001197 h 1012725"/>
                <a:gd name="connsiteX1" fmla="*/ 2935541 w 2939691"/>
                <a:gd name="connsiteY1" fmla="*/ 537319 h 1012725"/>
                <a:gd name="connsiteX2" fmla="*/ 1395499 w 2939691"/>
                <a:gd name="connsiteY2" fmla="*/ 537319 h 1012725"/>
                <a:gd name="connsiteX3" fmla="*/ 781888 w 2939691"/>
                <a:gd name="connsiteY3" fmla="*/ 200434 h 1012725"/>
                <a:gd name="connsiteX4" fmla="*/ 469067 w 2939691"/>
                <a:gd name="connsiteY4" fmla="*/ 7929 h 1012725"/>
                <a:gd name="connsiteX5" fmla="*/ 11867 w 2939691"/>
                <a:gd name="connsiteY5" fmla="*/ 104182 h 1012725"/>
                <a:gd name="connsiteX6" fmla="*/ 144214 w 2939691"/>
                <a:gd name="connsiteY6" fmla="*/ 693729 h 1012725"/>
                <a:gd name="connsiteX7" fmla="*/ 252499 w 2939691"/>
                <a:gd name="connsiteY7" fmla="*/ 465129 h 1012725"/>
                <a:gd name="connsiteX8" fmla="*/ 577351 w 2939691"/>
                <a:gd name="connsiteY8" fmla="*/ 537319 h 1012725"/>
                <a:gd name="connsiteX9" fmla="*/ 878141 w 2939691"/>
                <a:gd name="connsiteY9" fmla="*/ 862171 h 1012725"/>
                <a:gd name="connsiteX10" fmla="*/ 1359404 w 2939691"/>
                <a:gd name="connsiteY10" fmla="*/ 1006550 h 1012725"/>
                <a:gd name="connsiteX11" fmla="*/ 2939018 w 2939691"/>
                <a:gd name="connsiteY11" fmla="*/ 1001197 h 1012725"/>
                <a:gd name="connsiteX0" fmla="*/ 2939018 w 2939691"/>
                <a:gd name="connsiteY0" fmla="*/ 1001197 h 1015936"/>
                <a:gd name="connsiteX1" fmla="*/ 2935541 w 2939691"/>
                <a:gd name="connsiteY1" fmla="*/ 537319 h 1015936"/>
                <a:gd name="connsiteX2" fmla="*/ 1395499 w 2939691"/>
                <a:gd name="connsiteY2" fmla="*/ 537319 h 1015936"/>
                <a:gd name="connsiteX3" fmla="*/ 781888 w 2939691"/>
                <a:gd name="connsiteY3" fmla="*/ 200434 h 1015936"/>
                <a:gd name="connsiteX4" fmla="*/ 469067 w 2939691"/>
                <a:gd name="connsiteY4" fmla="*/ 7929 h 1015936"/>
                <a:gd name="connsiteX5" fmla="*/ 11867 w 2939691"/>
                <a:gd name="connsiteY5" fmla="*/ 104182 h 1015936"/>
                <a:gd name="connsiteX6" fmla="*/ 144214 w 2939691"/>
                <a:gd name="connsiteY6" fmla="*/ 693729 h 1015936"/>
                <a:gd name="connsiteX7" fmla="*/ 252499 w 2939691"/>
                <a:gd name="connsiteY7" fmla="*/ 465129 h 1015936"/>
                <a:gd name="connsiteX8" fmla="*/ 577351 w 2939691"/>
                <a:gd name="connsiteY8" fmla="*/ 537319 h 1015936"/>
                <a:gd name="connsiteX9" fmla="*/ 878141 w 2939691"/>
                <a:gd name="connsiteY9" fmla="*/ 862171 h 1015936"/>
                <a:gd name="connsiteX10" fmla="*/ 1359404 w 2939691"/>
                <a:gd name="connsiteY10" fmla="*/ 1006550 h 1015936"/>
                <a:gd name="connsiteX11" fmla="*/ 2939018 w 2939691"/>
                <a:gd name="connsiteY11" fmla="*/ 1001197 h 1015936"/>
                <a:gd name="connsiteX0" fmla="*/ 2939018 w 2939691"/>
                <a:gd name="connsiteY0" fmla="*/ 1001197 h 1001279"/>
                <a:gd name="connsiteX1" fmla="*/ 2935541 w 2939691"/>
                <a:gd name="connsiteY1" fmla="*/ 537319 h 1001279"/>
                <a:gd name="connsiteX2" fmla="*/ 1395499 w 2939691"/>
                <a:gd name="connsiteY2" fmla="*/ 537319 h 1001279"/>
                <a:gd name="connsiteX3" fmla="*/ 781888 w 2939691"/>
                <a:gd name="connsiteY3" fmla="*/ 200434 h 1001279"/>
                <a:gd name="connsiteX4" fmla="*/ 469067 w 2939691"/>
                <a:gd name="connsiteY4" fmla="*/ 7929 h 1001279"/>
                <a:gd name="connsiteX5" fmla="*/ 11867 w 2939691"/>
                <a:gd name="connsiteY5" fmla="*/ 104182 h 1001279"/>
                <a:gd name="connsiteX6" fmla="*/ 144214 w 2939691"/>
                <a:gd name="connsiteY6" fmla="*/ 693729 h 1001279"/>
                <a:gd name="connsiteX7" fmla="*/ 252499 w 2939691"/>
                <a:gd name="connsiteY7" fmla="*/ 465129 h 1001279"/>
                <a:gd name="connsiteX8" fmla="*/ 577351 w 2939691"/>
                <a:gd name="connsiteY8" fmla="*/ 537319 h 1001279"/>
                <a:gd name="connsiteX9" fmla="*/ 878141 w 2939691"/>
                <a:gd name="connsiteY9" fmla="*/ 862171 h 1001279"/>
                <a:gd name="connsiteX10" fmla="*/ 1275961 w 2939691"/>
                <a:gd name="connsiteY10" fmla="*/ 954398 h 1001279"/>
                <a:gd name="connsiteX11" fmla="*/ 2939018 w 2939691"/>
                <a:gd name="connsiteY11" fmla="*/ 1001197 h 1001279"/>
                <a:gd name="connsiteX0" fmla="*/ 2939018 w 2939691"/>
                <a:gd name="connsiteY0" fmla="*/ 1001197 h 1004540"/>
                <a:gd name="connsiteX1" fmla="*/ 2935541 w 2939691"/>
                <a:gd name="connsiteY1" fmla="*/ 537319 h 1004540"/>
                <a:gd name="connsiteX2" fmla="*/ 1395499 w 2939691"/>
                <a:gd name="connsiteY2" fmla="*/ 537319 h 1004540"/>
                <a:gd name="connsiteX3" fmla="*/ 781888 w 2939691"/>
                <a:gd name="connsiteY3" fmla="*/ 200434 h 1004540"/>
                <a:gd name="connsiteX4" fmla="*/ 469067 w 2939691"/>
                <a:gd name="connsiteY4" fmla="*/ 7929 h 1004540"/>
                <a:gd name="connsiteX5" fmla="*/ 11867 w 2939691"/>
                <a:gd name="connsiteY5" fmla="*/ 104182 h 1004540"/>
                <a:gd name="connsiteX6" fmla="*/ 144214 w 2939691"/>
                <a:gd name="connsiteY6" fmla="*/ 693729 h 1004540"/>
                <a:gd name="connsiteX7" fmla="*/ 252499 w 2939691"/>
                <a:gd name="connsiteY7" fmla="*/ 465129 h 1004540"/>
                <a:gd name="connsiteX8" fmla="*/ 577351 w 2939691"/>
                <a:gd name="connsiteY8" fmla="*/ 537319 h 1004540"/>
                <a:gd name="connsiteX9" fmla="*/ 878141 w 2939691"/>
                <a:gd name="connsiteY9" fmla="*/ 862171 h 1004540"/>
                <a:gd name="connsiteX10" fmla="*/ 1275961 w 2939691"/>
                <a:gd name="connsiteY10" fmla="*/ 989166 h 1004540"/>
                <a:gd name="connsiteX11" fmla="*/ 2939018 w 2939691"/>
                <a:gd name="connsiteY11" fmla="*/ 1001197 h 1004540"/>
                <a:gd name="connsiteX0" fmla="*/ 2939018 w 2939691"/>
                <a:gd name="connsiteY0" fmla="*/ 1001197 h 1001838"/>
                <a:gd name="connsiteX1" fmla="*/ 2935541 w 2939691"/>
                <a:gd name="connsiteY1" fmla="*/ 537319 h 1001838"/>
                <a:gd name="connsiteX2" fmla="*/ 1395499 w 2939691"/>
                <a:gd name="connsiteY2" fmla="*/ 537319 h 1001838"/>
                <a:gd name="connsiteX3" fmla="*/ 781888 w 2939691"/>
                <a:gd name="connsiteY3" fmla="*/ 200434 h 1001838"/>
                <a:gd name="connsiteX4" fmla="*/ 469067 w 2939691"/>
                <a:gd name="connsiteY4" fmla="*/ 7929 h 1001838"/>
                <a:gd name="connsiteX5" fmla="*/ 11867 w 2939691"/>
                <a:gd name="connsiteY5" fmla="*/ 104182 h 1001838"/>
                <a:gd name="connsiteX6" fmla="*/ 144214 w 2939691"/>
                <a:gd name="connsiteY6" fmla="*/ 693729 h 1001838"/>
                <a:gd name="connsiteX7" fmla="*/ 252499 w 2939691"/>
                <a:gd name="connsiteY7" fmla="*/ 465129 h 1001838"/>
                <a:gd name="connsiteX8" fmla="*/ 577351 w 2939691"/>
                <a:gd name="connsiteY8" fmla="*/ 537319 h 1001838"/>
                <a:gd name="connsiteX9" fmla="*/ 878141 w 2939691"/>
                <a:gd name="connsiteY9" fmla="*/ 862171 h 1001838"/>
                <a:gd name="connsiteX10" fmla="*/ 1275961 w 2939691"/>
                <a:gd name="connsiteY10" fmla="*/ 989166 h 1001838"/>
                <a:gd name="connsiteX11" fmla="*/ 2939018 w 2939691"/>
                <a:gd name="connsiteY11" fmla="*/ 1001197 h 1001838"/>
                <a:gd name="connsiteX0" fmla="*/ 2939335 w 2940008"/>
                <a:gd name="connsiteY0" fmla="*/ 1001197 h 1001838"/>
                <a:gd name="connsiteX1" fmla="*/ 2935858 w 2940008"/>
                <a:gd name="connsiteY1" fmla="*/ 537319 h 1001838"/>
                <a:gd name="connsiteX2" fmla="*/ 1395816 w 2940008"/>
                <a:gd name="connsiteY2" fmla="*/ 537319 h 1001838"/>
                <a:gd name="connsiteX3" fmla="*/ 782205 w 2940008"/>
                <a:gd name="connsiteY3" fmla="*/ 200434 h 1001838"/>
                <a:gd name="connsiteX4" fmla="*/ 469384 w 2940008"/>
                <a:gd name="connsiteY4" fmla="*/ 7929 h 1001838"/>
                <a:gd name="connsiteX5" fmla="*/ 12184 w 2940008"/>
                <a:gd name="connsiteY5" fmla="*/ 104182 h 1001838"/>
                <a:gd name="connsiteX6" fmla="*/ 144531 w 2940008"/>
                <a:gd name="connsiteY6" fmla="*/ 693729 h 1001838"/>
                <a:gd name="connsiteX7" fmla="*/ 284107 w 2940008"/>
                <a:gd name="connsiteY7" fmla="*/ 482513 h 1001838"/>
                <a:gd name="connsiteX8" fmla="*/ 577668 w 2940008"/>
                <a:gd name="connsiteY8" fmla="*/ 537319 h 1001838"/>
                <a:gd name="connsiteX9" fmla="*/ 878458 w 2940008"/>
                <a:gd name="connsiteY9" fmla="*/ 862171 h 1001838"/>
                <a:gd name="connsiteX10" fmla="*/ 1276278 w 2940008"/>
                <a:gd name="connsiteY10" fmla="*/ 989166 h 1001838"/>
                <a:gd name="connsiteX11" fmla="*/ 2939335 w 2940008"/>
                <a:gd name="connsiteY11" fmla="*/ 1001197 h 1001838"/>
                <a:gd name="connsiteX0" fmla="*/ 2939335 w 2940008"/>
                <a:gd name="connsiteY0" fmla="*/ 1001197 h 1001838"/>
                <a:gd name="connsiteX1" fmla="*/ 2935858 w 2940008"/>
                <a:gd name="connsiteY1" fmla="*/ 537319 h 1001838"/>
                <a:gd name="connsiteX2" fmla="*/ 1395816 w 2940008"/>
                <a:gd name="connsiteY2" fmla="*/ 537319 h 1001838"/>
                <a:gd name="connsiteX3" fmla="*/ 782205 w 2940008"/>
                <a:gd name="connsiteY3" fmla="*/ 200434 h 1001838"/>
                <a:gd name="connsiteX4" fmla="*/ 469384 w 2940008"/>
                <a:gd name="connsiteY4" fmla="*/ 7929 h 1001838"/>
                <a:gd name="connsiteX5" fmla="*/ 12184 w 2940008"/>
                <a:gd name="connsiteY5" fmla="*/ 104182 h 1001838"/>
                <a:gd name="connsiteX6" fmla="*/ 144531 w 2940008"/>
                <a:gd name="connsiteY6" fmla="*/ 693729 h 1001838"/>
                <a:gd name="connsiteX7" fmla="*/ 284107 w 2940008"/>
                <a:gd name="connsiteY7" fmla="*/ 482513 h 1001838"/>
                <a:gd name="connsiteX8" fmla="*/ 577668 w 2940008"/>
                <a:gd name="connsiteY8" fmla="*/ 537319 h 1001838"/>
                <a:gd name="connsiteX9" fmla="*/ 878458 w 2940008"/>
                <a:gd name="connsiteY9" fmla="*/ 862171 h 1001838"/>
                <a:gd name="connsiteX10" fmla="*/ 1276278 w 2940008"/>
                <a:gd name="connsiteY10" fmla="*/ 989166 h 1001838"/>
                <a:gd name="connsiteX11" fmla="*/ 2939335 w 2940008"/>
                <a:gd name="connsiteY11" fmla="*/ 1001197 h 1001838"/>
                <a:gd name="connsiteX0" fmla="*/ 2939335 w 2940008"/>
                <a:gd name="connsiteY0" fmla="*/ 1001197 h 1001838"/>
                <a:gd name="connsiteX1" fmla="*/ 2935858 w 2940008"/>
                <a:gd name="connsiteY1" fmla="*/ 537319 h 1001838"/>
                <a:gd name="connsiteX2" fmla="*/ 1395816 w 2940008"/>
                <a:gd name="connsiteY2" fmla="*/ 537319 h 1001838"/>
                <a:gd name="connsiteX3" fmla="*/ 782205 w 2940008"/>
                <a:gd name="connsiteY3" fmla="*/ 200434 h 1001838"/>
                <a:gd name="connsiteX4" fmla="*/ 469384 w 2940008"/>
                <a:gd name="connsiteY4" fmla="*/ 7929 h 1001838"/>
                <a:gd name="connsiteX5" fmla="*/ 12184 w 2940008"/>
                <a:gd name="connsiteY5" fmla="*/ 104182 h 1001838"/>
                <a:gd name="connsiteX6" fmla="*/ 144531 w 2940008"/>
                <a:gd name="connsiteY6" fmla="*/ 693729 h 1001838"/>
                <a:gd name="connsiteX7" fmla="*/ 284107 w 2940008"/>
                <a:gd name="connsiteY7" fmla="*/ 482513 h 1001838"/>
                <a:gd name="connsiteX8" fmla="*/ 577668 w 2940008"/>
                <a:gd name="connsiteY8" fmla="*/ 537319 h 1001838"/>
                <a:gd name="connsiteX9" fmla="*/ 878458 w 2940008"/>
                <a:gd name="connsiteY9" fmla="*/ 862171 h 1001838"/>
                <a:gd name="connsiteX10" fmla="*/ 1276278 w 2940008"/>
                <a:gd name="connsiteY10" fmla="*/ 989166 h 1001838"/>
                <a:gd name="connsiteX11" fmla="*/ 2939335 w 2940008"/>
                <a:gd name="connsiteY11" fmla="*/ 1001197 h 1001838"/>
                <a:gd name="connsiteX0" fmla="*/ 2942151 w 2942824"/>
                <a:gd name="connsiteY0" fmla="*/ 1001398 h 1002039"/>
                <a:gd name="connsiteX1" fmla="*/ 2938674 w 2942824"/>
                <a:gd name="connsiteY1" fmla="*/ 537520 h 1002039"/>
                <a:gd name="connsiteX2" fmla="*/ 1398632 w 2942824"/>
                <a:gd name="connsiteY2" fmla="*/ 537520 h 1002039"/>
                <a:gd name="connsiteX3" fmla="*/ 785021 w 2942824"/>
                <a:gd name="connsiteY3" fmla="*/ 200635 h 1002039"/>
                <a:gd name="connsiteX4" fmla="*/ 472200 w 2942824"/>
                <a:gd name="connsiteY4" fmla="*/ 8130 h 1002039"/>
                <a:gd name="connsiteX5" fmla="*/ 15000 w 2942824"/>
                <a:gd name="connsiteY5" fmla="*/ 104383 h 1002039"/>
                <a:gd name="connsiteX6" fmla="*/ 126486 w 2942824"/>
                <a:gd name="connsiteY6" fmla="*/ 700884 h 1002039"/>
                <a:gd name="connsiteX7" fmla="*/ 286923 w 2942824"/>
                <a:gd name="connsiteY7" fmla="*/ 482714 h 1002039"/>
                <a:gd name="connsiteX8" fmla="*/ 580484 w 2942824"/>
                <a:gd name="connsiteY8" fmla="*/ 537520 h 1002039"/>
                <a:gd name="connsiteX9" fmla="*/ 881274 w 2942824"/>
                <a:gd name="connsiteY9" fmla="*/ 862372 h 1002039"/>
                <a:gd name="connsiteX10" fmla="*/ 1279094 w 2942824"/>
                <a:gd name="connsiteY10" fmla="*/ 989367 h 1002039"/>
                <a:gd name="connsiteX11" fmla="*/ 2942151 w 2942824"/>
                <a:gd name="connsiteY11" fmla="*/ 1001398 h 1002039"/>
                <a:gd name="connsiteX0" fmla="*/ 2951716 w 2952389"/>
                <a:gd name="connsiteY0" fmla="*/ 996070 h 996711"/>
                <a:gd name="connsiteX1" fmla="*/ 2948239 w 2952389"/>
                <a:gd name="connsiteY1" fmla="*/ 532192 h 996711"/>
                <a:gd name="connsiteX2" fmla="*/ 1408197 w 2952389"/>
                <a:gd name="connsiteY2" fmla="*/ 532192 h 996711"/>
                <a:gd name="connsiteX3" fmla="*/ 794586 w 2952389"/>
                <a:gd name="connsiteY3" fmla="*/ 195307 h 996711"/>
                <a:gd name="connsiteX4" fmla="*/ 481765 w 2952389"/>
                <a:gd name="connsiteY4" fmla="*/ 2802 h 996711"/>
                <a:gd name="connsiteX5" fmla="*/ 14134 w 2952389"/>
                <a:gd name="connsiteY5" fmla="*/ 126870 h 996711"/>
                <a:gd name="connsiteX6" fmla="*/ 136051 w 2952389"/>
                <a:gd name="connsiteY6" fmla="*/ 695556 h 996711"/>
                <a:gd name="connsiteX7" fmla="*/ 296488 w 2952389"/>
                <a:gd name="connsiteY7" fmla="*/ 477386 h 996711"/>
                <a:gd name="connsiteX8" fmla="*/ 590049 w 2952389"/>
                <a:gd name="connsiteY8" fmla="*/ 532192 h 996711"/>
                <a:gd name="connsiteX9" fmla="*/ 890839 w 2952389"/>
                <a:gd name="connsiteY9" fmla="*/ 857044 h 996711"/>
                <a:gd name="connsiteX10" fmla="*/ 1288659 w 2952389"/>
                <a:gd name="connsiteY10" fmla="*/ 984039 h 996711"/>
                <a:gd name="connsiteX11" fmla="*/ 2951716 w 2952389"/>
                <a:gd name="connsiteY11" fmla="*/ 996070 h 996711"/>
                <a:gd name="connsiteX0" fmla="*/ 2954925 w 2955598"/>
                <a:gd name="connsiteY0" fmla="*/ 993278 h 993919"/>
                <a:gd name="connsiteX1" fmla="*/ 2951448 w 2955598"/>
                <a:gd name="connsiteY1" fmla="*/ 529400 h 993919"/>
                <a:gd name="connsiteX2" fmla="*/ 1411406 w 2955598"/>
                <a:gd name="connsiteY2" fmla="*/ 529400 h 993919"/>
                <a:gd name="connsiteX3" fmla="*/ 797795 w 2955598"/>
                <a:gd name="connsiteY3" fmla="*/ 192515 h 993919"/>
                <a:gd name="connsiteX4" fmla="*/ 484974 w 2955598"/>
                <a:gd name="connsiteY4" fmla="*/ 10 h 993919"/>
                <a:gd name="connsiteX5" fmla="*/ 13866 w 2955598"/>
                <a:gd name="connsiteY5" fmla="*/ 186660 h 993919"/>
                <a:gd name="connsiteX6" fmla="*/ 139260 w 2955598"/>
                <a:gd name="connsiteY6" fmla="*/ 692764 h 993919"/>
                <a:gd name="connsiteX7" fmla="*/ 299697 w 2955598"/>
                <a:gd name="connsiteY7" fmla="*/ 474594 h 993919"/>
                <a:gd name="connsiteX8" fmla="*/ 593258 w 2955598"/>
                <a:gd name="connsiteY8" fmla="*/ 529400 h 993919"/>
                <a:gd name="connsiteX9" fmla="*/ 894048 w 2955598"/>
                <a:gd name="connsiteY9" fmla="*/ 854252 h 993919"/>
                <a:gd name="connsiteX10" fmla="*/ 1291868 w 2955598"/>
                <a:gd name="connsiteY10" fmla="*/ 981247 h 993919"/>
                <a:gd name="connsiteX11" fmla="*/ 2954925 w 2955598"/>
                <a:gd name="connsiteY11" fmla="*/ 993278 h 993919"/>
                <a:gd name="connsiteX0" fmla="*/ 2948517 w 2949190"/>
                <a:gd name="connsiteY0" fmla="*/ 994287 h 994928"/>
                <a:gd name="connsiteX1" fmla="*/ 2945040 w 2949190"/>
                <a:gd name="connsiteY1" fmla="*/ 530409 h 994928"/>
                <a:gd name="connsiteX2" fmla="*/ 1404998 w 2949190"/>
                <a:gd name="connsiteY2" fmla="*/ 530409 h 994928"/>
                <a:gd name="connsiteX3" fmla="*/ 791387 w 2949190"/>
                <a:gd name="connsiteY3" fmla="*/ 193524 h 994928"/>
                <a:gd name="connsiteX4" fmla="*/ 478566 w 2949190"/>
                <a:gd name="connsiteY4" fmla="*/ 1019 h 994928"/>
                <a:gd name="connsiteX5" fmla="*/ 14412 w 2949190"/>
                <a:gd name="connsiteY5" fmla="*/ 145948 h 994928"/>
                <a:gd name="connsiteX6" fmla="*/ 132852 w 2949190"/>
                <a:gd name="connsiteY6" fmla="*/ 693773 h 994928"/>
                <a:gd name="connsiteX7" fmla="*/ 293289 w 2949190"/>
                <a:gd name="connsiteY7" fmla="*/ 475603 h 994928"/>
                <a:gd name="connsiteX8" fmla="*/ 586850 w 2949190"/>
                <a:gd name="connsiteY8" fmla="*/ 530409 h 994928"/>
                <a:gd name="connsiteX9" fmla="*/ 887640 w 2949190"/>
                <a:gd name="connsiteY9" fmla="*/ 855261 h 994928"/>
                <a:gd name="connsiteX10" fmla="*/ 1285460 w 2949190"/>
                <a:gd name="connsiteY10" fmla="*/ 982256 h 994928"/>
                <a:gd name="connsiteX11" fmla="*/ 2948517 w 2949190"/>
                <a:gd name="connsiteY11" fmla="*/ 994287 h 994928"/>
                <a:gd name="connsiteX0" fmla="*/ 2967247 w 2967920"/>
                <a:gd name="connsiteY0" fmla="*/ 994645 h 995286"/>
                <a:gd name="connsiteX1" fmla="*/ 2963770 w 2967920"/>
                <a:gd name="connsiteY1" fmla="*/ 530767 h 995286"/>
                <a:gd name="connsiteX2" fmla="*/ 1423728 w 2967920"/>
                <a:gd name="connsiteY2" fmla="*/ 530767 h 995286"/>
                <a:gd name="connsiteX3" fmla="*/ 810117 w 2967920"/>
                <a:gd name="connsiteY3" fmla="*/ 193882 h 995286"/>
                <a:gd name="connsiteX4" fmla="*/ 497296 w 2967920"/>
                <a:gd name="connsiteY4" fmla="*/ 1377 h 995286"/>
                <a:gd name="connsiteX5" fmla="*/ 33142 w 2967920"/>
                <a:gd name="connsiteY5" fmla="*/ 146306 h 995286"/>
                <a:gd name="connsiteX6" fmla="*/ 151582 w 2967920"/>
                <a:gd name="connsiteY6" fmla="*/ 694131 h 995286"/>
                <a:gd name="connsiteX7" fmla="*/ 312019 w 2967920"/>
                <a:gd name="connsiteY7" fmla="*/ 475961 h 995286"/>
                <a:gd name="connsiteX8" fmla="*/ 605580 w 2967920"/>
                <a:gd name="connsiteY8" fmla="*/ 530767 h 995286"/>
                <a:gd name="connsiteX9" fmla="*/ 906370 w 2967920"/>
                <a:gd name="connsiteY9" fmla="*/ 855619 h 995286"/>
                <a:gd name="connsiteX10" fmla="*/ 1304190 w 2967920"/>
                <a:gd name="connsiteY10" fmla="*/ 982614 h 995286"/>
                <a:gd name="connsiteX11" fmla="*/ 2967247 w 2967920"/>
                <a:gd name="connsiteY11" fmla="*/ 994645 h 995286"/>
                <a:gd name="connsiteX0" fmla="*/ 2946474 w 2947147"/>
                <a:gd name="connsiteY0" fmla="*/ 1001133 h 1001774"/>
                <a:gd name="connsiteX1" fmla="*/ 2942997 w 2947147"/>
                <a:gd name="connsiteY1" fmla="*/ 537255 h 1001774"/>
                <a:gd name="connsiteX2" fmla="*/ 1402955 w 2947147"/>
                <a:gd name="connsiteY2" fmla="*/ 537255 h 1001774"/>
                <a:gd name="connsiteX3" fmla="*/ 789344 w 2947147"/>
                <a:gd name="connsiteY3" fmla="*/ 200370 h 1001774"/>
                <a:gd name="connsiteX4" fmla="*/ 441755 w 2947147"/>
                <a:gd name="connsiteY4" fmla="*/ 912 h 1001774"/>
                <a:gd name="connsiteX5" fmla="*/ 12369 w 2947147"/>
                <a:gd name="connsiteY5" fmla="*/ 152794 h 1001774"/>
                <a:gd name="connsiteX6" fmla="*/ 130809 w 2947147"/>
                <a:gd name="connsiteY6" fmla="*/ 700619 h 1001774"/>
                <a:gd name="connsiteX7" fmla="*/ 291246 w 2947147"/>
                <a:gd name="connsiteY7" fmla="*/ 482449 h 1001774"/>
                <a:gd name="connsiteX8" fmla="*/ 584807 w 2947147"/>
                <a:gd name="connsiteY8" fmla="*/ 537255 h 1001774"/>
                <a:gd name="connsiteX9" fmla="*/ 885597 w 2947147"/>
                <a:gd name="connsiteY9" fmla="*/ 862107 h 1001774"/>
                <a:gd name="connsiteX10" fmla="*/ 1283417 w 2947147"/>
                <a:gd name="connsiteY10" fmla="*/ 989102 h 1001774"/>
                <a:gd name="connsiteX11" fmla="*/ 2946474 w 2947147"/>
                <a:gd name="connsiteY11" fmla="*/ 1001133 h 1001774"/>
                <a:gd name="connsiteX0" fmla="*/ 2946474 w 2947147"/>
                <a:gd name="connsiteY0" fmla="*/ 1001890 h 1002531"/>
                <a:gd name="connsiteX1" fmla="*/ 2942997 w 2947147"/>
                <a:gd name="connsiteY1" fmla="*/ 538012 h 1002531"/>
                <a:gd name="connsiteX2" fmla="*/ 1402955 w 2947147"/>
                <a:gd name="connsiteY2" fmla="*/ 538012 h 1002531"/>
                <a:gd name="connsiteX3" fmla="*/ 789344 w 2947147"/>
                <a:gd name="connsiteY3" fmla="*/ 201127 h 1002531"/>
                <a:gd name="connsiteX4" fmla="*/ 441755 w 2947147"/>
                <a:gd name="connsiteY4" fmla="*/ 1669 h 1002531"/>
                <a:gd name="connsiteX5" fmla="*/ 12369 w 2947147"/>
                <a:gd name="connsiteY5" fmla="*/ 153551 h 1002531"/>
                <a:gd name="connsiteX6" fmla="*/ 130809 w 2947147"/>
                <a:gd name="connsiteY6" fmla="*/ 701376 h 1002531"/>
                <a:gd name="connsiteX7" fmla="*/ 291246 w 2947147"/>
                <a:gd name="connsiteY7" fmla="*/ 483206 h 1002531"/>
                <a:gd name="connsiteX8" fmla="*/ 584807 w 2947147"/>
                <a:gd name="connsiteY8" fmla="*/ 538012 h 1002531"/>
                <a:gd name="connsiteX9" fmla="*/ 885597 w 2947147"/>
                <a:gd name="connsiteY9" fmla="*/ 862864 h 1002531"/>
                <a:gd name="connsiteX10" fmla="*/ 1283417 w 2947147"/>
                <a:gd name="connsiteY10" fmla="*/ 989859 h 1002531"/>
                <a:gd name="connsiteX11" fmla="*/ 2946474 w 2947147"/>
                <a:gd name="connsiteY11" fmla="*/ 1001890 h 1002531"/>
                <a:gd name="connsiteX0" fmla="*/ 2946474 w 2947147"/>
                <a:gd name="connsiteY0" fmla="*/ 1001890 h 1002531"/>
                <a:gd name="connsiteX1" fmla="*/ 2942997 w 2947147"/>
                <a:gd name="connsiteY1" fmla="*/ 538012 h 1002531"/>
                <a:gd name="connsiteX2" fmla="*/ 1402955 w 2947147"/>
                <a:gd name="connsiteY2" fmla="*/ 538012 h 1002531"/>
                <a:gd name="connsiteX3" fmla="*/ 827773 w 2947147"/>
                <a:gd name="connsiteY3" fmla="*/ 215585 h 1002531"/>
                <a:gd name="connsiteX4" fmla="*/ 789344 w 2947147"/>
                <a:gd name="connsiteY4" fmla="*/ 201127 h 1002531"/>
                <a:gd name="connsiteX5" fmla="*/ 441755 w 2947147"/>
                <a:gd name="connsiteY5" fmla="*/ 1669 h 1002531"/>
                <a:gd name="connsiteX6" fmla="*/ 12369 w 2947147"/>
                <a:gd name="connsiteY6" fmla="*/ 153551 h 1002531"/>
                <a:gd name="connsiteX7" fmla="*/ 130809 w 2947147"/>
                <a:gd name="connsiteY7" fmla="*/ 701376 h 1002531"/>
                <a:gd name="connsiteX8" fmla="*/ 291246 w 2947147"/>
                <a:gd name="connsiteY8" fmla="*/ 483206 h 1002531"/>
                <a:gd name="connsiteX9" fmla="*/ 584807 w 2947147"/>
                <a:gd name="connsiteY9" fmla="*/ 538012 h 1002531"/>
                <a:gd name="connsiteX10" fmla="*/ 885597 w 2947147"/>
                <a:gd name="connsiteY10" fmla="*/ 862864 h 1002531"/>
                <a:gd name="connsiteX11" fmla="*/ 1283417 w 2947147"/>
                <a:gd name="connsiteY11" fmla="*/ 989859 h 1002531"/>
                <a:gd name="connsiteX12" fmla="*/ 2946474 w 2947147"/>
                <a:gd name="connsiteY12" fmla="*/ 1001890 h 1002531"/>
                <a:gd name="connsiteX0" fmla="*/ 2946474 w 2947147"/>
                <a:gd name="connsiteY0" fmla="*/ 1001890 h 1002531"/>
                <a:gd name="connsiteX1" fmla="*/ 2942997 w 2947147"/>
                <a:gd name="connsiteY1" fmla="*/ 538012 h 1002531"/>
                <a:gd name="connsiteX2" fmla="*/ 1402955 w 2947147"/>
                <a:gd name="connsiteY2" fmla="*/ 538012 h 1002531"/>
                <a:gd name="connsiteX3" fmla="*/ 827773 w 2947147"/>
                <a:gd name="connsiteY3" fmla="*/ 215585 h 1002531"/>
                <a:gd name="connsiteX4" fmla="*/ 789344 w 2947147"/>
                <a:gd name="connsiteY4" fmla="*/ 201127 h 1002531"/>
                <a:gd name="connsiteX5" fmla="*/ 441755 w 2947147"/>
                <a:gd name="connsiteY5" fmla="*/ 1669 h 1002531"/>
                <a:gd name="connsiteX6" fmla="*/ 12369 w 2947147"/>
                <a:gd name="connsiteY6" fmla="*/ 153551 h 1002531"/>
                <a:gd name="connsiteX7" fmla="*/ 130809 w 2947147"/>
                <a:gd name="connsiteY7" fmla="*/ 701376 h 1002531"/>
                <a:gd name="connsiteX8" fmla="*/ 291246 w 2947147"/>
                <a:gd name="connsiteY8" fmla="*/ 483206 h 1002531"/>
                <a:gd name="connsiteX9" fmla="*/ 584807 w 2947147"/>
                <a:gd name="connsiteY9" fmla="*/ 538012 h 1002531"/>
                <a:gd name="connsiteX10" fmla="*/ 885597 w 2947147"/>
                <a:gd name="connsiteY10" fmla="*/ 862864 h 1002531"/>
                <a:gd name="connsiteX11" fmla="*/ 1283417 w 2947147"/>
                <a:gd name="connsiteY11" fmla="*/ 989859 h 1002531"/>
                <a:gd name="connsiteX12" fmla="*/ 2946474 w 2947147"/>
                <a:gd name="connsiteY12" fmla="*/ 1001890 h 1002531"/>
                <a:gd name="connsiteX0" fmla="*/ 2946474 w 2947147"/>
                <a:gd name="connsiteY0" fmla="*/ 1001890 h 1002531"/>
                <a:gd name="connsiteX1" fmla="*/ 2942997 w 2947147"/>
                <a:gd name="connsiteY1" fmla="*/ 538012 h 1002531"/>
                <a:gd name="connsiteX2" fmla="*/ 1402955 w 2947147"/>
                <a:gd name="connsiteY2" fmla="*/ 538012 h 1002531"/>
                <a:gd name="connsiteX3" fmla="*/ 789344 w 2947147"/>
                <a:gd name="connsiteY3" fmla="*/ 201127 h 1002531"/>
                <a:gd name="connsiteX4" fmla="*/ 441755 w 2947147"/>
                <a:gd name="connsiteY4" fmla="*/ 1669 h 1002531"/>
                <a:gd name="connsiteX5" fmla="*/ 12369 w 2947147"/>
                <a:gd name="connsiteY5" fmla="*/ 153551 h 1002531"/>
                <a:gd name="connsiteX6" fmla="*/ 130809 w 2947147"/>
                <a:gd name="connsiteY6" fmla="*/ 701376 h 1002531"/>
                <a:gd name="connsiteX7" fmla="*/ 291246 w 2947147"/>
                <a:gd name="connsiteY7" fmla="*/ 483206 h 1002531"/>
                <a:gd name="connsiteX8" fmla="*/ 584807 w 2947147"/>
                <a:gd name="connsiteY8" fmla="*/ 538012 h 1002531"/>
                <a:gd name="connsiteX9" fmla="*/ 885597 w 2947147"/>
                <a:gd name="connsiteY9" fmla="*/ 862864 h 1002531"/>
                <a:gd name="connsiteX10" fmla="*/ 1283417 w 2947147"/>
                <a:gd name="connsiteY10" fmla="*/ 989859 h 1002531"/>
                <a:gd name="connsiteX11" fmla="*/ 2946474 w 2947147"/>
                <a:gd name="connsiteY11" fmla="*/ 1001890 h 1002531"/>
                <a:gd name="connsiteX0" fmla="*/ 2946474 w 2947147"/>
                <a:gd name="connsiteY0" fmla="*/ 1001890 h 1002531"/>
                <a:gd name="connsiteX1" fmla="*/ 2942997 w 2947147"/>
                <a:gd name="connsiteY1" fmla="*/ 538012 h 1002531"/>
                <a:gd name="connsiteX2" fmla="*/ 1402955 w 2947147"/>
                <a:gd name="connsiteY2" fmla="*/ 538012 h 1002531"/>
                <a:gd name="connsiteX3" fmla="*/ 789344 w 2947147"/>
                <a:gd name="connsiteY3" fmla="*/ 201127 h 1002531"/>
                <a:gd name="connsiteX4" fmla="*/ 441755 w 2947147"/>
                <a:gd name="connsiteY4" fmla="*/ 1669 h 1002531"/>
                <a:gd name="connsiteX5" fmla="*/ 12369 w 2947147"/>
                <a:gd name="connsiteY5" fmla="*/ 153551 h 1002531"/>
                <a:gd name="connsiteX6" fmla="*/ 130809 w 2947147"/>
                <a:gd name="connsiteY6" fmla="*/ 701376 h 1002531"/>
                <a:gd name="connsiteX7" fmla="*/ 291246 w 2947147"/>
                <a:gd name="connsiteY7" fmla="*/ 483206 h 1002531"/>
                <a:gd name="connsiteX8" fmla="*/ 584807 w 2947147"/>
                <a:gd name="connsiteY8" fmla="*/ 538012 h 1002531"/>
                <a:gd name="connsiteX9" fmla="*/ 885597 w 2947147"/>
                <a:gd name="connsiteY9" fmla="*/ 862864 h 1002531"/>
                <a:gd name="connsiteX10" fmla="*/ 1283417 w 2947147"/>
                <a:gd name="connsiteY10" fmla="*/ 989859 h 1002531"/>
                <a:gd name="connsiteX11" fmla="*/ 2946474 w 2947147"/>
                <a:gd name="connsiteY11" fmla="*/ 1001890 h 1002531"/>
                <a:gd name="connsiteX0" fmla="*/ 2946474 w 2947147"/>
                <a:gd name="connsiteY0" fmla="*/ 1002467 h 1003108"/>
                <a:gd name="connsiteX1" fmla="*/ 2942997 w 2947147"/>
                <a:gd name="connsiteY1" fmla="*/ 538589 h 1003108"/>
                <a:gd name="connsiteX2" fmla="*/ 1402955 w 2947147"/>
                <a:gd name="connsiteY2" fmla="*/ 538589 h 1003108"/>
                <a:gd name="connsiteX3" fmla="*/ 844973 w 2947147"/>
                <a:gd name="connsiteY3" fmla="*/ 236472 h 1003108"/>
                <a:gd name="connsiteX4" fmla="*/ 441755 w 2947147"/>
                <a:gd name="connsiteY4" fmla="*/ 2246 h 1003108"/>
                <a:gd name="connsiteX5" fmla="*/ 12369 w 2947147"/>
                <a:gd name="connsiteY5" fmla="*/ 154128 h 1003108"/>
                <a:gd name="connsiteX6" fmla="*/ 130809 w 2947147"/>
                <a:gd name="connsiteY6" fmla="*/ 701953 h 1003108"/>
                <a:gd name="connsiteX7" fmla="*/ 291246 w 2947147"/>
                <a:gd name="connsiteY7" fmla="*/ 483783 h 1003108"/>
                <a:gd name="connsiteX8" fmla="*/ 584807 w 2947147"/>
                <a:gd name="connsiteY8" fmla="*/ 538589 h 1003108"/>
                <a:gd name="connsiteX9" fmla="*/ 885597 w 2947147"/>
                <a:gd name="connsiteY9" fmla="*/ 863441 h 1003108"/>
                <a:gd name="connsiteX10" fmla="*/ 1283417 w 2947147"/>
                <a:gd name="connsiteY10" fmla="*/ 990436 h 1003108"/>
                <a:gd name="connsiteX11" fmla="*/ 2946474 w 2947147"/>
                <a:gd name="connsiteY11" fmla="*/ 1002467 h 1003108"/>
                <a:gd name="connsiteX0" fmla="*/ 2946474 w 2947147"/>
                <a:gd name="connsiteY0" fmla="*/ 1002467 h 1003108"/>
                <a:gd name="connsiteX1" fmla="*/ 2942997 w 2947147"/>
                <a:gd name="connsiteY1" fmla="*/ 538589 h 1003108"/>
                <a:gd name="connsiteX2" fmla="*/ 1402955 w 2947147"/>
                <a:gd name="connsiteY2" fmla="*/ 538589 h 1003108"/>
                <a:gd name="connsiteX3" fmla="*/ 844973 w 2947147"/>
                <a:gd name="connsiteY3" fmla="*/ 236472 h 1003108"/>
                <a:gd name="connsiteX4" fmla="*/ 441755 w 2947147"/>
                <a:gd name="connsiteY4" fmla="*/ 2246 h 1003108"/>
                <a:gd name="connsiteX5" fmla="*/ 12369 w 2947147"/>
                <a:gd name="connsiteY5" fmla="*/ 154128 h 1003108"/>
                <a:gd name="connsiteX6" fmla="*/ 130809 w 2947147"/>
                <a:gd name="connsiteY6" fmla="*/ 701953 h 1003108"/>
                <a:gd name="connsiteX7" fmla="*/ 291246 w 2947147"/>
                <a:gd name="connsiteY7" fmla="*/ 483783 h 1003108"/>
                <a:gd name="connsiteX8" fmla="*/ 584807 w 2947147"/>
                <a:gd name="connsiteY8" fmla="*/ 538589 h 1003108"/>
                <a:gd name="connsiteX9" fmla="*/ 885597 w 2947147"/>
                <a:gd name="connsiteY9" fmla="*/ 863441 h 1003108"/>
                <a:gd name="connsiteX10" fmla="*/ 1283417 w 2947147"/>
                <a:gd name="connsiteY10" fmla="*/ 990436 h 1003108"/>
                <a:gd name="connsiteX11" fmla="*/ 2946474 w 2947147"/>
                <a:gd name="connsiteY11" fmla="*/ 1002467 h 1003108"/>
                <a:gd name="connsiteX0" fmla="*/ 2946474 w 2947147"/>
                <a:gd name="connsiteY0" fmla="*/ 1002467 h 1003108"/>
                <a:gd name="connsiteX1" fmla="*/ 2942997 w 2947147"/>
                <a:gd name="connsiteY1" fmla="*/ 538589 h 1003108"/>
                <a:gd name="connsiteX2" fmla="*/ 1392524 w 2947147"/>
                <a:gd name="connsiteY2" fmla="*/ 535112 h 1003108"/>
                <a:gd name="connsiteX3" fmla="*/ 844973 w 2947147"/>
                <a:gd name="connsiteY3" fmla="*/ 236472 h 1003108"/>
                <a:gd name="connsiteX4" fmla="*/ 441755 w 2947147"/>
                <a:gd name="connsiteY4" fmla="*/ 2246 h 1003108"/>
                <a:gd name="connsiteX5" fmla="*/ 12369 w 2947147"/>
                <a:gd name="connsiteY5" fmla="*/ 154128 h 1003108"/>
                <a:gd name="connsiteX6" fmla="*/ 130809 w 2947147"/>
                <a:gd name="connsiteY6" fmla="*/ 701953 h 1003108"/>
                <a:gd name="connsiteX7" fmla="*/ 291246 w 2947147"/>
                <a:gd name="connsiteY7" fmla="*/ 483783 h 1003108"/>
                <a:gd name="connsiteX8" fmla="*/ 584807 w 2947147"/>
                <a:gd name="connsiteY8" fmla="*/ 538589 h 1003108"/>
                <a:gd name="connsiteX9" fmla="*/ 885597 w 2947147"/>
                <a:gd name="connsiteY9" fmla="*/ 863441 h 1003108"/>
                <a:gd name="connsiteX10" fmla="*/ 1283417 w 2947147"/>
                <a:gd name="connsiteY10" fmla="*/ 990436 h 1003108"/>
                <a:gd name="connsiteX11" fmla="*/ 2946474 w 2947147"/>
                <a:gd name="connsiteY11" fmla="*/ 1002467 h 1003108"/>
                <a:gd name="connsiteX0" fmla="*/ 2946474 w 2947147"/>
                <a:gd name="connsiteY0" fmla="*/ 1002467 h 1003108"/>
                <a:gd name="connsiteX1" fmla="*/ 2942997 w 2947147"/>
                <a:gd name="connsiteY1" fmla="*/ 538589 h 1003108"/>
                <a:gd name="connsiteX2" fmla="*/ 1392524 w 2947147"/>
                <a:gd name="connsiteY2" fmla="*/ 535112 h 1003108"/>
                <a:gd name="connsiteX3" fmla="*/ 844973 w 2947147"/>
                <a:gd name="connsiteY3" fmla="*/ 236472 h 1003108"/>
                <a:gd name="connsiteX4" fmla="*/ 441755 w 2947147"/>
                <a:gd name="connsiteY4" fmla="*/ 2246 h 1003108"/>
                <a:gd name="connsiteX5" fmla="*/ 12369 w 2947147"/>
                <a:gd name="connsiteY5" fmla="*/ 154128 h 1003108"/>
                <a:gd name="connsiteX6" fmla="*/ 130809 w 2947147"/>
                <a:gd name="connsiteY6" fmla="*/ 701953 h 1003108"/>
                <a:gd name="connsiteX7" fmla="*/ 291246 w 2947147"/>
                <a:gd name="connsiteY7" fmla="*/ 483783 h 1003108"/>
                <a:gd name="connsiteX8" fmla="*/ 584807 w 2947147"/>
                <a:gd name="connsiteY8" fmla="*/ 538589 h 1003108"/>
                <a:gd name="connsiteX9" fmla="*/ 885597 w 2947147"/>
                <a:gd name="connsiteY9" fmla="*/ 863441 h 1003108"/>
                <a:gd name="connsiteX10" fmla="*/ 1283417 w 2947147"/>
                <a:gd name="connsiteY10" fmla="*/ 990436 h 1003108"/>
                <a:gd name="connsiteX11" fmla="*/ 2946474 w 2947147"/>
                <a:gd name="connsiteY11" fmla="*/ 1002467 h 1003108"/>
                <a:gd name="connsiteX0" fmla="*/ 2946474 w 2947147"/>
                <a:gd name="connsiteY0" fmla="*/ 1002467 h 1003108"/>
                <a:gd name="connsiteX1" fmla="*/ 2942997 w 2947147"/>
                <a:gd name="connsiteY1" fmla="*/ 538589 h 1003108"/>
                <a:gd name="connsiteX2" fmla="*/ 1392524 w 2947147"/>
                <a:gd name="connsiteY2" fmla="*/ 535112 h 1003108"/>
                <a:gd name="connsiteX3" fmla="*/ 844973 w 2947147"/>
                <a:gd name="connsiteY3" fmla="*/ 236472 h 1003108"/>
                <a:gd name="connsiteX4" fmla="*/ 441755 w 2947147"/>
                <a:gd name="connsiteY4" fmla="*/ 2246 h 1003108"/>
                <a:gd name="connsiteX5" fmla="*/ 12369 w 2947147"/>
                <a:gd name="connsiteY5" fmla="*/ 154128 h 1003108"/>
                <a:gd name="connsiteX6" fmla="*/ 130809 w 2947147"/>
                <a:gd name="connsiteY6" fmla="*/ 701953 h 1003108"/>
                <a:gd name="connsiteX7" fmla="*/ 291246 w 2947147"/>
                <a:gd name="connsiteY7" fmla="*/ 483783 h 1003108"/>
                <a:gd name="connsiteX8" fmla="*/ 584807 w 2947147"/>
                <a:gd name="connsiteY8" fmla="*/ 538589 h 1003108"/>
                <a:gd name="connsiteX9" fmla="*/ 1283417 w 2947147"/>
                <a:gd name="connsiteY9" fmla="*/ 990436 h 1003108"/>
                <a:gd name="connsiteX10" fmla="*/ 2946474 w 2947147"/>
                <a:gd name="connsiteY10" fmla="*/ 1002467 h 1003108"/>
                <a:gd name="connsiteX0" fmla="*/ 2946474 w 2947147"/>
                <a:gd name="connsiteY0" fmla="*/ 1002467 h 1004219"/>
                <a:gd name="connsiteX1" fmla="*/ 2942997 w 2947147"/>
                <a:gd name="connsiteY1" fmla="*/ 538589 h 1004219"/>
                <a:gd name="connsiteX2" fmla="*/ 1392524 w 2947147"/>
                <a:gd name="connsiteY2" fmla="*/ 535112 h 1004219"/>
                <a:gd name="connsiteX3" fmla="*/ 844973 w 2947147"/>
                <a:gd name="connsiteY3" fmla="*/ 236472 h 1004219"/>
                <a:gd name="connsiteX4" fmla="*/ 441755 w 2947147"/>
                <a:gd name="connsiteY4" fmla="*/ 2246 h 1004219"/>
                <a:gd name="connsiteX5" fmla="*/ 12369 w 2947147"/>
                <a:gd name="connsiteY5" fmla="*/ 154128 h 1004219"/>
                <a:gd name="connsiteX6" fmla="*/ 130809 w 2947147"/>
                <a:gd name="connsiteY6" fmla="*/ 701953 h 1004219"/>
                <a:gd name="connsiteX7" fmla="*/ 291246 w 2947147"/>
                <a:gd name="connsiteY7" fmla="*/ 483783 h 1004219"/>
                <a:gd name="connsiteX8" fmla="*/ 584807 w 2947147"/>
                <a:gd name="connsiteY8" fmla="*/ 538589 h 1004219"/>
                <a:gd name="connsiteX9" fmla="*/ 1283417 w 2947147"/>
                <a:gd name="connsiteY9" fmla="*/ 990436 h 1004219"/>
                <a:gd name="connsiteX10" fmla="*/ 2946474 w 2947147"/>
                <a:gd name="connsiteY10" fmla="*/ 1002467 h 1004219"/>
                <a:gd name="connsiteX0" fmla="*/ 2946474 w 2947147"/>
                <a:gd name="connsiteY0" fmla="*/ 1002467 h 1004219"/>
                <a:gd name="connsiteX1" fmla="*/ 2942997 w 2947147"/>
                <a:gd name="connsiteY1" fmla="*/ 538589 h 1004219"/>
                <a:gd name="connsiteX2" fmla="*/ 1392524 w 2947147"/>
                <a:gd name="connsiteY2" fmla="*/ 535112 h 1004219"/>
                <a:gd name="connsiteX3" fmla="*/ 844973 w 2947147"/>
                <a:gd name="connsiteY3" fmla="*/ 236472 h 1004219"/>
                <a:gd name="connsiteX4" fmla="*/ 441755 w 2947147"/>
                <a:gd name="connsiteY4" fmla="*/ 2246 h 1004219"/>
                <a:gd name="connsiteX5" fmla="*/ 12369 w 2947147"/>
                <a:gd name="connsiteY5" fmla="*/ 154128 h 1004219"/>
                <a:gd name="connsiteX6" fmla="*/ 130809 w 2947147"/>
                <a:gd name="connsiteY6" fmla="*/ 701953 h 1004219"/>
                <a:gd name="connsiteX7" fmla="*/ 291246 w 2947147"/>
                <a:gd name="connsiteY7" fmla="*/ 483783 h 1004219"/>
                <a:gd name="connsiteX8" fmla="*/ 1283417 w 2947147"/>
                <a:gd name="connsiteY8" fmla="*/ 990436 h 1004219"/>
                <a:gd name="connsiteX9" fmla="*/ 2946474 w 2947147"/>
                <a:gd name="connsiteY9" fmla="*/ 1002467 h 1004219"/>
                <a:gd name="connsiteX0" fmla="*/ 2946474 w 2947147"/>
                <a:gd name="connsiteY0" fmla="*/ 1002467 h 1036773"/>
                <a:gd name="connsiteX1" fmla="*/ 2942997 w 2947147"/>
                <a:gd name="connsiteY1" fmla="*/ 538589 h 1036773"/>
                <a:gd name="connsiteX2" fmla="*/ 1392524 w 2947147"/>
                <a:gd name="connsiteY2" fmla="*/ 535112 h 1036773"/>
                <a:gd name="connsiteX3" fmla="*/ 844973 w 2947147"/>
                <a:gd name="connsiteY3" fmla="*/ 236472 h 1036773"/>
                <a:gd name="connsiteX4" fmla="*/ 441755 w 2947147"/>
                <a:gd name="connsiteY4" fmla="*/ 2246 h 1036773"/>
                <a:gd name="connsiteX5" fmla="*/ 12369 w 2947147"/>
                <a:gd name="connsiteY5" fmla="*/ 154128 h 1036773"/>
                <a:gd name="connsiteX6" fmla="*/ 130809 w 2947147"/>
                <a:gd name="connsiteY6" fmla="*/ 701953 h 1036773"/>
                <a:gd name="connsiteX7" fmla="*/ 426841 w 2947147"/>
                <a:gd name="connsiteY7" fmla="*/ 428154 h 1036773"/>
                <a:gd name="connsiteX8" fmla="*/ 1283417 w 2947147"/>
                <a:gd name="connsiteY8" fmla="*/ 990436 h 1036773"/>
                <a:gd name="connsiteX9" fmla="*/ 2946474 w 2947147"/>
                <a:gd name="connsiteY9" fmla="*/ 1002467 h 1036773"/>
                <a:gd name="connsiteX0" fmla="*/ 2946474 w 2947147"/>
                <a:gd name="connsiteY0" fmla="*/ 1002467 h 1032942"/>
                <a:gd name="connsiteX1" fmla="*/ 2942997 w 2947147"/>
                <a:gd name="connsiteY1" fmla="*/ 538589 h 1032942"/>
                <a:gd name="connsiteX2" fmla="*/ 1392524 w 2947147"/>
                <a:gd name="connsiteY2" fmla="*/ 535112 h 1032942"/>
                <a:gd name="connsiteX3" fmla="*/ 844973 w 2947147"/>
                <a:gd name="connsiteY3" fmla="*/ 236472 h 1032942"/>
                <a:gd name="connsiteX4" fmla="*/ 441755 w 2947147"/>
                <a:gd name="connsiteY4" fmla="*/ 2246 h 1032942"/>
                <a:gd name="connsiteX5" fmla="*/ 12369 w 2947147"/>
                <a:gd name="connsiteY5" fmla="*/ 154128 h 1032942"/>
                <a:gd name="connsiteX6" fmla="*/ 130809 w 2947147"/>
                <a:gd name="connsiteY6" fmla="*/ 701953 h 1032942"/>
                <a:gd name="connsiteX7" fmla="*/ 426841 w 2947147"/>
                <a:gd name="connsiteY7" fmla="*/ 480306 h 1032942"/>
                <a:gd name="connsiteX8" fmla="*/ 1283417 w 2947147"/>
                <a:gd name="connsiteY8" fmla="*/ 990436 h 1032942"/>
                <a:gd name="connsiteX9" fmla="*/ 2946474 w 2947147"/>
                <a:gd name="connsiteY9" fmla="*/ 1002467 h 1032942"/>
                <a:gd name="connsiteX0" fmla="*/ 2946474 w 2947147"/>
                <a:gd name="connsiteY0" fmla="*/ 1002467 h 1032942"/>
                <a:gd name="connsiteX1" fmla="*/ 2942997 w 2947147"/>
                <a:gd name="connsiteY1" fmla="*/ 538589 h 1032942"/>
                <a:gd name="connsiteX2" fmla="*/ 1392524 w 2947147"/>
                <a:gd name="connsiteY2" fmla="*/ 535112 h 1032942"/>
                <a:gd name="connsiteX3" fmla="*/ 844973 w 2947147"/>
                <a:gd name="connsiteY3" fmla="*/ 236472 h 1032942"/>
                <a:gd name="connsiteX4" fmla="*/ 441755 w 2947147"/>
                <a:gd name="connsiteY4" fmla="*/ 2246 h 1032942"/>
                <a:gd name="connsiteX5" fmla="*/ 12369 w 2947147"/>
                <a:gd name="connsiteY5" fmla="*/ 154128 h 1032942"/>
                <a:gd name="connsiteX6" fmla="*/ 130809 w 2947147"/>
                <a:gd name="connsiteY6" fmla="*/ 701953 h 1032942"/>
                <a:gd name="connsiteX7" fmla="*/ 426841 w 2947147"/>
                <a:gd name="connsiteY7" fmla="*/ 480306 h 1032942"/>
                <a:gd name="connsiteX8" fmla="*/ 1283417 w 2947147"/>
                <a:gd name="connsiteY8" fmla="*/ 990436 h 1032942"/>
                <a:gd name="connsiteX9" fmla="*/ 2946474 w 2947147"/>
                <a:gd name="connsiteY9" fmla="*/ 1002467 h 1032942"/>
                <a:gd name="connsiteX0" fmla="*/ 2946474 w 2947147"/>
                <a:gd name="connsiteY0" fmla="*/ 1020111 h 1050586"/>
                <a:gd name="connsiteX1" fmla="*/ 2942997 w 2947147"/>
                <a:gd name="connsiteY1" fmla="*/ 556233 h 1050586"/>
                <a:gd name="connsiteX2" fmla="*/ 1392524 w 2947147"/>
                <a:gd name="connsiteY2" fmla="*/ 552756 h 1050586"/>
                <a:gd name="connsiteX3" fmla="*/ 441755 w 2947147"/>
                <a:gd name="connsiteY3" fmla="*/ 19890 h 1050586"/>
                <a:gd name="connsiteX4" fmla="*/ 12369 w 2947147"/>
                <a:gd name="connsiteY4" fmla="*/ 171772 h 1050586"/>
                <a:gd name="connsiteX5" fmla="*/ 130809 w 2947147"/>
                <a:gd name="connsiteY5" fmla="*/ 719597 h 1050586"/>
                <a:gd name="connsiteX6" fmla="*/ 426841 w 2947147"/>
                <a:gd name="connsiteY6" fmla="*/ 497950 h 1050586"/>
                <a:gd name="connsiteX7" fmla="*/ 1283417 w 2947147"/>
                <a:gd name="connsiteY7" fmla="*/ 1008080 h 1050586"/>
                <a:gd name="connsiteX8" fmla="*/ 2946474 w 2947147"/>
                <a:gd name="connsiteY8" fmla="*/ 1020111 h 1050586"/>
                <a:gd name="connsiteX0" fmla="*/ 2946474 w 2947147"/>
                <a:gd name="connsiteY0" fmla="*/ 1020111 h 1050586"/>
                <a:gd name="connsiteX1" fmla="*/ 2942997 w 2947147"/>
                <a:gd name="connsiteY1" fmla="*/ 556233 h 1050586"/>
                <a:gd name="connsiteX2" fmla="*/ 1392524 w 2947147"/>
                <a:gd name="connsiteY2" fmla="*/ 552756 h 1050586"/>
                <a:gd name="connsiteX3" fmla="*/ 441755 w 2947147"/>
                <a:gd name="connsiteY3" fmla="*/ 19890 h 1050586"/>
                <a:gd name="connsiteX4" fmla="*/ 12369 w 2947147"/>
                <a:gd name="connsiteY4" fmla="*/ 171772 h 1050586"/>
                <a:gd name="connsiteX5" fmla="*/ 130809 w 2947147"/>
                <a:gd name="connsiteY5" fmla="*/ 719597 h 1050586"/>
                <a:gd name="connsiteX6" fmla="*/ 426841 w 2947147"/>
                <a:gd name="connsiteY6" fmla="*/ 497950 h 1050586"/>
                <a:gd name="connsiteX7" fmla="*/ 1283417 w 2947147"/>
                <a:gd name="connsiteY7" fmla="*/ 1008080 h 1050586"/>
                <a:gd name="connsiteX8" fmla="*/ 2946474 w 2947147"/>
                <a:gd name="connsiteY8" fmla="*/ 1020111 h 1050586"/>
                <a:gd name="connsiteX0" fmla="*/ 2946474 w 2947147"/>
                <a:gd name="connsiteY0" fmla="*/ 1020111 h 1050586"/>
                <a:gd name="connsiteX1" fmla="*/ 2942997 w 2947147"/>
                <a:gd name="connsiteY1" fmla="*/ 556233 h 1050586"/>
                <a:gd name="connsiteX2" fmla="*/ 1392524 w 2947147"/>
                <a:gd name="connsiteY2" fmla="*/ 552756 h 1050586"/>
                <a:gd name="connsiteX3" fmla="*/ 441755 w 2947147"/>
                <a:gd name="connsiteY3" fmla="*/ 19890 h 1050586"/>
                <a:gd name="connsiteX4" fmla="*/ 12369 w 2947147"/>
                <a:gd name="connsiteY4" fmla="*/ 171772 h 1050586"/>
                <a:gd name="connsiteX5" fmla="*/ 130809 w 2947147"/>
                <a:gd name="connsiteY5" fmla="*/ 719597 h 1050586"/>
                <a:gd name="connsiteX6" fmla="*/ 426841 w 2947147"/>
                <a:gd name="connsiteY6" fmla="*/ 497950 h 1050586"/>
                <a:gd name="connsiteX7" fmla="*/ 1283417 w 2947147"/>
                <a:gd name="connsiteY7" fmla="*/ 1008080 h 1050586"/>
                <a:gd name="connsiteX8" fmla="*/ 2946474 w 2947147"/>
                <a:gd name="connsiteY8" fmla="*/ 1020111 h 1050586"/>
                <a:gd name="connsiteX0" fmla="*/ 2946474 w 2947147"/>
                <a:gd name="connsiteY0" fmla="*/ 1007055 h 1037530"/>
                <a:gd name="connsiteX1" fmla="*/ 2942997 w 2947147"/>
                <a:gd name="connsiteY1" fmla="*/ 543177 h 1037530"/>
                <a:gd name="connsiteX2" fmla="*/ 1392524 w 2947147"/>
                <a:gd name="connsiteY2" fmla="*/ 539700 h 1037530"/>
                <a:gd name="connsiteX3" fmla="*/ 441755 w 2947147"/>
                <a:gd name="connsiteY3" fmla="*/ 6834 h 1037530"/>
                <a:gd name="connsiteX4" fmla="*/ 12369 w 2947147"/>
                <a:gd name="connsiteY4" fmla="*/ 158716 h 1037530"/>
                <a:gd name="connsiteX5" fmla="*/ 130809 w 2947147"/>
                <a:gd name="connsiteY5" fmla="*/ 706541 h 1037530"/>
                <a:gd name="connsiteX6" fmla="*/ 426841 w 2947147"/>
                <a:gd name="connsiteY6" fmla="*/ 484894 h 1037530"/>
                <a:gd name="connsiteX7" fmla="*/ 1283417 w 2947147"/>
                <a:gd name="connsiteY7" fmla="*/ 995024 h 1037530"/>
                <a:gd name="connsiteX8" fmla="*/ 2946474 w 2947147"/>
                <a:gd name="connsiteY8" fmla="*/ 1007055 h 1037530"/>
                <a:gd name="connsiteX0" fmla="*/ 2946474 w 2947147"/>
                <a:gd name="connsiteY0" fmla="*/ 1003735 h 1034210"/>
                <a:gd name="connsiteX1" fmla="*/ 2942997 w 2947147"/>
                <a:gd name="connsiteY1" fmla="*/ 539857 h 1034210"/>
                <a:gd name="connsiteX2" fmla="*/ 1392524 w 2947147"/>
                <a:gd name="connsiteY2" fmla="*/ 536380 h 1034210"/>
                <a:gd name="connsiteX3" fmla="*/ 441755 w 2947147"/>
                <a:gd name="connsiteY3" fmla="*/ 3514 h 1034210"/>
                <a:gd name="connsiteX4" fmla="*/ 12369 w 2947147"/>
                <a:gd name="connsiteY4" fmla="*/ 155396 h 1034210"/>
                <a:gd name="connsiteX5" fmla="*/ 130809 w 2947147"/>
                <a:gd name="connsiteY5" fmla="*/ 703221 h 1034210"/>
                <a:gd name="connsiteX6" fmla="*/ 426841 w 2947147"/>
                <a:gd name="connsiteY6" fmla="*/ 481574 h 1034210"/>
                <a:gd name="connsiteX7" fmla="*/ 1283417 w 2947147"/>
                <a:gd name="connsiteY7" fmla="*/ 991704 h 1034210"/>
                <a:gd name="connsiteX8" fmla="*/ 2946474 w 2947147"/>
                <a:gd name="connsiteY8" fmla="*/ 1003735 h 1034210"/>
                <a:gd name="connsiteX0" fmla="*/ 2945278 w 2945951"/>
                <a:gd name="connsiteY0" fmla="*/ 1003456 h 1033931"/>
                <a:gd name="connsiteX1" fmla="*/ 2941801 w 2945951"/>
                <a:gd name="connsiteY1" fmla="*/ 539578 h 1033931"/>
                <a:gd name="connsiteX2" fmla="*/ 1391328 w 2945951"/>
                <a:gd name="connsiteY2" fmla="*/ 536101 h 1033931"/>
                <a:gd name="connsiteX3" fmla="*/ 440559 w 2945951"/>
                <a:gd name="connsiteY3" fmla="*/ 3235 h 1033931"/>
                <a:gd name="connsiteX4" fmla="*/ 11173 w 2945951"/>
                <a:gd name="connsiteY4" fmla="*/ 155117 h 1033931"/>
                <a:gd name="connsiteX5" fmla="*/ 129613 w 2945951"/>
                <a:gd name="connsiteY5" fmla="*/ 702942 h 1033931"/>
                <a:gd name="connsiteX6" fmla="*/ 425645 w 2945951"/>
                <a:gd name="connsiteY6" fmla="*/ 481295 h 1033931"/>
                <a:gd name="connsiteX7" fmla="*/ 1282221 w 2945951"/>
                <a:gd name="connsiteY7" fmla="*/ 991425 h 1033931"/>
                <a:gd name="connsiteX8" fmla="*/ 2945278 w 2945951"/>
                <a:gd name="connsiteY8" fmla="*/ 1003456 h 1033931"/>
                <a:gd name="connsiteX0" fmla="*/ 2945278 w 2945951"/>
                <a:gd name="connsiteY0" fmla="*/ 1003456 h 1033931"/>
                <a:gd name="connsiteX1" fmla="*/ 2941801 w 2945951"/>
                <a:gd name="connsiteY1" fmla="*/ 539578 h 1033931"/>
                <a:gd name="connsiteX2" fmla="*/ 1391328 w 2945951"/>
                <a:gd name="connsiteY2" fmla="*/ 536101 h 1033931"/>
                <a:gd name="connsiteX3" fmla="*/ 440559 w 2945951"/>
                <a:gd name="connsiteY3" fmla="*/ 3235 h 1033931"/>
                <a:gd name="connsiteX4" fmla="*/ 11173 w 2945951"/>
                <a:gd name="connsiteY4" fmla="*/ 155117 h 1033931"/>
                <a:gd name="connsiteX5" fmla="*/ 129613 w 2945951"/>
                <a:gd name="connsiteY5" fmla="*/ 702942 h 1033931"/>
                <a:gd name="connsiteX6" fmla="*/ 425645 w 2945951"/>
                <a:gd name="connsiteY6" fmla="*/ 481295 h 1033931"/>
                <a:gd name="connsiteX7" fmla="*/ 1282221 w 2945951"/>
                <a:gd name="connsiteY7" fmla="*/ 991425 h 1033931"/>
                <a:gd name="connsiteX8" fmla="*/ 2945278 w 2945951"/>
                <a:gd name="connsiteY8" fmla="*/ 1003456 h 1033931"/>
                <a:gd name="connsiteX0" fmla="*/ 2945278 w 2945951"/>
                <a:gd name="connsiteY0" fmla="*/ 1001022 h 1031497"/>
                <a:gd name="connsiteX1" fmla="*/ 2941801 w 2945951"/>
                <a:gd name="connsiteY1" fmla="*/ 537144 h 1031497"/>
                <a:gd name="connsiteX2" fmla="*/ 1391328 w 2945951"/>
                <a:gd name="connsiteY2" fmla="*/ 533667 h 1031497"/>
                <a:gd name="connsiteX3" fmla="*/ 440559 w 2945951"/>
                <a:gd name="connsiteY3" fmla="*/ 801 h 1031497"/>
                <a:gd name="connsiteX4" fmla="*/ 11173 w 2945951"/>
                <a:gd name="connsiteY4" fmla="*/ 152683 h 1031497"/>
                <a:gd name="connsiteX5" fmla="*/ 129613 w 2945951"/>
                <a:gd name="connsiteY5" fmla="*/ 700508 h 1031497"/>
                <a:gd name="connsiteX6" fmla="*/ 425645 w 2945951"/>
                <a:gd name="connsiteY6" fmla="*/ 478861 h 1031497"/>
                <a:gd name="connsiteX7" fmla="*/ 1282221 w 2945951"/>
                <a:gd name="connsiteY7" fmla="*/ 988991 h 1031497"/>
                <a:gd name="connsiteX8" fmla="*/ 2945278 w 2945951"/>
                <a:gd name="connsiteY8" fmla="*/ 1001022 h 1031497"/>
                <a:gd name="connsiteX0" fmla="*/ 2945278 w 2945951"/>
                <a:gd name="connsiteY0" fmla="*/ 1001022 h 1001022"/>
                <a:gd name="connsiteX1" fmla="*/ 2941801 w 2945951"/>
                <a:gd name="connsiteY1" fmla="*/ 537144 h 1001022"/>
                <a:gd name="connsiteX2" fmla="*/ 1391328 w 2945951"/>
                <a:gd name="connsiteY2" fmla="*/ 533667 h 1001022"/>
                <a:gd name="connsiteX3" fmla="*/ 440559 w 2945951"/>
                <a:gd name="connsiteY3" fmla="*/ 801 h 1001022"/>
                <a:gd name="connsiteX4" fmla="*/ 11173 w 2945951"/>
                <a:gd name="connsiteY4" fmla="*/ 152683 h 1001022"/>
                <a:gd name="connsiteX5" fmla="*/ 129613 w 2945951"/>
                <a:gd name="connsiteY5" fmla="*/ 700508 h 1001022"/>
                <a:gd name="connsiteX6" fmla="*/ 425645 w 2945951"/>
                <a:gd name="connsiteY6" fmla="*/ 478861 h 1001022"/>
                <a:gd name="connsiteX7" fmla="*/ 1282221 w 2945951"/>
                <a:gd name="connsiteY7" fmla="*/ 988991 h 1001022"/>
                <a:gd name="connsiteX8" fmla="*/ 2945278 w 2945951"/>
                <a:gd name="connsiteY8" fmla="*/ 1001022 h 1001022"/>
                <a:gd name="connsiteX0" fmla="*/ 2945278 w 2945951"/>
                <a:gd name="connsiteY0" fmla="*/ 1001022 h 1254403"/>
                <a:gd name="connsiteX1" fmla="*/ 2941801 w 2945951"/>
                <a:gd name="connsiteY1" fmla="*/ 537144 h 1254403"/>
                <a:gd name="connsiteX2" fmla="*/ 1391328 w 2945951"/>
                <a:gd name="connsiteY2" fmla="*/ 533667 h 1254403"/>
                <a:gd name="connsiteX3" fmla="*/ 440559 w 2945951"/>
                <a:gd name="connsiteY3" fmla="*/ 801 h 1254403"/>
                <a:gd name="connsiteX4" fmla="*/ 11173 w 2945951"/>
                <a:gd name="connsiteY4" fmla="*/ 152683 h 1254403"/>
                <a:gd name="connsiteX5" fmla="*/ 129613 w 2945951"/>
                <a:gd name="connsiteY5" fmla="*/ 700508 h 1254403"/>
                <a:gd name="connsiteX6" fmla="*/ 86978 w 2945951"/>
                <a:gd name="connsiteY6" fmla="*/ 1253561 h 1254403"/>
                <a:gd name="connsiteX7" fmla="*/ 1282221 w 2945951"/>
                <a:gd name="connsiteY7" fmla="*/ 988991 h 1254403"/>
                <a:gd name="connsiteX8" fmla="*/ 2945278 w 2945951"/>
                <a:gd name="connsiteY8" fmla="*/ 1001022 h 1254403"/>
                <a:gd name="connsiteX0" fmla="*/ 3021961 w 3022634"/>
                <a:gd name="connsiteY0" fmla="*/ 1001367 h 1254748"/>
                <a:gd name="connsiteX1" fmla="*/ 3018484 w 3022634"/>
                <a:gd name="connsiteY1" fmla="*/ 537489 h 1254748"/>
                <a:gd name="connsiteX2" fmla="*/ 1468011 w 3022634"/>
                <a:gd name="connsiteY2" fmla="*/ 534012 h 1254748"/>
                <a:gd name="connsiteX3" fmla="*/ 517242 w 3022634"/>
                <a:gd name="connsiteY3" fmla="*/ 1146 h 1254748"/>
                <a:gd name="connsiteX4" fmla="*/ 7423 w 3022634"/>
                <a:gd name="connsiteY4" fmla="*/ 711828 h 1254748"/>
                <a:gd name="connsiteX5" fmla="*/ 206296 w 3022634"/>
                <a:gd name="connsiteY5" fmla="*/ 700853 h 1254748"/>
                <a:gd name="connsiteX6" fmla="*/ 163661 w 3022634"/>
                <a:gd name="connsiteY6" fmla="*/ 1253906 h 1254748"/>
                <a:gd name="connsiteX7" fmla="*/ 1358904 w 3022634"/>
                <a:gd name="connsiteY7" fmla="*/ 989336 h 1254748"/>
                <a:gd name="connsiteX8" fmla="*/ 3021961 w 3022634"/>
                <a:gd name="connsiteY8" fmla="*/ 1001367 h 1254748"/>
                <a:gd name="connsiteX0" fmla="*/ 3050490 w 3051163"/>
                <a:gd name="connsiteY0" fmla="*/ 1001367 h 1259237"/>
                <a:gd name="connsiteX1" fmla="*/ 3047013 w 3051163"/>
                <a:gd name="connsiteY1" fmla="*/ 537489 h 1259237"/>
                <a:gd name="connsiteX2" fmla="*/ 1496540 w 3051163"/>
                <a:gd name="connsiteY2" fmla="*/ 534012 h 1259237"/>
                <a:gd name="connsiteX3" fmla="*/ 545771 w 3051163"/>
                <a:gd name="connsiteY3" fmla="*/ 1146 h 1259237"/>
                <a:gd name="connsiteX4" fmla="*/ 35952 w 3051163"/>
                <a:gd name="connsiteY4" fmla="*/ 711828 h 1259237"/>
                <a:gd name="connsiteX5" fmla="*/ 192190 w 3051163"/>
                <a:gd name="connsiteY5" fmla="*/ 1253906 h 1259237"/>
                <a:gd name="connsiteX6" fmla="*/ 1387433 w 3051163"/>
                <a:gd name="connsiteY6" fmla="*/ 989336 h 1259237"/>
                <a:gd name="connsiteX7" fmla="*/ 3050490 w 3051163"/>
                <a:gd name="connsiteY7" fmla="*/ 1001367 h 1259237"/>
                <a:gd name="connsiteX0" fmla="*/ 3048305 w 3048978"/>
                <a:gd name="connsiteY0" fmla="*/ 472210 h 730080"/>
                <a:gd name="connsiteX1" fmla="*/ 3044828 w 3048978"/>
                <a:gd name="connsiteY1" fmla="*/ 8332 h 730080"/>
                <a:gd name="connsiteX2" fmla="*/ 1494355 w 3048978"/>
                <a:gd name="connsiteY2" fmla="*/ 4855 h 730080"/>
                <a:gd name="connsiteX3" fmla="*/ 513953 w 3048978"/>
                <a:gd name="connsiteY3" fmla="*/ 81589 h 730080"/>
                <a:gd name="connsiteX4" fmla="*/ 33767 w 3048978"/>
                <a:gd name="connsiteY4" fmla="*/ 182671 h 730080"/>
                <a:gd name="connsiteX5" fmla="*/ 190005 w 3048978"/>
                <a:gd name="connsiteY5" fmla="*/ 724749 h 730080"/>
                <a:gd name="connsiteX6" fmla="*/ 1385248 w 3048978"/>
                <a:gd name="connsiteY6" fmla="*/ 460179 h 730080"/>
                <a:gd name="connsiteX7" fmla="*/ 3048305 w 3048978"/>
                <a:gd name="connsiteY7" fmla="*/ 472210 h 730080"/>
                <a:gd name="connsiteX0" fmla="*/ 3060649 w 3061322"/>
                <a:gd name="connsiteY0" fmla="*/ 472210 h 730080"/>
                <a:gd name="connsiteX1" fmla="*/ 3057172 w 3061322"/>
                <a:gd name="connsiteY1" fmla="*/ 8332 h 730080"/>
                <a:gd name="connsiteX2" fmla="*/ 1506699 w 3061322"/>
                <a:gd name="connsiteY2" fmla="*/ 4855 h 730080"/>
                <a:gd name="connsiteX3" fmla="*/ 526297 w 3061322"/>
                <a:gd name="connsiteY3" fmla="*/ 81589 h 730080"/>
                <a:gd name="connsiteX4" fmla="*/ 29178 w 3061322"/>
                <a:gd name="connsiteY4" fmla="*/ 318137 h 730080"/>
                <a:gd name="connsiteX5" fmla="*/ 202349 w 3061322"/>
                <a:gd name="connsiteY5" fmla="*/ 724749 h 730080"/>
                <a:gd name="connsiteX6" fmla="*/ 1397592 w 3061322"/>
                <a:gd name="connsiteY6" fmla="*/ 460179 h 730080"/>
                <a:gd name="connsiteX7" fmla="*/ 3060649 w 3061322"/>
                <a:gd name="connsiteY7" fmla="*/ 472210 h 730080"/>
                <a:gd name="connsiteX0" fmla="*/ 3060649 w 3061322"/>
                <a:gd name="connsiteY0" fmla="*/ 472210 h 730080"/>
                <a:gd name="connsiteX1" fmla="*/ 3057172 w 3061322"/>
                <a:gd name="connsiteY1" fmla="*/ 8332 h 730080"/>
                <a:gd name="connsiteX2" fmla="*/ 1506699 w 3061322"/>
                <a:gd name="connsiteY2" fmla="*/ 4855 h 730080"/>
                <a:gd name="connsiteX3" fmla="*/ 526297 w 3061322"/>
                <a:gd name="connsiteY3" fmla="*/ 81589 h 730080"/>
                <a:gd name="connsiteX4" fmla="*/ 29178 w 3061322"/>
                <a:gd name="connsiteY4" fmla="*/ 347771 h 730080"/>
                <a:gd name="connsiteX5" fmla="*/ 202349 w 3061322"/>
                <a:gd name="connsiteY5" fmla="*/ 724749 h 730080"/>
                <a:gd name="connsiteX6" fmla="*/ 1397592 w 3061322"/>
                <a:gd name="connsiteY6" fmla="*/ 460179 h 730080"/>
                <a:gd name="connsiteX7" fmla="*/ 3060649 w 3061322"/>
                <a:gd name="connsiteY7" fmla="*/ 472210 h 730080"/>
                <a:gd name="connsiteX0" fmla="*/ 3084420 w 3085093"/>
                <a:gd name="connsiteY0" fmla="*/ 472210 h 830509"/>
                <a:gd name="connsiteX1" fmla="*/ 3080943 w 3085093"/>
                <a:gd name="connsiteY1" fmla="*/ 8332 h 830509"/>
                <a:gd name="connsiteX2" fmla="*/ 1530470 w 3085093"/>
                <a:gd name="connsiteY2" fmla="*/ 4855 h 830509"/>
                <a:gd name="connsiteX3" fmla="*/ 550068 w 3085093"/>
                <a:gd name="connsiteY3" fmla="*/ 81589 h 830509"/>
                <a:gd name="connsiteX4" fmla="*/ 52949 w 3085093"/>
                <a:gd name="connsiteY4" fmla="*/ 347771 h 830509"/>
                <a:gd name="connsiteX5" fmla="*/ 166854 w 3085093"/>
                <a:gd name="connsiteY5" fmla="*/ 826349 h 830509"/>
                <a:gd name="connsiteX6" fmla="*/ 1421363 w 3085093"/>
                <a:gd name="connsiteY6" fmla="*/ 460179 h 830509"/>
                <a:gd name="connsiteX7" fmla="*/ 3084420 w 3085093"/>
                <a:gd name="connsiteY7" fmla="*/ 472210 h 830509"/>
                <a:gd name="connsiteX0" fmla="*/ 3084420 w 3085093"/>
                <a:gd name="connsiteY0" fmla="*/ 472210 h 830509"/>
                <a:gd name="connsiteX1" fmla="*/ 3080943 w 3085093"/>
                <a:gd name="connsiteY1" fmla="*/ 8332 h 830509"/>
                <a:gd name="connsiteX2" fmla="*/ 1530470 w 3085093"/>
                <a:gd name="connsiteY2" fmla="*/ 4855 h 830509"/>
                <a:gd name="connsiteX3" fmla="*/ 550068 w 3085093"/>
                <a:gd name="connsiteY3" fmla="*/ 81589 h 830509"/>
                <a:gd name="connsiteX4" fmla="*/ 52949 w 3085093"/>
                <a:gd name="connsiteY4" fmla="*/ 347771 h 830509"/>
                <a:gd name="connsiteX5" fmla="*/ 166854 w 3085093"/>
                <a:gd name="connsiteY5" fmla="*/ 826349 h 830509"/>
                <a:gd name="connsiteX6" fmla="*/ 1421363 w 3085093"/>
                <a:gd name="connsiteY6" fmla="*/ 460179 h 830509"/>
                <a:gd name="connsiteX7" fmla="*/ 3084420 w 3085093"/>
                <a:gd name="connsiteY7" fmla="*/ 472210 h 830509"/>
                <a:gd name="connsiteX0" fmla="*/ 3084420 w 3085093"/>
                <a:gd name="connsiteY0" fmla="*/ 472210 h 826349"/>
                <a:gd name="connsiteX1" fmla="*/ 3080943 w 3085093"/>
                <a:gd name="connsiteY1" fmla="*/ 8332 h 826349"/>
                <a:gd name="connsiteX2" fmla="*/ 1530470 w 3085093"/>
                <a:gd name="connsiteY2" fmla="*/ 4855 h 826349"/>
                <a:gd name="connsiteX3" fmla="*/ 550068 w 3085093"/>
                <a:gd name="connsiteY3" fmla="*/ 81589 h 826349"/>
                <a:gd name="connsiteX4" fmla="*/ 52949 w 3085093"/>
                <a:gd name="connsiteY4" fmla="*/ 347771 h 826349"/>
                <a:gd name="connsiteX5" fmla="*/ 166854 w 3085093"/>
                <a:gd name="connsiteY5" fmla="*/ 826349 h 826349"/>
                <a:gd name="connsiteX6" fmla="*/ 1421363 w 3085093"/>
                <a:gd name="connsiteY6" fmla="*/ 460179 h 826349"/>
                <a:gd name="connsiteX7" fmla="*/ 3084420 w 3085093"/>
                <a:gd name="connsiteY7" fmla="*/ 472210 h 826349"/>
                <a:gd name="connsiteX0" fmla="*/ 3094828 w 3095501"/>
                <a:gd name="connsiteY0" fmla="*/ 472210 h 826349"/>
                <a:gd name="connsiteX1" fmla="*/ 3091351 w 3095501"/>
                <a:gd name="connsiteY1" fmla="*/ 8332 h 826349"/>
                <a:gd name="connsiteX2" fmla="*/ 1540878 w 3095501"/>
                <a:gd name="connsiteY2" fmla="*/ 4855 h 826349"/>
                <a:gd name="connsiteX3" fmla="*/ 560476 w 3095501"/>
                <a:gd name="connsiteY3" fmla="*/ 81589 h 826349"/>
                <a:gd name="connsiteX4" fmla="*/ 46423 w 3095501"/>
                <a:gd name="connsiteY4" fmla="*/ 309671 h 826349"/>
                <a:gd name="connsiteX5" fmla="*/ 177262 w 3095501"/>
                <a:gd name="connsiteY5" fmla="*/ 826349 h 826349"/>
                <a:gd name="connsiteX6" fmla="*/ 1431771 w 3095501"/>
                <a:gd name="connsiteY6" fmla="*/ 460179 h 826349"/>
                <a:gd name="connsiteX7" fmla="*/ 3094828 w 3095501"/>
                <a:gd name="connsiteY7" fmla="*/ 472210 h 826349"/>
                <a:gd name="connsiteX0" fmla="*/ 3097255 w 3097928"/>
                <a:gd name="connsiteY0" fmla="*/ 467355 h 821494"/>
                <a:gd name="connsiteX1" fmla="*/ 3093778 w 3097928"/>
                <a:gd name="connsiteY1" fmla="*/ 3477 h 821494"/>
                <a:gd name="connsiteX2" fmla="*/ 1543305 w 3097928"/>
                <a:gd name="connsiteY2" fmla="*/ 0 h 821494"/>
                <a:gd name="connsiteX3" fmla="*/ 596770 w 3097928"/>
                <a:gd name="connsiteY3" fmla="*/ 51334 h 821494"/>
                <a:gd name="connsiteX4" fmla="*/ 48850 w 3097928"/>
                <a:gd name="connsiteY4" fmla="*/ 304816 h 821494"/>
                <a:gd name="connsiteX5" fmla="*/ 179689 w 3097928"/>
                <a:gd name="connsiteY5" fmla="*/ 821494 h 821494"/>
                <a:gd name="connsiteX6" fmla="*/ 1434198 w 3097928"/>
                <a:gd name="connsiteY6" fmla="*/ 455324 h 821494"/>
                <a:gd name="connsiteX7" fmla="*/ 3097255 w 3097928"/>
                <a:gd name="connsiteY7" fmla="*/ 467355 h 821494"/>
                <a:gd name="connsiteX0" fmla="*/ 3097255 w 3097928"/>
                <a:gd name="connsiteY0" fmla="*/ 467355 h 821494"/>
                <a:gd name="connsiteX1" fmla="*/ 3093778 w 3097928"/>
                <a:gd name="connsiteY1" fmla="*/ 3477 h 821494"/>
                <a:gd name="connsiteX2" fmla="*/ 1543305 w 3097928"/>
                <a:gd name="connsiteY2" fmla="*/ 0 h 821494"/>
                <a:gd name="connsiteX3" fmla="*/ 596770 w 3097928"/>
                <a:gd name="connsiteY3" fmla="*/ 51334 h 821494"/>
                <a:gd name="connsiteX4" fmla="*/ 48850 w 3097928"/>
                <a:gd name="connsiteY4" fmla="*/ 304816 h 821494"/>
                <a:gd name="connsiteX5" fmla="*/ 179689 w 3097928"/>
                <a:gd name="connsiteY5" fmla="*/ 821494 h 821494"/>
                <a:gd name="connsiteX6" fmla="*/ 1434198 w 3097928"/>
                <a:gd name="connsiteY6" fmla="*/ 455324 h 821494"/>
                <a:gd name="connsiteX7" fmla="*/ 3097255 w 3097928"/>
                <a:gd name="connsiteY7" fmla="*/ 467355 h 821494"/>
                <a:gd name="connsiteX0" fmla="*/ 3092009 w 3092682"/>
                <a:gd name="connsiteY0" fmla="*/ 467355 h 719894"/>
                <a:gd name="connsiteX1" fmla="*/ 3088532 w 3092682"/>
                <a:gd name="connsiteY1" fmla="*/ 3477 h 719894"/>
                <a:gd name="connsiteX2" fmla="*/ 1538059 w 3092682"/>
                <a:gd name="connsiteY2" fmla="*/ 0 h 719894"/>
                <a:gd name="connsiteX3" fmla="*/ 591524 w 3092682"/>
                <a:gd name="connsiteY3" fmla="*/ 51334 h 719894"/>
                <a:gd name="connsiteX4" fmla="*/ 43604 w 3092682"/>
                <a:gd name="connsiteY4" fmla="*/ 304816 h 719894"/>
                <a:gd name="connsiteX5" fmla="*/ 187143 w 3092682"/>
                <a:gd name="connsiteY5" fmla="*/ 719894 h 719894"/>
                <a:gd name="connsiteX6" fmla="*/ 1428952 w 3092682"/>
                <a:gd name="connsiteY6" fmla="*/ 455324 h 719894"/>
                <a:gd name="connsiteX7" fmla="*/ 3092009 w 3092682"/>
                <a:gd name="connsiteY7" fmla="*/ 467355 h 719894"/>
                <a:gd name="connsiteX0" fmla="*/ 3092009 w 3092682"/>
                <a:gd name="connsiteY0" fmla="*/ 467355 h 719894"/>
                <a:gd name="connsiteX1" fmla="*/ 3088532 w 3092682"/>
                <a:gd name="connsiteY1" fmla="*/ 3477 h 719894"/>
                <a:gd name="connsiteX2" fmla="*/ 1538059 w 3092682"/>
                <a:gd name="connsiteY2" fmla="*/ 0 h 719894"/>
                <a:gd name="connsiteX3" fmla="*/ 591524 w 3092682"/>
                <a:gd name="connsiteY3" fmla="*/ 51334 h 719894"/>
                <a:gd name="connsiteX4" fmla="*/ 43604 w 3092682"/>
                <a:gd name="connsiteY4" fmla="*/ 304816 h 719894"/>
                <a:gd name="connsiteX5" fmla="*/ 187143 w 3092682"/>
                <a:gd name="connsiteY5" fmla="*/ 719894 h 719894"/>
                <a:gd name="connsiteX6" fmla="*/ 1428952 w 3092682"/>
                <a:gd name="connsiteY6" fmla="*/ 455324 h 719894"/>
                <a:gd name="connsiteX7" fmla="*/ 3092009 w 3092682"/>
                <a:gd name="connsiteY7" fmla="*/ 467355 h 719894"/>
                <a:gd name="connsiteX0" fmla="*/ 3092009 w 3092682"/>
                <a:gd name="connsiteY0" fmla="*/ 467355 h 719894"/>
                <a:gd name="connsiteX1" fmla="*/ 3088532 w 3092682"/>
                <a:gd name="connsiteY1" fmla="*/ 3477 h 719894"/>
                <a:gd name="connsiteX2" fmla="*/ 1538059 w 3092682"/>
                <a:gd name="connsiteY2" fmla="*/ 0 h 719894"/>
                <a:gd name="connsiteX3" fmla="*/ 591524 w 3092682"/>
                <a:gd name="connsiteY3" fmla="*/ 51334 h 719894"/>
                <a:gd name="connsiteX4" fmla="*/ 43604 w 3092682"/>
                <a:gd name="connsiteY4" fmla="*/ 304816 h 719894"/>
                <a:gd name="connsiteX5" fmla="*/ 187143 w 3092682"/>
                <a:gd name="connsiteY5" fmla="*/ 719894 h 719894"/>
                <a:gd name="connsiteX6" fmla="*/ 1251152 w 3092682"/>
                <a:gd name="connsiteY6" fmla="*/ 459557 h 719894"/>
                <a:gd name="connsiteX7" fmla="*/ 3092009 w 3092682"/>
                <a:gd name="connsiteY7" fmla="*/ 467355 h 719894"/>
                <a:gd name="connsiteX0" fmla="*/ 3089538 w 3090211"/>
                <a:gd name="connsiteY0" fmla="*/ 467355 h 719894"/>
                <a:gd name="connsiteX1" fmla="*/ 3086061 w 3090211"/>
                <a:gd name="connsiteY1" fmla="*/ 3477 h 719894"/>
                <a:gd name="connsiteX2" fmla="*/ 1535588 w 3090211"/>
                <a:gd name="connsiteY2" fmla="*/ 0 h 719894"/>
                <a:gd name="connsiteX3" fmla="*/ 555186 w 3090211"/>
                <a:gd name="connsiteY3" fmla="*/ 51334 h 719894"/>
                <a:gd name="connsiteX4" fmla="*/ 41133 w 3090211"/>
                <a:gd name="connsiteY4" fmla="*/ 304816 h 719894"/>
                <a:gd name="connsiteX5" fmla="*/ 184672 w 3090211"/>
                <a:gd name="connsiteY5" fmla="*/ 719894 h 719894"/>
                <a:gd name="connsiteX6" fmla="*/ 1248681 w 3090211"/>
                <a:gd name="connsiteY6" fmla="*/ 459557 h 719894"/>
                <a:gd name="connsiteX7" fmla="*/ 3089538 w 3090211"/>
                <a:gd name="connsiteY7" fmla="*/ 467355 h 719894"/>
                <a:gd name="connsiteX0" fmla="*/ 3077995 w 3078668"/>
                <a:gd name="connsiteY0" fmla="*/ 467355 h 870501"/>
                <a:gd name="connsiteX1" fmla="*/ 3074518 w 3078668"/>
                <a:gd name="connsiteY1" fmla="*/ 3477 h 870501"/>
                <a:gd name="connsiteX2" fmla="*/ 1524045 w 3078668"/>
                <a:gd name="connsiteY2" fmla="*/ 0 h 870501"/>
                <a:gd name="connsiteX3" fmla="*/ 543643 w 3078668"/>
                <a:gd name="connsiteY3" fmla="*/ 51334 h 870501"/>
                <a:gd name="connsiteX4" fmla="*/ 29590 w 3078668"/>
                <a:gd name="connsiteY4" fmla="*/ 304816 h 870501"/>
                <a:gd name="connsiteX5" fmla="*/ 205402 w 3078668"/>
                <a:gd name="connsiteY5" fmla="*/ 870501 h 870501"/>
                <a:gd name="connsiteX6" fmla="*/ 1237138 w 3078668"/>
                <a:gd name="connsiteY6" fmla="*/ 459557 h 870501"/>
                <a:gd name="connsiteX7" fmla="*/ 3077995 w 3078668"/>
                <a:gd name="connsiteY7" fmla="*/ 467355 h 870501"/>
                <a:gd name="connsiteX0" fmla="*/ 3077995 w 3078668"/>
                <a:gd name="connsiteY0" fmla="*/ 467355 h 870501"/>
                <a:gd name="connsiteX1" fmla="*/ 3074518 w 3078668"/>
                <a:gd name="connsiteY1" fmla="*/ 3477 h 870501"/>
                <a:gd name="connsiteX2" fmla="*/ 1524045 w 3078668"/>
                <a:gd name="connsiteY2" fmla="*/ 0 h 870501"/>
                <a:gd name="connsiteX3" fmla="*/ 543643 w 3078668"/>
                <a:gd name="connsiteY3" fmla="*/ 51334 h 870501"/>
                <a:gd name="connsiteX4" fmla="*/ 29590 w 3078668"/>
                <a:gd name="connsiteY4" fmla="*/ 304816 h 870501"/>
                <a:gd name="connsiteX5" fmla="*/ 205402 w 3078668"/>
                <a:gd name="connsiteY5" fmla="*/ 870501 h 870501"/>
                <a:gd name="connsiteX6" fmla="*/ 1237138 w 3078668"/>
                <a:gd name="connsiteY6" fmla="*/ 459557 h 870501"/>
                <a:gd name="connsiteX7" fmla="*/ 3077995 w 3078668"/>
                <a:gd name="connsiteY7" fmla="*/ 467355 h 870501"/>
                <a:gd name="connsiteX0" fmla="*/ 3120997 w 3121670"/>
                <a:gd name="connsiteY0" fmla="*/ 467355 h 870501"/>
                <a:gd name="connsiteX1" fmla="*/ 3117520 w 3121670"/>
                <a:gd name="connsiteY1" fmla="*/ 3477 h 870501"/>
                <a:gd name="connsiteX2" fmla="*/ 1567047 w 3121670"/>
                <a:gd name="connsiteY2" fmla="*/ 0 h 870501"/>
                <a:gd name="connsiteX3" fmla="*/ 586645 w 3121670"/>
                <a:gd name="connsiteY3" fmla="*/ 51334 h 870501"/>
                <a:gd name="connsiteX4" fmla="*/ 72592 w 3121670"/>
                <a:gd name="connsiteY4" fmla="*/ 304816 h 870501"/>
                <a:gd name="connsiteX5" fmla="*/ 248404 w 3121670"/>
                <a:gd name="connsiteY5" fmla="*/ 870501 h 870501"/>
                <a:gd name="connsiteX6" fmla="*/ 1280140 w 3121670"/>
                <a:gd name="connsiteY6" fmla="*/ 459557 h 870501"/>
                <a:gd name="connsiteX7" fmla="*/ 3120997 w 3121670"/>
                <a:gd name="connsiteY7" fmla="*/ 467355 h 870501"/>
                <a:gd name="connsiteX0" fmla="*/ 3085160 w 3085833"/>
                <a:gd name="connsiteY0" fmla="*/ 491979 h 895125"/>
                <a:gd name="connsiteX1" fmla="*/ 3081683 w 3085833"/>
                <a:gd name="connsiteY1" fmla="*/ 28101 h 895125"/>
                <a:gd name="connsiteX2" fmla="*/ 1531210 w 3085833"/>
                <a:gd name="connsiteY2" fmla="*/ 24624 h 895125"/>
                <a:gd name="connsiteX3" fmla="*/ 647626 w 3085833"/>
                <a:gd name="connsiteY3" fmla="*/ 22170 h 895125"/>
                <a:gd name="connsiteX4" fmla="*/ 36755 w 3085833"/>
                <a:gd name="connsiteY4" fmla="*/ 329440 h 895125"/>
                <a:gd name="connsiteX5" fmla="*/ 212567 w 3085833"/>
                <a:gd name="connsiteY5" fmla="*/ 895125 h 895125"/>
                <a:gd name="connsiteX6" fmla="*/ 1244303 w 3085833"/>
                <a:gd name="connsiteY6" fmla="*/ 484181 h 895125"/>
                <a:gd name="connsiteX7" fmla="*/ 3085160 w 3085833"/>
                <a:gd name="connsiteY7" fmla="*/ 491979 h 895125"/>
                <a:gd name="connsiteX0" fmla="*/ 3085160 w 3085833"/>
                <a:gd name="connsiteY0" fmla="*/ 489052 h 892198"/>
                <a:gd name="connsiteX1" fmla="*/ 3081683 w 3085833"/>
                <a:gd name="connsiteY1" fmla="*/ 25174 h 892198"/>
                <a:gd name="connsiteX2" fmla="*/ 1531210 w 3085833"/>
                <a:gd name="connsiteY2" fmla="*/ 21697 h 892198"/>
                <a:gd name="connsiteX3" fmla="*/ 36755 w 3085833"/>
                <a:gd name="connsiteY3" fmla="*/ 326513 h 892198"/>
                <a:gd name="connsiteX4" fmla="*/ 212567 w 3085833"/>
                <a:gd name="connsiteY4" fmla="*/ 892198 h 892198"/>
                <a:gd name="connsiteX5" fmla="*/ 1244303 w 3085833"/>
                <a:gd name="connsiteY5" fmla="*/ 481254 h 892198"/>
                <a:gd name="connsiteX6" fmla="*/ 3085160 w 3085833"/>
                <a:gd name="connsiteY6" fmla="*/ 489052 h 892198"/>
                <a:gd name="connsiteX0" fmla="*/ 3085160 w 3085833"/>
                <a:gd name="connsiteY0" fmla="*/ 489052 h 892198"/>
                <a:gd name="connsiteX1" fmla="*/ 3081683 w 3085833"/>
                <a:gd name="connsiteY1" fmla="*/ 25174 h 892198"/>
                <a:gd name="connsiteX2" fmla="*/ 1531210 w 3085833"/>
                <a:gd name="connsiteY2" fmla="*/ 21697 h 892198"/>
                <a:gd name="connsiteX3" fmla="*/ 36755 w 3085833"/>
                <a:gd name="connsiteY3" fmla="*/ 326513 h 892198"/>
                <a:gd name="connsiteX4" fmla="*/ 212567 w 3085833"/>
                <a:gd name="connsiteY4" fmla="*/ 892198 h 892198"/>
                <a:gd name="connsiteX5" fmla="*/ 1244303 w 3085833"/>
                <a:gd name="connsiteY5" fmla="*/ 481254 h 892198"/>
                <a:gd name="connsiteX6" fmla="*/ 3085160 w 3085833"/>
                <a:gd name="connsiteY6" fmla="*/ 489052 h 892198"/>
                <a:gd name="connsiteX0" fmla="*/ 3214214 w 3214887"/>
                <a:gd name="connsiteY0" fmla="*/ 489052 h 892198"/>
                <a:gd name="connsiteX1" fmla="*/ 3210737 w 3214887"/>
                <a:gd name="connsiteY1" fmla="*/ 25174 h 892198"/>
                <a:gd name="connsiteX2" fmla="*/ 1660264 w 3214887"/>
                <a:gd name="connsiteY2" fmla="*/ 21697 h 892198"/>
                <a:gd name="connsiteX3" fmla="*/ 165809 w 3214887"/>
                <a:gd name="connsiteY3" fmla="*/ 326513 h 892198"/>
                <a:gd name="connsiteX4" fmla="*/ 341621 w 3214887"/>
                <a:gd name="connsiteY4" fmla="*/ 892198 h 892198"/>
                <a:gd name="connsiteX5" fmla="*/ 1373357 w 3214887"/>
                <a:gd name="connsiteY5" fmla="*/ 481254 h 892198"/>
                <a:gd name="connsiteX6" fmla="*/ 3214214 w 3214887"/>
                <a:gd name="connsiteY6" fmla="*/ 489052 h 892198"/>
                <a:gd name="connsiteX0" fmla="*/ 3214214 w 3214887"/>
                <a:gd name="connsiteY0" fmla="*/ 467977 h 871123"/>
                <a:gd name="connsiteX1" fmla="*/ 3210737 w 3214887"/>
                <a:gd name="connsiteY1" fmla="*/ 4099 h 871123"/>
                <a:gd name="connsiteX2" fmla="*/ 1660264 w 3214887"/>
                <a:gd name="connsiteY2" fmla="*/ 622 h 871123"/>
                <a:gd name="connsiteX3" fmla="*/ 165809 w 3214887"/>
                <a:gd name="connsiteY3" fmla="*/ 305438 h 871123"/>
                <a:gd name="connsiteX4" fmla="*/ 341621 w 3214887"/>
                <a:gd name="connsiteY4" fmla="*/ 871123 h 871123"/>
                <a:gd name="connsiteX5" fmla="*/ 1373357 w 3214887"/>
                <a:gd name="connsiteY5" fmla="*/ 460179 h 871123"/>
                <a:gd name="connsiteX6" fmla="*/ 3214214 w 3214887"/>
                <a:gd name="connsiteY6" fmla="*/ 467977 h 871123"/>
                <a:gd name="connsiteX0" fmla="*/ 3146598 w 3147271"/>
                <a:gd name="connsiteY0" fmla="*/ 478166 h 881312"/>
                <a:gd name="connsiteX1" fmla="*/ 3143121 w 3147271"/>
                <a:gd name="connsiteY1" fmla="*/ 14288 h 881312"/>
                <a:gd name="connsiteX2" fmla="*/ 1538860 w 3147271"/>
                <a:gd name="connsiteY2" fmla="*/ 54 h 881312"/>
                <a:gd name="connsiteX3" fmla="*/ 98193 w 3147271"/>
                <a:gd name="connsiteY3" fmla="*/ 315627 h 881312"/>
                <a:gd name="connsiteX4" fmla="*/ 274005 w 3147271"/>
                <a:gd name="connsiteY4" fmla="*/ 881312 h 881312"/>
                <a:gd name="connsiteX5" fmla="*/ 1305741 w 3147271"/>
                <a:gd name="connsiteY5" fmla="*/ 470368 h 881312"/>
                <a:gd name="connsiteX6" fmla="*/ 3146598 w 3147271"/>
                <a:gd name="connsiteY6" fmla="*/ 478166 h 881312"/>
                <a:gd name="connsiteX0" fmla="*/ 3138632 w 3139305"/>
                <a:gd name="connsiteY0" fmla="*/ 478166 h 881312"/>
                <a:gd name="connsiteX1" fmla="*/ 3135155 w 3139305"/>
                <a:gd name="connsiteY1" fmla="*/ 14288 h 881312"/>
                <a:gd name="connsiteX2" fmla="*/ 1423317 w 3139305"/>
                <a:gd name="connsiteY2" fmla="*/ 54 h 881312"/>
                <a:gd name="connsiteX3" fmla="*/ 90227 w 3139305"/>
                <a:gd name="connsiteY3" fmla="*/ 315627 h 881312"/>
                <a:gd name="connsiteX4" fmla="*/ 266039 w 3139305"/>
                <a:gd name="connsiteY4" fmla="*/ 881312 h 881312"/>
                <a:gd name="connsiteX5" fmla="*/ 1297775 w 3139305"/>
                <a:gd name="connsiteY5" fmla="*/ 470368 h 881312"/>
                <a:gd name="connsiteX6" fmla="*/ 3138632 w 3139305"/>
                <a:gd name="connsiteY6" fmla="*/ 478166 h 881312"/>
                <a:gd name="connsiteX0" fmla="*/ 3167312 w 3167985"/>
                <a:gd name="connsiteY0" fmla="*/ 478249 h 881395"/>
                <a:gd name="connsiteX1" fmla="*/ 3163835 w 3167985"/>
                <a:gd name="connsiteY1" fmla="*/ 14371 h 881395"/>
                <a:gd name="connsiteX2" fmla="*/ 1451997 w 3167985"/>
                <a:gd name="connsiteY2" fmla="*/ 137 h 881395"/>
                <a:gd name="connsiteX3" fmla="*/ 118907 w 3167985"/>
                <a:gd name="connsiteY3" fmla="*/ 315710 h 881395"/>
                <a:gd name="connsiteX4" fmla="*/ 294719 w 3167985"/>
                <a:gd name="connsiteY4" fmla="*/ 881395 h 881395"/>
                <a:gd name="connsiteX5" fmla="*/ 1326455 w 3167985"/>
                <a:gd name="connsiteY5" fmla="*/ 470451 h 881395"/>
                <a:gd name="connsiteX6" fmla="*/ 3167312 w 3167985"/>
                <a:gd name="connsiteY6" fmla="*/ 478249 h 881395"/>
                <a:gd name="connsiteX0" fmla="*/ 3152972 w 3153645"/>
                <a:gd name="connsiteY0" fmla="*/ 478429 h 881575"/>
                <a:gd name="connsiteX1" fmla="*/ 3149495 w 3153645"/>
                <a:gd name="connsiteY1" fmla="*/ 14551 h 881575"/>
                <a:gd name="connsiteX2" fmla="*/ 1437657 w 3153645"/>
                <a:gd name="connsiteY2" fmla="*/ 317 h 881575"/>
                <a:gd name="connsiteX3" fmla="*/ 104567 w 3153645"/>
                <a:gd name="connsiteY3" fmla="*/ 315890 h 881575"/>
                <a:gd name="connsiteX4" fmla="*/ 280379 w 3153645"/>
                <a:gd name="connsiteY4" fmla="*/ 881575 h 881575"/>
                <a:gd name="connsiteX5" fmla="*/ 1312115 w 3153645"/>
                <a:gd name="connsiteY5" fmla="*/ 470631 h 881575"/>
                <a:gd name="connsiteX6" fmla="*/ 3152972 w 3153645"/>
                <a:gd name="connsiteY6" fmla="*/ 478429 h 881575"/>
                <a:gd name="connsiteX0" fmla="*/ 3152972 w 3153645"/>
                <a:gd name="connsiteY0" fmla="*/ 478429 h 881575"/>
                <a:gd name="connsiteX1" fmla="*/ 3149495 w 3153645"/>
                <a:gd name="connsiteY1" fmla="*/ 14551 h 881575"/>
                <a:gd name="connsiteX2" fmla="*/ 1437657 w 3153645"/>
                <a:gd name="connsiteY2" fmla="*/ 317 h 881575"/>
                <a:gd name="connsiteX3" fmla="*/ 104567 w 3153645"/>
                <a:gd name="connsiteY3" fmla="*/ 315890 h 881575"/>
                <a:gd name="connsiteX4" fmla="*/ 280379 w 3153645"/>
                <a:gd name="connsiteY4" fmla="*/ 881575 h 881575"/>
                <a:gd name="connsiteX5" fmla="*/ 1312115 w 3153645"/>
                <a:gd name="connsiteY5" fmla="*/ 470631 h 881575"/>
                <a:gd name="connsiteX6" fmla="*/ 3152972 w 3153645"/>
                <a:gd name="connsiteY6" fmla="*/ 478429 h 881575"/>
                <a:gd name="connsiteX0" fmla="*/ 3152972 w 3153645"/>
                <a:gd name="connsiteY0" fmla="*/ 478429 h 881575"/>
                <a:gd name="connsiteX1" fmla="*/ 3149495 w 3153645"/>
                <a:gd name="connsiteY1" fmla="*/ 14551 h 881575"/>
                <a:gd name="connsiteX2" fmla="*/ 1437657 w 3153645"/>
                <a:gd name="connsiteY2" fmla="*/ 317 h 881575"/>
                <a:gd name="connsiteX3" fmla="*/ 104567 w 3153645"/>
                <a:gd name="connsiteY3" fmla="*/ 315890 h 881575"/>
                <a:gd name="connsiteX4" fmla="*/ 280379 w 3153645"/>
                <a:gd name="connsiteY4" fmla="*/ 881575 h 881575"/>
                <a:gd name="connsiteX5" fmla="*/ 1312115 w 3153645"/>
                <a:gd name="connsiteY5" fmla="*/ 470631 h 881575"/>
                <a:gd name="connsiteX6" fmla="*/ 3152972 w 3153645"/>
                <a:gd name="connsiteY6" fmla="*/ 478429 h 881575"/>
                <a:gd name="connsiteX0" fmla="*/ 3152972 w 3153645"/>
                <a:gd name="connsiteY0" fmla="*/ 478429 h 881575"/>
                <a:gd name="connsiteX1" fmla="*/ 3149495 w 3153645"/>
                <a:gd name="connsiteY1" fmla="*/ 14551 h 881575"/>
                <a:gd name="connsiteX2" fmla="*/ 1437657 w 3153645"/>
                <a:gd name="connsiteY2" fmla="*/ 317 h 881575"/>
                <a:gd name="connsiteX3" fmla="*/ 104567 w 3153645"/>
                <a:gd name="connsiteY3" fmla="*/ 315890 h 881575"/>
                <a:gd name="connsiteX4" fmla="*/ 280379 w 3153645"/>
                <a:gd name="connsiteY4" fmla="*/ 881575 h 881575"/>
                <a:gd name="connsiteX5" fmla="*/ 1312115 w 3153645"/>
                <a:gd name="connsiteY5" fmla="*/ 470631 h 881575"/>
                <a:gd name="connsiteX6" fmla="*/ 3152972 w 3153645"/>
                <a:gd name="connsiteY6" fmla="*/ 478429 h 881575"/>
                <a:gd name="connsiteX0" fmla="*/ 3152972 w 3153645"/>
                <a:gd name="connsiteY0" fmla="*/ 478429 h 881575"/>
                <a:gd name="connsiteX1" fmla="*/ 3149495 w 3153645"/>
                <a:gd name="connsiteY1" fmla="*/ 14551 h 881575"/>
                <a:gd name="connsiteX2" fmla="*/ 1437657 w 3153645"/>
                <a:gd name="connsiteY2" fmla="*/ 317 h 881575"/>
                <a:gd name="connsiteX3" fmla="*/ 104567 w 3153645"/>
                <a:gd name="connsiteY3" fmla="*/ 315890 h 881575"/>
                <a:gd name="connsiteX4" fmla="*/ 280379 w 3153645"/>
                <a:gd name="connsiteY4" fmla="*/ 881575 h 881575"/>
                <a:gd name="connsiteX5" fmla="*/ 1387418 w 3153645"/>
                <a:gd name="connsiteY5" fmla="*/ 459874 h 881575"/>
                <a:gd name="connsiteX6" fmla="*/ 3152972 w 3153645"/>
                <a:gd name="connsiteY6" fmla="*/ 478429 h 881575"/>
                <a:gd name="connsiteX0" fmla="*/ 3152972 w 3153645"/>
                <a:gd name="connsiteY0" fmla="*/ 478429 h 881575"/>
                <a:gd name="connsiteX1" fmla="*/ 3149495 w 3153645"/>
                <a:gd name="connsiteY1" fmla="*/ 14551 h 881575"/>
                <a:gd name="connsiteX2" fmla="*/ 1437657 w 3153645"/>
                <a:gd name="connsiteY2" fmla="*/ 317 h 881575"/>
                <a:gd name="connsiteX3" fmla="*/ 104567 w 3153645"/>
                <a:gd name="connsiteY3" fmla="*/ 315890 h 881575"/>
                <a:gd name="connsiteX4" fmla="*/ 280379 w 3153645"/>
                <a:gd name="connsiteY4" fmla="*/ 881575 h 881575"/>
                <a:gd name="connsiteX5" fmla="*/ 1387418 w 3153645"/>
                <a:gd name="connsiteY5" fmla="*/ 459874 h 881575"/>
                <a:gd name="connsiteX6" fmla="*/ 3152972 w 3153645"/>
                <a:gd name="connsiteY6" fmla="*/ 478429 h 881575"/>
                <a:gd name="connsiteX0" fmla="*/ 3152972 w 3153645"/>
                <a:gd name="connsiteY0" fmla="*/ 478429 h 881575"/>
                <a:gd name="connsiteX1" fmla="*/ 3149495 w 3153645"/>
                <a:gd name="connsiteY1" fmla="*/ 14551 h 881575"/>
                <a:gd name="connsiteX2" fmla="*/ 1437657 w 3153645"/>
                <a:gd name="connsiteY2" fmla="*/ 317 h 881575"/>
                <a:gd name="connsiteX3" fmla="*/ 104567 w 3153645"/>
                <a:gd name="connsiteY3" fmla="*/ 315890 h 881575"/>
                <a:gd name="connsiteX4" fmla="*/ 280379 w 3153645"/>
                <a:gd name="connsiteY4" fmla="*/ 881575 h 881575"/>
                <a:gd name="connsiteX5" fmla="*/ 1387418 w 3153645"/>
                <a:gd name="connsiteY5" fmla="*/ 449116 h 881575"/>
                <a:gd name="connsiteX6" fmla="*/ 3152972 w 3153645"/>
                <a:gd name="connsiteY6" fmla="*/ 478429 h 881575"/>
                <a:gd name="connsiteX0" fmla="*/ 3173439 w 3174112"/>
                <a:gd name="connsiteY0" fmla="*/ 494947 h 898093"/>
                <a:gd name="connsiteX1" fmla="*/ 3169962 w 3174112"/>
                <a:gd name="connsiteY1" fmla="*/ 31069 h 898093"/>
                <a:gd name="connsiteX2" fmla="*/ 1458124 w 3174112"/>
                <a:gd name="connsiteY2" fmla="*/ 16835 h 898093"/>
                <a:gd name="connsiteX3" fmla="*/ 98140 w 3174112"/>
                <a:gd name="connsiteY3" fmla="*/ 289378 h 898093"/>
                <a:gd name="connsiteX4" fmla="*/ 300846 w 3174112"/>
                <a:gd name="connsiteY4" fmla="*/ 898093 h 898093"/>
                <a:gd name="connsiteX5" fmla="*/ 1407885 w 3174112"/>
                <a:gd name="connsiteY5" fmla="*/ 465634 h 898093"/>
                <a:gd name="connsiteX6" fmla="*/ 3173439 w 3174112"/>
                <a:gd name="connsiteY6" fmla="*/ 494947 h 898093"/>
                <a:gd name="connsiteX0" fmla="*/ 3182962 w 3183635"/>
                <a:gd name="connsiteY0" fmla="*/ 494947 h 898093"/>
                <a:gd name="connsiteX1" fmla="*/ 3179485 w 3183635"/>
                <a:gd name="connsiteY1" fmla="*/ 31069 h 898093"/>
                <a:gd name="connsiteX2" fmla="*/ 1467647 w 3183635"/>
                <a:gd name="connsiteY2" fmla="*/ 16835 h 898093"/>
                <a:gd name="connsiteX3" fmla="*/ 107663 w 3183635"/>
                <a:gd name="connsiteY3" fmla="*/ 289378 h 898093"/>
                <a:gd name="connsiteX4" fmla="*/ 310369 w 3183635"/>
                <a:gd name="connsiteY4" fmla="*/ 898093 h 898093"/>
                <a:gd name="connsiteX5" fmla="*/ 1417408 w 3183635"/>
                <a:gd name="connsiteY5" fmla="*/ 465634 h 898093"/>
                <a:gd name="connsiteX6" fmla="*/ 3182962 w 3183635"/>
                <a:gd name="connsiteY6" fmla="*/ 494947 h 898093"/>
                <a:gd name="connsiteX0" fmla="*/ 3155206 w 3155879"/>
                <a:gd name="connsiteY0" fmla="*/ 499314 h 902460"/>
                <a:gd name="connsiteX1" fmla="*/ 3151729 w 3155879"/>
                <a:gd name="connsiteY1" fmla="*/ 35436 h 902460"/>
                <a:gd name="connsiteX2" fmla="*/ 1386103 w 3155879"/>
                <a:gd name="connsiteY2" fmla="*/ 15824 h 902460"/>
                <a:gd name="connsiteX3" fmla="*/ 79907 w 3155879"/>
                <a:gd name="connsiteY3" fmla="*/ 293745 h 902460"/>
                <a:gd name="connsiteX4" fmla="*/ 282613 w 3155879"/>
                <a:gd name="connsiteY4" fmla="*/ 902460 h 902460"/>
                <a:gd name="connsiteX5" fmla="*/ 1389652 w 3155879"/>
                <a:gd name="connsiteY5" fmla="*/ 470001 h 902460"/>
                <a:gd name="connsiteX6" fmla="*/ 3155206 w 3155879"/>
                <a:gd name="connsiteY6" fmla="*/ 499314 h 902460"/>
                <a:gd name="connsiteX0" fmla="*/ 3155206 w 3155879"/>
                <a:gd name="connsiteY0" fmla="*/ 483490 h 886636"/>
                <a:gd name="connsiteX1" fmla="*/ 3151729 w 3155879"/>
                <a:gd name="connsiteY1" fmla="*/ 19612 h 886636"/>
                <a:gd name="connsiteX2" fmla="*/ 1386103 w 3155879"/>
                <a:gd name="connsiteY2" fmla="*/ 0 h 886636"/>
                <a:gd name="connsiteX3" fmla="*/ 79907 w 3155879"/>
                <a:gd name="connsiteY3" fmla="*/ 277921 h 886636"/>
                <a:gd name="connsiteX4" fmla="*/ 282613 w 3155879"/>
                <a:gd name="connsiteY4" fmla="*/ 886636 h 886636"/>
                <a:gd name="connsiteX5" fmla="*/ 1389652 w 3155879"/>
                <a:gd name="connsiteY5" fmla="*/ 454177 h 886636"/>
                <a:gd name="connsiteX6" fmla="*/ 3155206 w 3155879"/>
                <a:gd name="connsiteY6" fmla="*/ 483490 h 886636"/>
                <a:gd name="connsiteX0" fmla="*/ 3098573 w 3099246"/>
                <a:gd name="connsiteY0" fmla="*/ 483490 h 886636"/>
                <a:gd name="connsiteX1" fmla="*/ 3095096 w 3099246"/>
                <a:gd name="connsiteY1" fmla="*/ 19612 h 886636"/>
                <a:gd name="connsiteX2" fmla="*/ 1329470 w 3099246"/>
                <a:gd name="connsiteY2" fmla="*/ 0 h 886636"/>
                <a:gd name="connsiteX3" fmla="*/ 23274 w 3099246"/>
                <a:gd name="connsiteY3" fmla="*/ 277921 h 886636"/>
                <a:gd name="connsiteX4" fmla="*/ 225980 w 3099246"/>
                <a:gd name="connsiteY4" fmla="*/ 886636 h 886636"/>
                <a:gd name="connsiteX5" fmla="*/ 1333019 w 3099246"/>
                <a:gd name="connsiteY5" fmla="*/ 454177 h 886636"/>
                <a:gd name="connsiteX6" fmla="*/ 3098573 w 3099246"/>
                <a:gd name="connsiteY6" fmla="*/ 483490 h 886636"/>
                <a:gd name="connsiteX0" fmla="*/ 3117310 w 3117983"/>
                <a:gd name="connsiteY0" fmla="*/ 483490 h 886636"/>
                <a:gd name="connsiteX1" fmla="*/ 3113833 w 3117983"/>
                <a:gd name="connsiteY1" fmla="*/ 19612 h 886636"/>
                <a:gd name="connsiteX2" fmla="*/ 1348207 w 3117983"/>
                <a:gd name="connsiteY2" fmla="*/ 0 h 886636"/>
                <a:gd name="connsiteX3" fmla="*/ 42011 w 3117983"/>
                <a:gd name="connsiteY3" fmla="*/ 277921 h 886636"/>
                <a:gd name="connsiteX4" fmla="*/ 244717 w 3117983"/>
                <a:gd name="connsiteY4" fmla="*/ 886636 h 886636"/>
                <a:gd name="connsiteX5" fmla="*/ 1351756 w 3117983"/>
                <a:gd name="connsiteY5" fmla="*/ 454177 h 886636"/>
                <a:gd name="connsiteX6" fmla="*/ 3117310 w 3117983"/>
                <a:gd name="connsiteY6" fmla="*/ 483490 h 886636"/>
                <a:gd name="connsiteX0" fmla="*/ 3129116 w 3129789"/>
                <a:gd name="connsiteY0" fmla="*/ 483490 h 886636"/>
                <a:gd name="connsiteX1" fmla="*/ 3125639 w 3129789"/>
                <a:gd name="connsiteY1" fmla="*/ 19612 h 886636"/>
                <a:gd name="connsiteX2" fmla="*/ 1360013 w 3129789"/>
                <a:gd name="connsiteY2" fmla="*/ 0 h 886636"/>
                <a:gd name="connsiteX3" fmla="*/ 53817 w 3129789"/>
                <a:gd name="connsiteY3" fmla="*/ 277921 h 886636"/>
                <a:gd name="connsiteX4" fmla="*/ 256523 w 3129789"/>
                <a:gd name="connsiteY4" fmla="*/ 886636 h 886636"/>
                <a:gd name="connsiteX5" fmla="*/ 1363562 w 3129789"/>
                <a:gd name="connsiteY5" fmla="*/ 454177 h 886636"/>
                <a:gd name="connsiteX6" fmla="*/ 3129116 w 3129789"/>
                <a:gd name="connsiteY6" fmla="*/ 483490 h 886636"/>
                <a:gd name="connsiteX0" fmla="*/ 3140960 w 3141633"/>
                <a:gd name="connsiteY0" fmla="*/ 483616 h 886762"/>
                <a:gd name="connsiteX1" fmla="*/ 3137483 w 3141633"/>
                <a:gd name="connsiteY1" fmla="*/ 19738 h 886762"/>
                <a:gd name="connsiteX2" fmla="*/ 1371857 w 3141633"/>
                <a:gd name="connsiteY2" fmla="*/ 126 h 886762"/>
                <a:gd name="connsiteX3" fmla="*/ 65661 w 3141633"/>
                <a:gd name="connsiteY3" fmla="*/ 278047 h 886762"/>
                <a:gd name="connsiteX4" fmla="*/ 268367 w 3141633"/>
                <a:gd name="connsiteY4" fmla="*/ 886762 h 886762"/>
                <a:gd name="connsiteX5" fmla="*/ 1375406 w 3141633"/>
                <a:gd name="connsiteY5" fmla="*/ 454303 h 886762"/>
                <a:gd name="connsiteX6" fmla="*/ 3140960 w 3141633"/>
                <a:gd name="connsiteY6" fmla="*/ 483616 h 886762"/>
                <a:gd name="connsiteX0" fmla="*/ 3140960 w 3141633"/>
                <a:gd name="connsiteY0" fmla="*/ 483616 h 886762"/>
                <a:gd name="connsiteX1" fmla="*/ 3137483 w 3141633"/>
                <a:gd name="connsiteY1" fmla="*/ 19738 h 886762"/>
                <a:gd name="connsiteX2" fmla="*/ 1371857 w 3141633"/>
                <a:gd name="connsiteY2" fmla="*/ 126 h 886762"/>
                <a:gd name="connsiteX3" fmla="*/ 65661 w 3141633"/>
                <a:gd name="connsiteY3" fmla="*/ 278047 h 886762"/>
                <a:gd name="connsiteX4" fmla="*/ 268367 w 3141633"/>
                <a:gd name="connsiteY4" fmla="*/ 886762 h 886762"/>
                <a:gd name="connsiteX5" fmla="*/ 1375406 w 3141633"/>
                <a:gd name="connsiteY5" fmla="*/ 454303 h 886762"/>
                <a:gd name="connsiteX6" fmla="*/ 3140960 w 3141633"/>
                <a:gd name="connsiteY6" fmla="*/ 483616 h 886762"/>
                <a:gd name="connsiteX0" fmla="*/ 1921414 w 3137488"/>
                <a:gd name="connsiteY0" fmla="*/ 472728 h 886762"/>
                <a:gd name="connsiteX1" fmla="*/ 3137483 w 3137488"/>
                <a:gd name="connsiteY1" fmla="*/ 19738 h 886762"/>
                <a:gd name="connsiteX2" fmla="*/ 1371857 w 3137488"/>
                <a:gd name="connsiteY2" fmla="*/ 126 h 886762"/>
                <a:gd name="connsiteX3" fmla="*/ 65661 w 3137488"/>
                <a:gd name="connsiteY3" fmla="*/ 278047 h 886762"/>
                <a:gd name="connsiteX4" fmla="*/ 268367 w 3137488"/>
                <a:gd name="connsiteY4" fmla="*/ 886762 h 886762"/>
                <a:gd name="connsiteX5" fmla="*/ 1375406 w 3137488"/>
                <a:gd name="connsiteY5" fmla="*/ 454303 h 886762"/>
                <a:gd name="connsiteX6" fmla="*/ 1921414 w 3137488"/>
                <a:gd name="connsiteY6" fmla="*/ 472728 h 886762"/>
                <a:gd name="connsiteX0" fmla="*/ 1921414 w 1940005"/>
                <a:gd name="connsiteY0" fmla="*/ 472728 h 886762"/>
                <a:gd name="connsiteX1" fmla="*/ 1939715 w 1940005"/>
                <a:gd name="connsiteY1" fmla="*/ 19738 h 886762"/>
                <a:gd name="connsiteX2" fmla="*/ 1371857 w 1940005"/>
                <a:gd name="connsiteY2" fmla="*/ 126 h 886762"/>
                <a:gd name="connsiteX3" fmla="*/ 65661 w 1940005"/>
                <a:gd name="connsiteY3" fmla="*/ 278047 h 886762"/>
                <a:gd name="connsiteX4" fmla="*/ 268367 w 1940005"/>
                <a:gd name="connsiteY4" fmla="*/ 886762 h 886762"/>
                <a:gd name="connsiteX5" fmla="*/ 1375406 w 1940005"/>
                <a:gd name="connsiteY5" fmla="*/ 454303 h 886762"/>
                <a:gd name="connsiteX6" fmla="*/ 1921414 w 1940005"/>
                <a:gd name="connsiteY6" fmla="*/ 472728 h 886762"/>
                <a:gd name="connsiteX0" fmla="*/ 1937314 w 1940830"/>
                <a:gd name="connsiteY0" fmla="*/ 444904 h 886762"/>
                <a:gd name="connsiteX1" fmla="*/ 1939715 w 1940830"/>
                <a:gd name="connsiteY1" fmla="*/ 19738 h 886762"/>
                <a:gd name="connsiteX2" fmla="*/ 1371857 w 1940830"/>
                <a:gd name="connsiteY2" fmla="*/ 126 h 886762"/>
                <a:gd name="connsiteX3" fmla="*/ 65661 w 1940830"/>
                <a:gd name="connsiteY3" fmla="*/ 278047 h 886762"/>
                <a:gd name="connsiteX4" fmla="*/ 268367 w 1940830"/>
                <a:gd name="connsiteY4" fmla="*/ 886762 h 886762"/>
                <a:gd name="connsiteX5" fmla="*/ 1375406 w 1940830"/>
                <a:gd name="connsiteY5" fmla="*/ 454303 h 886762"/>
                <a:gd name="connsiteX6" fmla="*/ 1937314 w 1940830"/>
                <a:gd name="connsiteY6" fmla="*/ 444904 h 886762"/>
                <a:gd name="connsiteX0" fmla="*/ 1937314 w 1940830"/>
                <a:gd name="connsiteY0" fmla="*/ 444904 h 886762"/>
                <a:gd name="connsiteX1" fmla="*/ 1939715 w 1940830"/>
                <a:gd name="connsiteY1" fmla="*/ 19738 h 886762"/>
                <a:gd name="connsiteX2" fmla="*/ 1371857 w 1940830"/>
                <a:gd name="connsiteY2" fmla="*/ 126 h 886762"/>
                <a:gd name="connsiteX3" fmla="*/ 65661 w 1940830"/>
                <a:gd name="connsiteY3" fmla="*/ 278047 h 886762"/>
                <a:gd name="connsiteX4" fmla="*/ 268367 w 1940830"/>
                <a:gd name="connsiteY4" fmla="*/ 886762 h 886762"/>
                <a:gd name="connsiteX5" fmla="*/ 1375406 w 1940830"/>
                <a:gd name="connsiteY5" fmla="*/ 454303 h 886762"/>
                <a:gd name="connsiteX6" fmla="*/ 1937314 w 1940830"/>
                <a:gd name="connsiteY6" fmla="*/ 444904 h 886762"/>
                <a:gd name="connsiteX0" fmla="*/ 1937314 w 1940830"/>
                <a:gd name="connsiteY0" fmla="*/ 444904 h 886762"/>
                <a:gd name="connsiteX1" fmla="*/ 1939715 w 1940830"/>
                <a:gd name="connsiteY1" fmla="*/ 19738 h 886762"/>
                <a:gd name="connsiteX2" fmla="*/ 1371857 w 1940830"/>
                <a:gd name="connsiteY2" fmla="*/ 126 h 886762"/>
                <a:gd name="connsiteX3" fmla="*/ 65661 w 1940830"/>
                <a:gd name="connsiteY3" fmla="*/ 278047 h 886762"/>
                <a:gd name="connsiteX4" fmla="*/ 268367 w 1940830"/>
                <a:gd name="connsiteY4" fmla="*/ 886762 h 886762"/>
                <a:gd name="connsiteX5" fmla="*/ 1260138 w 1940830"/>
                <a:gd name="connsiteY5" fmla="*/ 438404 h 886762"/>
                <a:gd name="connsiteX6" fmla="*/ 1937314 w 1940830"/>
                <a:gd name="connsiteY6" fmla="*/ 444904 h 886762"/>
                <a:gd name="connsiteX0" fmla="*/ 1937314 w 1940830"/>
                <a:gd name="connsiteY0" fmla="*/ 444904 h 886762"/>
                <a:gd name="connsiteX1" fmla="*/ 1939715 w 1940830"/>
                <a:gd name="connsiteY1" fmla="*/ 19738 h 886762"/>
                <a:gd name="connsiteX2" fmla="*/ 1371857 w 1940830"/>
                <a:gd name="connsiteY2" fmla="*/ 126 h 886762"/>
                <a:gd name="connsiteX3" fmla="*/ 65661 w 1940830"/>
                <a:gd name="connsiteY3" fmla="*/ 278047 h 886762"/>
                <a:gd name="connsiteX4" fmla="*/ 268367 w 1940830"/>
                <a:gd name="connsiteY4" fmla="*/ 886762 h 886762"/>
                <a:gd name="connsiteX5" fmla="*/ 1260138 w 1940830"/>
                <a:gd name="connsiteY5" fmla="*/ 438404 h 886762"/>
                <a:gd name="connsiteX6" fmla="*/ 1937314 w 1940830"/>
                <a:gd name="connsiteY6" fmla="*/ 444904 h 886762"/>
                <a:gd name="connsiteX0" fmla="*/ 1937314 w 1940830"/>
                <a:gd name="connsiteY0" fmla="*/ 444904 h 886762"/>
                <a:gd name="connsiteX1" fmla="*/ 1939715 w 1940830"/>
                <a:gd name="connsiteY1" fmla="*/ 19738 h 886762"/>
                <a:gd name="connsiteX2" fmla="*/ 1371857 w 1940830"/>
                <a:gd name="connsiteY2" fmla="*/ 126 h 886762"/>
                <a:gd name="connsiteX3" fmla="*/ 65661 w 1940830"/>
                <a:gd name="connsiteY3" fmla="*/ 278047 h 886762"/>
                <a:gd name="connsiteX4" fmla="*/ 268367 w 1940830"/>
                <a:gd name="connsiteY4" fmla="*/ 886762 h 886762"/>
                <a:gd name="connsiteX5" fmla="*/ 1260138 w 1940830"/>
                <a:gd name="connsiteY5" fmla="*/ 438404 h 886762"/>
                <a:gd name="connsiteX6" fmla="*/ 1937314 w 1940830"/>
                <a:gd name="connsiteY6" fmla="*/ 444904 h 886762"/>
                <a:gd name="connsiteX0" fmla="*/ 1937314 w 1940830"/>
                <a:gd name="connsiteY0" fmla="*/ 444904 h 886762"/>
                <a:gd name="connsiteX1" fmla="*/ 1939715 w 1940830"/>
                <a:gd name="connsiteY1" fmla="*/ 19738 h 886762"/>
                <a:gd name="connsiteX2" fmla="*/ 1371857 w 1940830"/>
                <a:gd name="connsiteY2" fmla="*/ 126 h 886762"/>
                <a:gd name="connsiteX3" fmla="*/ 65661 w 1940830"/>
                <a:gd name="connsiteY3" fmla="*/ 278047 h 886762"/>
                <a:gd name="connsiteX4" fmla="*/ 268367 w 1940830"/>
                <a:gd name="connsiteY4" fmla="*/ 886762 h 886762"/>
                <a:gd name="connsiteX5" fmla="*/ 1260138 w 1940830"/>
                <a:gd name="connsiteY5" fmla="*/ 438404 h 886762"/>
                <a:gd name="connsiteX6" fmla="*/ 1937314 w 1940830"/>
                <a:gd name="connsiteY6" fmla="*/ 444904 h 886762"/>
                <a:gd name="connsiteX0" fmla="*/ 1937314 w 1940830"/>
                <a:gd name="connsiteY0" fmla="*/ 444904 h 886762"/>
                <a:gd name="connsiteX1" fmla="*/ 1939715 w 1940830"/>
                <a:gd name="connsiteY1" fmla="*/ 3839 h 886762"/>
                <a:gd name="connsiteX2" fmla="*/ 1371857 w 1940830"/>
                <a:gd name="connsiteY2" fmla="*/ 126 h 886762"/>
                <a:gd name="connsiteX3" fmla="*/ 65661 w 1940830"/>
                <a:gd name="connsiteY3" fmla="*/ 278047 h 886762"/>
                <a:gd name="connsiteX4" fmla="*/ 268367 w 1940830"/>
                <a:gd name="connsiteY4" fmla="*/ 886762 h 886762"/>
                <a:gd name="connsiteX5" fmla="*/ 1260138 w 1940830"/>
                <a:gd name="connsiteY5" fmla="*/ 438404 h 886762"/>
                <a:gd name="connsiteX6" fmla="*/ 1937314 w 1940830"/>
                <a:gd name="connsiteY6" fmla="*/ 444904 h 886762"/>
                <a:gd name="connsiteX0" fmla="*/ 1933437 w 1936953"/>
                <a:gd name="connsiteY0" fmla="*/ 448751 h 890609"/>
                <a:gd name="connsiteX1" fmla="*/ 1935838 w 1936953"/>
                <a:gd name="connsiteY1" fmla="*/ 7686 h 890609"/>
                <a:gd name="connsiteX2" fmla="*/ 1121546 w 1936953"/>
                <a:gd name="connsiteY2" fmla="*/ 0 h 890609"/>
                <a:gd name="connsiteX3" fmla="*/ 61784 w 1936953"/>
                <a:gd name="connsiteY3" fmla="*/ 281894 h 890609"/>
                <a:gd name="connsiteX4" fmla="*/ 264490 w 1936953"/>
                <a:gd name="connsiteY4" fmla="*/ 890609 h 890609"/>
                <a:gd name="connsiteX5" fmla="*/ 1256261 w 1936953"/>
                <a:gd name="connsiteY5" fmla="*/ 442251 h 890609"/>
                <a:gd name="connsiteX6" fmla="*/ 1933437 w 1936953"/>
                <a:gd name="connsiteY6" fmla="*/ 448751 h 890609"/>
                <a:gd name="connsiteX0" fmla="*/ 1933437 w 1936953"/>
                <a:gd name="connsiteY0" fmla="*/ 448751 h 890609"/>
                <a:gd name="connsiteX1" fmla="*/ 1935838 w 1936953"/>
                <a:gd name="connsiteY1" fmla="*/ 7686 h 890609"/>
                <a:gd name="connsiteX2" fmla="*/ 1121546 w 1936953"/>
                <a:gd name="connsiteY2" fmla="*/ 0 h 890609"/>
                <a:gd name="connsiteX3" fmla="*/ 61784 w 1936953"/>
                <a:gd name="connsiteY3" fmla="*/ 281894 h 890609"/>
                <a:gd name="connsiteX4" fmla="*/ 264490 w 1936953"/>
                <a:gd name="connsiteY4" fmla="*/ 890609 h 890609"/>
                <a:gd name="connsiteX5" fmla="*/ 1256261 w 1936953"/>
                <a:gd name="connsiteY5" fmla="*/ 442251 h 890609"/>
                <a:gd name="connsiteX6" fmla="*/ 1933437 w 1936953"/>
                <a:gd name="connsiteY6" fmla="*/ 448751 h 89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6953" h="890609">
                  <a:moveTo>
                    <a:pt x="1933437" y="448751"/>
                  </a:moveTo>
                  <a:cubicBezTo>
                    <a:pt x="1935365" y="266241"/>
                    <a:pt x="1938705" y="213061"/>
                    <a:pt x="1935838" y="7686"/>
                  </a:cubicBezTo>
                  <a:lnTo>
                    <a:pt x="1121546" y="0"/>
                  </a:lnTo>
                  <a:cubicBezTo>
                    <a:pt x="285814" y="20"/>
                    <a:pt x="204627" y="133459"/>
                    <a:pt x="61784" y="281894"/>
                  </a:cubicBezTo>
                  <a:cubicBezTo>
                    <a:pt x="-81059" y="430329"/>
                    <a:pt x="39243" y="844358"/>
                    <a:pt x="264490" y="890609"/>
                  </a:cubicBezTo>
                  <a:cubicBezTo>
                    <a:pt x="395756" y="331194"/>
                    <a:pt x="1005595" y="440429"/>
                    <a:pt x="1256261" y="442251"/>
                  </a:cubicBezTo>
                  <a:cubicBezTo>
                    <a:pt x="1506927" y="444073"/>
                    <a:pt x="1344919" y="446928"/>
                    <a:pt x="1933437" y="4487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8" name="Freeform 277"/>
            <p:cNvSpPr/>
            <p:nvPr/>
          </p:nvSpPr>
          <p:spPr>
            <a:xfrm>
              <a:off x="413722" y="3396626"/>
              <a:ext cx="2683284" cy="2297518"/>
            </a:xfrm>
            <a:custGeom>
              <a:avLst/>
              <a:gdLst>
                <a:gd name="connsiteX0" fmla="*/ 124473 w 2514324"/>
                <a:gd name="connsiteY0" fmla="*/ 47941 h 3048327"/>
                <a:gd name="connsiteX1" fmla="*/ 1310336 w 2514324"/>
                <a:gd name="connsiteY1" fmla="*/ 62228 h 3048327"/>
                <a:gd name="connsiteX2" fmla="*/ 2067573 w 2514324"/>
                <a:gd name="connsiteY2" fmla="*/ 476566 h 3048327"/>
                <a:gd name="connsiteX3" fmla="*/ 2281886 w 2514324"/>
                <a:gd name="connsiteY3" fmla="*/ 1376678 h 3048327"/>
                <a:gd name="connsiteX4" fmla="*/ 2253311 w 2514324"/>
                <a:gd name="connsiteY4" fmla="*/ 2591116 h 3048327"/>
                <a:gd name="connsiteX5" fmla="*/ 2510486 w 2514324"/>
                <a:gd name="connsiteY5" fmla="*/ 2591116 h 3048327"/>
                <a:gd name="connsiteX6" fmla="*/ 2024711 w 2514324"/>
                <a:gd name="connsiteY6" fmla="*/ 3048316 h 3048327"/>
                <a:gd name="connsiteX7" fmla="*/ 1567511 w 2514324"/>
                <a:gd name="connsiteY7" fmla="*/ 2576828 h 3048327"/>
                <a:gd name="connsiteX8" fmla="*/ 1781823 w 2514324"/>
                <a:gd name="connsiteY8" fmla="*/ 2576828 h 3048327"/>
                <a:gd name="connsiteX9" fmla="*/ 1810398 w 2514324"/>
                <a:gd name="connsiteY9" fmla="*/ 1205228 h 3048327"/>
                <a:gd name="connsiteX10" fmla="*/ 1581798 w 2514324"/>
                <a:gd name="connsiteY10" fmla="*/ 662303 h 3048327"/>
                <a:gd name="connsiteX11" fmla="*/ 924573 w 2514324"/>
                <a:gd name="connsiteY11" fmla="*/ 505141 h 3048327"/>
                <a:gd name="connsiteX12" fmla="*/ 124473 w 2514324"/>
                <a:gd name="connsiteY12" fmla="*/ 505141 h 3048327"/>
                <a:gd name="connsiteX13" fmla="*/ 124473 w 2514324"/>
                <a:gd name="connsiteY13" fmla="*/ 47941 h 3048327"/>
                <a:gd name="connsiteX0" fmla="*/ 124473 w 2514324"/>
                <a:gd name="connsiteY0" fmla="*/ 47941 h 3048327"/>
                <a:gd name="connsiteX1" fmla="*/ 1310336 w 2514324"/>
                <a:gd name="connsiteY1" fmla="*/ 62228 h 3048327"/>
                <a:gd name="connsiteX2" fmla="*/ 2067573 w 2514324"/>
                <a:gd name="connsiteY2" fmla="*/ 476566 h 3048327"/>
                <a:gd name="connsiteX3" fmla="*/ 2281886 w 2514324"/>
                <a:gd name="connsiteY3" fmla="*/ 1376678 h 3048327"/>
                <a:gd name="connsiteX4" fmla="*/ 2253311 w 2514324"/>
                <a:gd name="connsiteY4" fmla="*/ 2591116 h 3048327"/>
                <a:gd name="connsiteX5" fmla="*/ 2510486 w 2514324"/>
                <a:gd name="connsiteY5" fmla="*/ 2591116 h 3048327"/>
                <a:gd name="connsiteX6" fmla="*/ 2024711 w 2514324"/>
                <a:gd name="connsiteY6" fmla="*/ 3048316 h 3048327"/>
                <a:gd name="connsiteX7" fmla="*/ 1567511 w 2514324"/>
                <a:gd name="connsiteY7" fmla="*/ 2576828 h 3048327"/>
                <a:gd name="connsiteX8" fmla="*/ 1781823 w 2514324"/>
                <a:gd name="connsiteY8" fmla="*/ 2576828 h 3048327"/>
                <a:gd name="connsiteX9" fmla="*/ 1810398 w 2514324"/>
                <a:gd name="connsiteY9" fmla="*/ 1205228 h 3048327"/>
                <a:gd name="connsiteX10" fmla="*/ 1581798 w 2514324"/>
                <a:gd name="connsiteY10" fmla="*/ 662303 h 3048327"/>
                <a:gd name="connsiteX11" fmla="*/ 924573 w 2514324"/>
                <a:gd name="connsiteY11" fmla="*/ 505141 h 3048327"/>
                <a:gd name="connsiteX12" fmla="*/ 124473 w 2514324"/>
                <a:gd name="connsiteY12" fmla="*/ 505141 h 3048327"/>
                <a:gd name="connsiteX13" fmla="*/ 124473 w 2514324"/>
                <a:gd name="connsiteY13" fmla="*/ 47941 h 3048327"/>
                <a:gd name="connsiteX0" fmla="*/ 54678 w 2444529"/>
                <a:gd name="connsiteY0" fmla="*/ 47941 h 3048327"/>
                <a:gd name="connsiteX1" fmla="*/ 1240541 w 2444529"/>
                <a:gd name="connsiteY1" fmla="*/ 62228 h 3048327"/>
                <a:gd name="connsiteX2" fmla="*/ 1997778 w 2444529"/>
                <a:gd name="connsiteY2" fmla="*/ 476566 h 3048327"/>
                <a:gd name="connsiteX3" fmla="*/ 2212091 w 2444529"/>
                <a:gd name="connsiteY3" fmla="*/ 1376678 h 3048327"/>
                <a:gd name="connsiteX4" fmla="*/ 2183516 w 2444529"/>
                <a:gd name="connsiteY4" fmla="*/ 2591116 h 3048327"/>
                <a:gd name="connsiteX5" fmla="*/ 2440691 w 2444529"/>
                <a:gd name="connsiteY5" fmla="*/ 2591116 h 3048327"/>
                <a:gd name="connsiteX6" fmla="*/ 1954916 w 2444529"/>
                <a:gd name="connsiteY6" fmla="*/ 3048316 h 3048327"/>
                <a:gd name="connsiteX7" fmla="*/ 1497716 w 2444529"/>
                <a:gd name="connsiteY7" fmla="*/ 2576828 h 3048327"/>
                <a:gd name="connsiteX8" fmla="*/ 1712028 w 2444529"/>
                <a:gd name="connsiteY8" fmla="*/ 2576828 h 3048327"/>
                <a:gd name="connsiteX9" fmla="*/ 1740603 w 2444529"/>
                <a:gd name="connsiteY9" fmla="*/ 1205228 h 3048327"/>
                <a:gd name="connsiteX10" fmla="*/ 1512003 w 2444529"/>
                <a:gd name="connsiteY10" fmla="*/ 662303 h 3048327"/>
                <a:gd name="connsiteX11" fmla="*/ 854778 w 2444529"/>
                <a:gd name="connsiteY11" fmla="*/ 505141 h 3048327"/>
                <a:gd name="connsiteX12" fmla="*/ 54678 w 2444529"/>
                <a:gd name="connsiteY12" fmla="*/ 505141 h 3048327"/>
                <a:gd name="connsiteX13" fmla="*/ 54678 w 2444529"/>
                <a:gd name="connsiteY13" fmla="*/ 47941 h 3048327"/>
                <a:gd name="connsiteX0" fmla="*/ 60474 w 2450325"/>
                <a:gd name="connsiteY0" fmla="*/ 47941 h 3048327"/>
                <a:gd name="connsiteX1" fmla="*/ 1246337 w 2450325"/>
                <a:gd name="connsiteY1" fmla="*/ 62228 h 3048327"/>
                <a:gd name="connsiteX2" fmla="*/ 2003574 w 2450325"/>
                <a:gd name="connsiteY2" fmla="*/ 476566 h 3048327"/>
                <a:gd name="connsiteX3" fmla="*/ 2217887 w 2450325"/>
                <a:gd name="connsiteY3" fmla="*/ 1376678 h 3048327"/>
                <a:gd name="connsiteX4" fmla="*/ 2189312 w 2450325"/>
                <a:gd name="connsiteY4" fmla="*/ 2591116 h 3048327"/>
                <a:gd name="connsiteX5" fmla="*/ 2446487 w 2450325"/>
                <a:gd name="connsiteY5" fmla="*/ 2591116 h 3048327"/>
                <a:gd name="connsiteX6" fmla="*/ 1960712 w 2450325"/>
                <a:gd name="connsiteY6" fmla="*/ 3048316 h 3048327"/>
                <a:gd name="connsiteX7" fmla="*/ 1503512 w 2450325"/>
                <a:gd name="connsiteY7" fmla="*/ 2576828 h 3048327"/>
                <a:gd name="connsiteX8" fmla="*/ 1717824 w 2450325"/>
                <a:gd name="connsiteY8" fmla="*/ 2576828 h 3048327"/>
                <a:gd name="connsiteX9" fmla="*/ 1746399 w 2450325"/>
                <a:gd name="connsiteY9" fmla="*/ 1205228 h 3048327"/>
                <a:gd name="connsiteX10" fmla="*/ 1517799 w 2450325"/>
                <a:gd name="connsiteY10" fmla="*/ 662303 h 3048327"/>
                <a:gd name="connsiteX11" fmla="*/ 860574 w 2450325"/>
                <a:gd name="connsiteY11" fmla="*/ 505141 h 3048327"/>
                <a:gd name="connsiteX12" fmla="*/ 60474 w 2450325"/>
                <a:gd name="connsiteY12" fmla="*/ 505141 h 3048327"/>
                <a:gd name="connsiteX13" fmla="*/ 60474 w 2450325"/>
                <a:gd name="connsiteY13" fmla="*/ 47941 h 3048327"/>
                <a:gd name="connsiteX0" fmla="*/ 60474 w 2450325"/>
                <a:gd name="connsiteY0" fmla="*/ 26158 h 3026544"/>
                <a:gd name="connsiteX1" fmla="*/ 1246337 w 2450325"/>
                <a:gd name="connsiteY1" fmla="*/ 40445 h 3026544"/>
                <a:gd name="connsiteX2" fmla="*/ 2003574 w 2450325"/>
                <a:gd name="connsiteY2" fmla="*/ 454783 h 3026544"/>
                <a:gd name="connsiteX3" fmla="*/ 2217887 w 2450325"/>
                <a:gd name="connsiteY3" fmla="*/ 1354895 h 3026544"/>
                <a:gd name="connsiteX4" fmla="*/ 2189312 w 2450325"/>
                <a:gd name="connsiteY4" fmla="*/ 2569333 h 3026544"/>
                <a:gd name="connsiteX5" fmla="*/ 2446487 w 2450325"/>
                <a:gd name="connsiteY5" fmla="*/ 2569333 h 3026544"/>
                <a:gd name="connsiteX6" fmla="*/ 1960712 w 2450325"/>
                <a:gd name="connsiteY6" fmla="*/ 3026533 h 3026544"/>
                <a:gd name="connsiteX7" fmla="*/ 1503512 w 2450325"/>
                <a:gd name="connsiteY7" fmla="*/ 2555045 h 3026544"/>
                <a:gd name="connsiteX8" fmla="*/ 1717824 w 2450325"/>
                <a:gd name="connsiteY8" fmla="*/ 2555045 h 3026544"/>
                <a:gd name="connsiteX9" fmla="*/ 1746399 w 2450325"/>
                <a:gd name="connsiteY9" fmla="*/ 1183445 h 3026544"/>
                <a:gd name="connsiteX10" fmla="*/ 1517799 w 2450325"/>
                <a:gd name="connsiteY10" fmla="*/ 640520 h 3026544"/>
                <a:gd name="connsiteX11" fmla="*/ 860574 w 2450325"/>
                <a:gd name="connsiteY11" fmla="*/ 483358 h 3026544"/>
                <a:gd name="connsiteX12" fmla="*/ 60474 w 2450325"/>
                <a:gd name="connsiteY12" fmla="*/ 483358 h 3026544"/>
                <a:gd name="connsiteX13" fmla="*/ 60474 w 2450325"/>
                <a:gd name="connsiteY13" fmla="*/ 26158 h 3026544"/>
                <a:gd name="connsiteX0" fmla="*/ 60474 w 2450325"/>
                <a:gd name="connsiteY0" fmla="*/ 26158 h 3026544"/>
                <a:gd name="connsiteX1" fmla="*/ 1246337 w 2450325"/>
                <a:gd name="connsiteY1" fmla="*/ 40445 h 3026544"/>
                <a:gd name="connsiteX2" fmla="*/ 2003574 w 2450325"/>
                <a:gd name="connsiteY2" fmla="*/ 454783 h 3026544"/>
                <a:gd name="connsiteX3" fmla="*/ 2217887 w 2450325"/>
                <a:gd name="connsiteY3" fmla="*/ 1354895 h 3026544"/>
                <a:gd name="connsiteX4" fmla="*/ 2189312 w 2450325"/>
                <a:gd name="connsiteY4" fmla="*/ 2569333 h 3026544"/>
                <a:gd name="connsiteX5" fmla="*/ 2446487 w 2450325"/>
                <a:gd name="connsiteY5" fmla="*/ 2569333 h 3026544"/>
                <a:gd name="connsiteX6" fmla="*/ 1960712 w 2450325"/>
                <a:gd name="connsiteY6" fmla="*/ 3026533 h 3026544"/>
                <a:gd name="connsiteX7" fmla="*/ 1503512 w 2450325"/>
                <a:gd name="connsiteY7" fmla="*/ 2555045 h 3026544"/>
                <a:gd name="connsiteX8" fmla="*/ 1717824 w 2450325"/>
                <a:gd name="connsiteY8" fmla="*/ 2555045 h 3026544"/>
                <a:gd name="connsiteX9" fmla="*/ 1746399 w 2450325"/>
                <a:gd name="connsiteY9" fmla="*/ 1183445 h 3026544"/>
                <a:gd name="connsiteX10" fmla="*/ 1517799 w 2450325"/>
                <a:gd name="connsiteY10" fmla="*/ 640520 h 3026544"/>
                <a:gd name="connsiteX11" fmla="*/ 860574 w 2450325"/>
                <a:gd name="connsiteY11" fmla="*/ 483358 h 3026544"/>
                <a:gd name="connsiteX12" fmla="*/ 60474 w 2450325"/>
                <a:gd name="connsiteY12" fmla="*/ 483358 h 3026544"/>
                <a:gd name="connsiteX13" fmla="*/ 60474 w 2450325"/>
                <a:gd name="connsiteY13" fmla="*/ 26158 h 3026544"/>
                <a:gd name="connsiteX0" fmla="*/ 6986 w 2396837"/>
                <a:gd name="connsiteY0" fmla="*/ 26158 h 3026544"/>
                <a:gd name="connsiteX1" fmla="*/ 1192849 w 2396837"/>
                <a:gd name="connsiteY1" fmla="*/ 40445 h 3026544"/>
                <a:gd name="connsiteX2" fmla="*/ 1950086 w 2396837"/>
                <a:gd name="connsiteY2" fmla="*/ 454783 h 3026544"/>
                <a:gd name="connsiteX3" fmla="*/ 2164399 w 2396837"/>
                <a:gd name="connsiteY3" fmla="*/ 1354895 h 3026544"/>
                <a:gd name="connsiteX4" fmla="*/ 2135824 w 2396837"/>
                <a:gd name="connsiteY4" fmla="*/ 2569333 h 3026544"/>
                <a:gd name="connsiteX5" fmla="*/ 2392999 w 2396837"/>
                <a:gd name="connsiteY5" fmla="*/ 2569333 h 3026544"/>
                <a:gd name="connsiteX6" fmla="*/ 1907224 w 2396837"/>
                <a:gd name="connsiteY6" fmla="*/ 3026533 h 3026544"/>
                <a:gd name="connsiteX7" fmla="*/ 1450024 w 2396837"/>
                <a:gd name="connsiteY7" fmla="*/ 2555045 h 3026544"/>
                <a:gd name="connsiteX8" fmla="*/ 1664336 w 2396837"/>
                <a:gd name="connsiteY8" fmla="*/ 2555045 h 3026544"/>
                <a:gd name="connsiteX9" fmla="*/ 1692911 w 2396837"/>
                <a:gd name="connsiteY9" fmla="*/ 1183445 h 3026544"/>
                <a:gd name="connsiteX10" fmla="*/ 1464311 w 2396837"/>
                <a:gd name="connsiteY10" fmla="*/ 640520 h 3026544"/>
                <a:gd name="connsiteX11" fmla="*/ 807086 w 2396837"/>
                <a:gd name="connsiteY11" fmla="*/ 483358 h 3026544"/>
                <a:gd name="connsiteX12" fmla="*/ 6986 w 2396837"/>
                <a:gd name="connsiteY12" fmla="*/ 483358 h 3026544"/>
                <a:gd name="connsiteX13" fmla="*/ 6986 w 2396837"/>
                <a:gd name="connsiteY13" fmla="*/ 26158 h 3026544"/>
                <a:gd name="connsiteX0" fmla="*/ 18589 w 2408440"/>
                <a:gd name="connsiteY0" fmla="*/ 26158 h 3026544"/>
                <a:gd name="connsiteX1" fmla="*/ 1204452 w 2408440"/>
                <a:gd name="connsiteY1" fmla="*/ 40445 h 3026544"/>
                <a:gd name="connsiteX2" fmla="*/ 1961689 w 2408440"/>
                <a:gd name="connsiteY2" fmla="*/ 454783 h 3026544"/>
                <a:gd name="connsiteX3" fmla="*/ 2176002 w 2408440"/>
                <a:gd name="connsiteY3" fmla="*/ 1354895 h 3026544"/>
                <a:gd name="connsiteX4" fmla="*/ 2147427 w 2408440"/>
                <a:gd name="connsiteY4" fmla="*/ 2569333 h 3026544"/>
                <a:gd name="connsiteX5" fmla="*/ 2404602 w 2408440"/>
                <a:gd name="connsiteY5" fmla="*/ 2569333 h 3026544"/>
                <a:gd name="connsiteX6" fmla="*/ 1918827 w 2408440"/>
                <a:gd name="connsiteY6" fmla="*/ 3026533 h 3026544"/>
                <a:gd name="connsiteX7" fmla="*/ 1461627 w 2408440"/>
                <a:gd name="connsiteY7" fmla="*/ 2555045 h 3026544"/>
                <a:gd name="connsiteX8" fmla="*/ 1675939 w 2408440"/>
                <a:gd name="connsiteY8" fmla="*/ 2555045 h 3026544"/>
                <a:gd name="connsiteX9" fmla="*/ 1704514 w 2408440"/>
                <a:gd name="connsiteY9" fmla="*/ 1183445 h 3026544"/>
                <a:gd name="connsiteX10" fmla="*/ 1475914 w 2408440"/>
                <a:gd name="connsiteY10" fmla="*/ 640520 h 3026544"/>
                <a:gd name="connsiteX11" fmla="*/ 818689 w 2408440"/>
                <a:gd name="connsiteY11" fmla="*/ 483358 h 3026544"/>
                <a:gd name="connsiteX12" fmla="*/ 2640 w 2408440"/>
                <a:gd name="connsiteY12" fmla="*/ 488674 h 3026544"/>
                <a:gd name="connsiteX13" fmla="*/ 18589 w 2408440"/>
                <a:gd name="connsiteY13" fmla="*/ 26158 h 3026544"/>
                <a:gd name="connsiteX0" fmla="*/ 18589 w 2408440"/>
                <a:gd name="connsiteY0" fmla="*/ 26158 h 3026544"/>
                <a:gd name="connsiteX1" fmla="*/ 1204452 w 2408440"/>
                <a:gd name="connsiteY1" fmla="*/ 40445 h 3026544"/>
                <a:gd name="connsiteX2" fmla="*/ 1961689 w 2408440"/>
                <a:gd name="connsiteY2" fmla="*/ 454783 h 3026544"/>
                <a:gd name="connsiteX3" fmla="*/ 2176002 w 2408440"/>
                <a:gd name="connsiteY3" fmla="*/ 1354895 h 3026544"/>
                <a:gd name="connsiteX4" fmla="*/ 2147427 w 2408440"/>
                <a:gd name="connsiteY4" fmla="*/ 2569333 h 3026544"/>
                <a:gd name="connsiteX5" fmla="*/ 2404602 w 2408440"/>
                <a:gd name="connsiteY5" fmla="*/ 2569333 h 3026544"/>
                <a:gd name="connsiteX6" fmla="*/ 1918827 w 2408440"/>
                <a:gd name="connsiteY6" fmla="*/ 3026533 h 3026544"/>
                <a:gd name="connsiteX7" fmla="*/ 1461627 w 2408440"/>
                <a:gd name="connsiteY7" fmla="*/ 2555045 h 3026544"/>
                <a:gd name="connsiteX8" fmla="*/ 1675939 w 2408440"/>
                <a:gd name="connsiteY8" fmla="*/ 2555045 h 3026544"/>
                <a:gd name="connsiteX9" fmla="*/ 1704514 w 2408440"/>
                <a:gd name="connsiteY9" fmla="*/ 1183445 h 3026544"/>
                <a:gd name="connsiteX10" fmla="*/ 1475914 w 2408440"/>
                <a:gd name="connsiteY10" fmla="*/ 640520 h 3026544"/>
                <a:gd name="connsiteX11" fmla="*/ 818689 w 2408440"/>
                <a:gd name="connsiteY11" fmla="*/ 483358 h 3026544"/>
                <a:gd name="connsiteX12" fmla="*/ 2640 w 2408440"/>
                <a:gd name="connsiteY12" fmla="*/ 488674 h 3026544"/>
                <a:gd name="connsiteX13" fmla="*/ 18589 w 2408440"/>
                <a:gd name="connsiteY13" fmla="*/ 26158 h 3026544"/>
                <a:gd name="connsiteX0" fmla="*/ 16650 w 2406501"/>
                <a:gd name="connsiteY0" fmla="*/ 26158 h 3026544"/>
                <a:gd name="connsiteX1" fmla="*/ 1202513 w 2406501"/>
                <a:gd name="connsiteY1" fmla="*/ 40445 h 3026544"/>
                <a:gd name="connsiteX2" fmla="*/ 1959750 w 2406501"/>
                <a:gd name="connsiteY2" fmla="*/ 454783 h 3026544"/>
                <a:gd name="connsiteX3" fmla="*/ 2174063 w 2406501"/>
                <a:gd name="connsiteY3" fmla="*/ 1354895 h 3026544"/>
                <a:gd name="connsiteX4" fmla="*/ 2145488 w 2406501"/>
                <a:gd name="connsiteY4" fmla="*/ 2569333 h 3026544"/>
                <a:gd name="connsiteX5" fmla="*/ 2402663 w 2406501"/>
                <a:gd name="connsiteY5" fmla="*/ 2569333 h 3026544"/>
                <a:gd name="connsiteX6" fmla="*/ 1916888 w 2406501"/>
                <a:gd name="connsiteY6" fmla="*/ 3026533 h 3026544"/>
                <a:gd name="connsiteX7" fmla="*/ 1459688 w 2406501"/>
                <a:gd name="connsiteY7" fmla="*/ 2555045 h 3026544"/>
                <a:gd name="connsiteX8" fmla="*/ 1674000 w 2406501"/>
                <a:gd name="connsiteY8" fmla="*/ 2555045 h 3026544"/>
                <a:gd name="connsiteX9" fmla="*/ 1702575 w 2406501"/>
                <a:gd name="connsiteY9" fmla="*/ 1183445 h 3026544"/>
                <a:gd name="connsiteX10" fmla="*/ 1473975 w 2406501"/>
                <a:gd name="connsiteY10" fmla="*/ 640520 h 3026544"/>
                <a:gd name="connsiteX11" fmla="*/ 816750 w 2406501"/>
                <a:gd name="connsiteY11" fmla="*/ 483358 h 3026544"/>
                <a:gd name="connsiteX12" fmla="*/ 701 w 2406501"/>
                <a:gd name="connsiteY12" fmla="*/ 488674 h 3026544"/>
                <a:gd name="connsiteX13" fmla="*/ 16650 w 2406501"/>
                <a:gd name="connsiteY13" fmla="*/ 26158 h 3026544"/>
                <a:gd name="connsiteX0" fmla="*/ 5256 w 2411055"/>
                <a:gd name="connsiteY0" fmla="*/ 26158 h 3026544"/>
                <a:gd name="connsiteX1" fmla="*/ 1207067 w 2411055"/>
                <a:gd name="connsiteY1" fmla="*/ 40445 h 3026544"/>
                <a:gd name="connsiteX2" fmla="*/ 1964304 w 2411055"/>
                <a:gd name="connsiteY2" fmla="*/ 454783 h 3026544"/>
                <a:gd name="connsiteX3" fmla="*/ 2178617 w 2411055"/>
                <a:gd name="connsiteY3" fmla="*/ 1354895 h 3026544"/>
                <a:gd name="connsiteX4" fmla="*/ 2150042 w 2411055"/>
                <a:gd name="connsiteY4" fmla="*/ 2569333 h 3026544"/>
                <a:gd name="connsiteX5" fmla="*/ 2407217 w 2411055"/>
                <a:gd name="connsiteY5" fmla="*/ 2569333 h 3026544"/>
                <a:gd name="connsiteX6" fmla="*/ 1921442 w 2411055"/>
                <a:gd name="connsiteY6" fmla="*/ 3026533 h 3026544"/>
                <a:gd name="connsiteX7" fmla="*/ 1464242 w 2411055"/>
                <a:gd name="connsiteY7" fmla="*/ 2555045 h 3026544"/>
                <a:gd name="connsiteX8" fmla="*/ 1678554 w 2411055"/>
                <a:gd name="connsiteY8" fmla="*/ 2555045 h 3026544"/>
                <a:gd name="connsiteX9" fmla="*/ 1707129 w 2411055"/>
                <a:gd name="connsiteY9" fmla="*/ 1183445 h 3026544"/>
                <a:gd name="connsiteX10" fmla="*/ 1478529 w 2411055"/>
                <a:gd name="connsiteY10" fmla="*/ 640520 h 3026544"/>
                <a:gd name="connsiteX11" fmla="*/ 821304 w 2411055"/>
                <a:gd name="connsiteY11" fmla="*/ 483358 h 3026544"/>
                <a:gd name="connsiteX12" fmla="*/ 5255 w 2411055"/>
                <a:gd name="connsiteY12" fmla="*/ 488674 h 3026544"/>
                <a:gd name="connsiteX13" fmla="*/ 5256 w 2411055"/>
                <a:gd name="connsiteY13" fmla="*/ 26158 h 3026544"/>
                <a:gd name="connsiteX0" fmla="*/ 5256 w 2411055"/>
                <a:gd name="connsiteY0" fmla="*/ 24521 h 3024907"/>
                <a:gd name="connsiteX1" fmla="*/ 1207067 w 2411055"/>
                <a:gd name="connsiteY1" fmla="*/ 38808 h 3024907"/>
                <a:gd name="connsiteX2" fmla="*/ 1964304 w 2411055"/>
                <a:gd name="connsiteY2" fmla="*/ 453146 h 3024907"/>
                <a:gd name="connsiteX3" fmla="*/ 2178617 w 2411055"/>
                <a:gd name="connsiteY3" fmla="*/ 1353258 h 3024907"/>
                <a:gd name="connsiteX4" fmla="*/ 2150042 w 2411055"/>
                <a:gd name="connsiteY4" fmla="*/ 2567696 h 3024907"/>
                <a:gd name="connsiteX5" fmla="*/ 2407217 w 2411055"/>
                <a:gd name="connsiteY5" fmla="*/ 2567696 h 3024907"/>
                <a:gd name="connsiteX6" fmla="*/ 1921442 w 2411055"/>
                <a:gd name="connsiteY6" fmla="*/ 3024896 h 3024907"/>
                <a:gd name="connsiteX7" fmla="*/ 1464242 w 2411055"/>
                <a:gd name="connsiteY7" fmla="*/ 2553408 h 3024907"/>
                <a:gd name="connsiteX8" fmla="*/ 1678554 w 2411055"/>
                <a:gd name="connsiteY8" fmla="*/ 2553408 h 3024907"/>
                <a:gd name="connsiteX9" fmla="*/ 1707129 w 2411055"/>
                <a:gd name="connsiteY9" fmla="*/ 1181808 h 3024907"/>
                <a:gd name="connsiteX10" fmla="*/ 1478529 w 2411055"/>
                <a:gd name="connsiteY10" fmla="*/ 638883 h 3024907"/>
                <a:gd name="connsiteX11" fmla="*/ 821304 w 2411055"/>
                <a:gd name="connsiteY11" fmla="*/ 481721 h 3024907"/>
                <a:gd name="connsiteX12" fmla="*/ 5255 w 2411055"/>
                <a:gd name="connsiteY12" fmla="*/ 487037 h 3024907"/>
                <a:gd name="connsiteX13" fmla="*/ 5256 w 2411055"/>
                <a:gd name="connsiteY13" fmla="*/ 24521 h 3024907"/>
                <a:gd name="connsiteX0" fmla="*/ 5256 w 2411055"/>
                <a:gd name="connsiteY0" fmla="*/ 24521 h 3024907"/>
                <a:gd name="connsiteX1" fmla="*/ 1223016 w 2411055"/>
                <a:gd name="connsiteY1" fmla="*/ 38808 h 3024907"/>
                <a:gd name="connsiteX2" fmla="*/ 1964304 w 2411055"/>
                <a:gd name="connsiteY2" fmla="*/ 453146 h 3024907"/>
                <a:gd name="connsiteX3" fmla="*/ 2178617 w 2411055"/>
                <a:gd name="connsiteY3" fmla="*/ 1353258 h 3024907"/>
                <a:gd name="connsiteX4" fmla="*/ 2150042 w 2411055"/>
                <a:gd name="connsiteY4" fmla="*/ 2567696 h 3024907"/>
                <a:gd name="connsiteX5" fmla="*/ 2407217 w 2411055"/>
                <a:gd name="connsiteY5" fmla="*/ 2567696 h 3024907"/>
                <a:gd name="connsiteX6" fmla="*/ 1921442 w 2411055"/>
                <a:gd name="connsiteY6" fmla="*/ 3024896 h 3024907"/>
                <a:gd name="connsiteX7" fmla="*/ 1464242 w 2411055"/>
                <a:gd name="connsiteY7" fmla="*/ 2553408 h 3024907"/>
                <a:gd name="connsiteX8" fmla="*/ 1678554 w 2411055"/>
                <a:gd name="connsiteY8" fmla="*/ 2553408 h 3024907"/>
                <a:gd name="connsiteX9" fmla="*/ 1707129 w 2411055"/>
                <a:gd name="connsiteY9" fmla="*/ 1181808 h 3024907"/>
                <a:gd name="connsiteX10" fmla="*/ 1478529 w 2411055"/>
                <a:gd name="connsiteY10" fmla="*/ 638883 h 3024907"/>
                <a:gd name="connsiteX11" fmla="*/ 821304 w 2411055"/>
                <a:gd name="connsiteY11" fmla="*/ 481721 h 3024907"/>
                <a:gd name="connsiteX12" fmla="*/ 5255 w 2411055"/>
                <a:gd name="connsiteY12" fmla="*/ 487037 h 3024907"/>
                <a:gd name="connsiteX13" fmla="*/ 5256 w 2411055"/>
                <a:gd name="connsiteY13" fmla="*/ 24521 h 3024907"/>
                <a:gd name="connsiteX0" fmla="*/ 5256 w 2411055"/>
                <a:gd name="connsiteY0" fmla="*/ 24521 h 3024907"/>
                <a:gd name="connsiteX1" fmla="*/ 1223016 w 2411055"/>
                <a:gd name="connsiteY1" fmla="*/ 38808 h 3024907"/>
                <a:gd name="connsiteX2" fmla="*/ 1964304 w 2411055"/>
                <a:gd name="connsiteY2" fmla="*/ 453146 h 3024907"/>
                <a:gd name="connsiteX3" fmla="*/ 2178617 w 2411055"/>
                <a:gd name="connsiteY3" fmla="*/ 1353258 h 3024907"/>
                <a:gd name="connsiteX4" fmla="*/ 2150042 w 2411055"/>
                <a:gd name="connsiteY4" fmla="*/ 2567696 h 3024907"/>
                <a:gd name="connsiteX5" fmla="*/ 2407217 w 2411055"/>
                <a:gd name="connsiteY5" fmla="*/ 2567696 h 3024907"/>
                <a:gd name="connsiteX6" fmla="*/ 1921442 w 2411055"/>
                <a:gd name="connsiteY6" fmla="*/ 3024896 h 3024907"/>
                <a:gd name="connsiteX7" fmla="*/ 1464242 w 2411055"/>
                <a:gd name="connsiteY7" fmla="*/ 2553408 h 3024907"/>
                <a:gd name="connsiteX8" fmla="*/ 1678554 w 2411055"/>
                <a:gd name="connsiteY8" fmla="*/ 2553408 h 3024907"/>
                <a:gd name="connsiteX9" fmla="*/ 1707129 w 2411055"/>
                <a:gd name="connsiteY9" fmla="*/ 1181808 h 3024907"/>
                <a:gd name="connsiteX10" fmla="*/ 1478529 w 2411055"/>
                <a:gd name="connsiteY10" fmla="*/ 638883 h 3024907"/>
                <a:gd name="connsiteX11" fmla="*/ 821304 w 2411055"/>
                <a:gd name="connsiteY11" fmla="*/ 481721 h 3024907"/>
                <a:gd name="connsiteX12" fmla="*/ 5255 w 2411055"/>
                <a:gd name="connsiteY12" fmla="*/ 487037 h 3024907"/>
                <a:gd name="connsiteX13" fmla="*/ 5256 w 2411055"/>
                <a:gd name="connsiteY13" fmla="*/ 24521 h 3024907"/>
                <a:gd name="connsiteX0" fmla="*/ 5256 w 2411290"/>
                <a:gd name="connsiteY0" fmla="*/ 24521 h 3024907"/>
                <a:gd name="connsiteX1" fmla="*/ 1223016 w 2411290"/>
                <a:gd name="connsiteY1" fmla="*/ 38808 h 3024907"/>
                <a:gd name="connsiteX2" fmla="*/ 1964304 w 2411290"/>
                <a:gd name="connsiteY2" fmla="*/ 453146 h 3024907"/>
                <a:gd name="connsiteX3" fmla="*/ 2178617 w 2411290"/>
                <a:gd name="connsiteY3" fmla="*/ 1353258 h 3024907"/>
                <a:gd name="connsiteX4" fmla="*/ 2155359 w 2411290"/>
                <a:gd name="connsiteY4" fmla="*/ 2567696 h 3024907"/>
                <a:gd name="connsiteX5" fmla="*/ 2407217 w 2411290"/>
                <a:gd name="connsiteY5" fmla="*/ 2567696 h 3024907"/>
                <a:gd name="connsiteX6" fmla="*/ 1921442 w 2411290"/>
                <a:gd name="connsiteY6" fmla="*/ 3024896 h 3024907"/>
                <a:gd name="connsiteX7" fmla="*/ 1464242 w 2411290"/>
                <a:gd name="connsiteY7" fmla="*/ 2553408 h 3024907"/>
                <a:gd name="connsiteX8" fmla="*/ 1678554 w 2411290"/>
                <a:gd name="connsiteY8" fmla="*/ 2553408 h 3024907"/>
                <a:gd name="connsiteX9" fmla="*/ 1707129 w 2411290"/>
                <a:gd name="connsiteY9" fmla="*/ 1181808 h 3024907"/>
                <a:gd name="connsiteX10" fmla="*/ 1478529 w 2411290"/>
                <a:gd name="connsiteY10" fmla="*/ 638883 h 3024907"/>
                <a:gd name="connsiteX11" fmla="*/ 821304 w 2411290"/>
                <a:gd name="connsiteY11" fmla="*/ 481721 h 3024907"/>
                <a:gd name="connsiteX12" fmla="*/ 5255 w 2411290"/>
                <a:gd name="connsiteY12" fmla="*/ 487037 h 3024907"/>
                <a:gd name="connsiteX13" fmla="*/ 5256 w 2411290"/>
                <a:gd name="connsiteY13" fmla="*/ 24521 h 3024907"/>
                <a:gd name="connsiteX0" fmla="*/ 5256 w 2411290"/>
                <a:gd name="connsiteY0" fmla="*/ 24521 h 3024907"/>
                <a:gd name="connsiteX1" fmla="*/ 1223016 w 2411290"/>
                <a:gd name="connsiteY1" fmla="*/ 38808 h 3024907"/>
                <a:gd name="connsiteX2" fmla="*/ 1964304 w 2411290"/>
                <a:gd name="connsiteY2" fmla="*/ 453146 h 3024907"/>
                <a:gd name="connsiteX3" fmla="*/ 2178617 w 2411290"/>
                <a:gd name="connsiteY3" fmla="*/ 1353258 h 3024907"/>
                <a:gd name="connsiteX4" fmla="*/ 2155359 w 2411290"/>
                <a:gd name="connsiteY4" fmla="*/ 2567696 h 3024907"/>
                <a:gd name="connsiteX5" fmla="*/ 2407217 w 2411290"/>
                <a:gd name="connsiteY5" fmla="*/ 2567696 h 3024907"/>
                <a:gd name="connsiteX6" fmla="*/ 1921442 w 2411290"/>
                <a:gd name="connsiteY6" fmla="*/ 3024896 h 3024907"/>
                <a:gd name="connsiteX7" fmla="*/ 1464242 w 2411290"/>
                <a:gd name="connsiteY7" fmla="*/ 2553408 h 3024907"/>
                <a:gd name="connsiteX8" fmla="*/ 1678554 w 2411290"/>
                <a:gd name="connsiteY8" fmla="*/ 2553408 h 3024907"/>
                <a:gd name="connsiteX9" fmla="*/ 1707129 w 2411290"/>
                <a:gd name="connsiteY9" fmla="*/ 1181808 h 3024907"/>
                <a:gd name="connsiteX10" fmla="*/ 1478529 w 2411290"/>
                <a:gd name="connsiteY10" fmla="*/ 638883 h 3024907"/>
                <a:gd name="connsiteX11" fmla="*/ 821304 w 2411290"/>
                <a:gd name="connsiteY11" fmla="*/ 481721 h 3024907"/>
                <a:gd name="connsiteX12" fmla="*/ 5255 w 2411290"/>
                <a:gd name="connsiteY12" fmla="*/ 487037 h 3024907"/>
                <a:gd name="connsiteX13" fmla="*/ 5256 w 2411290"/>
                <a:gd name="connsiteY13" fmla="*/ 24521 h 3024907"/>
                <a:gd name="connsiteX0" fmla="*/ 5256 w 2412687"/>
                <a:gd name="connsiteY0" fmla="*/ 24521 h 3024907"/>
                <a:gd name="connsiteX1" fmla="*/ 1223016 w 2412687"/>
                <a:gd name="connsiteY1" fmla="*/ 38808 h 3024907"/>
                <a:gd name="connsiteX2" fmla="*/ 1964304 w 2412687"/>
                <a:gd name="connsiteY2" fmla="*/ 453146 h 3024907"/>
                <a:gd name="connsiteX3" fmla="*/ 2178617 w 2412687"/>
                <a:gd name="connsiteY3" fmla="*/ 1353258 h 3024907"/>
                <a:gd name="connsiteX4" fmla="*/ 2155359 w 2412687"/>
                <a:gd name="connsiteY4" fmla="*/ 2567696 h 3024907"/>
                <a:gd name="connsiteX5" fmla="*/ 2407217 w 2412687"/>
                <a:gd name="connsiteY5" fmla="*/ 2567696 h 3024907"/>
                <a:gd name="connsiteX6" fmla="*/ 1921442 w 2412687"/>
                <a:gd name="connsiteY6" fmla="*/ 3024896 h 3024907"/>
                <a:gd name="connsiteX7" fmla="*/ 1464242 w 2412687"/>
                <a:gd name="connsiteY7" fmla="*/ 2553408 h 3024907"/>
                <a:gd name="connsiteX8" fmla="*/ 1678554 w 2412687"/>
                <a:gd name="connsiteY8" fmla="*/ 2553408 h 3024907"/>
                <a:gd name="connsiteX9" fmla="*/ 1707129 w 2412687"/>
                <a:gd name="connsiteY9" fmla="*/ 1181808 h 3024907"/>
                <a:gd name="connsiteX10" fmla="*/ 1478529 w 2412687"/>
                <a:gd name="connsiteY10" fmla="*/ 638883 h 3024907"/>
                <a:gd name="connsiteX11" fmla="*/ 821304 w 2412687"/>
                <a:gd name="connsiteY11" fmla="*/ 481721 h 3024907"/>
                <a:gd name="connsiteX12" fmla="*/ 5255 w 2412687"/>
                <a:gd name="connsiteY12" fmla="*/ 487037 h 3024907"/>
                <a:gd name="connsiteX13" fmla="*/ 5256 w 2412687"/>
                <a:gd name="connsiteY13" fmla="*/ 24521 h 3024907"/>
                <a:gd name="connsiteX0" fmla="*/ 5256 w 2412687"/>
                <a:gd name="connsiteY0" fmla="*/ 24521 h 3024907"/>
                <a:gd name="connsiteX1" fmla="*/ 1223016 w 2412687"/>
                <a:gd name="connsiteY1" fmla="*/ 38808 h 3024907"/>
                <a:gd name="connsiteX2" fmla="*/ 1964304 w 2412687"/>
                <a:gd name="connsiteY2" fmla="*/ 453146 h 3024907"/>
                <a:gd name="connsiteX3" fmla="*/ 2178617 w 2412687"/>
                <a:gd name="connsiteY3" fmla="*/ 1353258 h 3024907"/>
                <a:gd name="connsiteX4" fmla="*/ 2155359 w 2412687"/>
                <a:gd name="connsiteY4" fmla="*/ 2567696 h 3024907"/>
                <a:gd name="connsiteX5" fmla="*/ 2407217 w 2412687"/>
                <a:gd name="connsiteY5" fmla="*/ 2567696 h 3024907"/>
                <a:gd name="connsiteX6" fmla="*/ 1921442 w 2412687"/>
                <a:gd name="connsiteY6" fmla="*/ 3024896 h 3024907"/>
                <a:gd name="connsiteX7" fmla="*/ 1464242 w 2412687"/>
                <a:gd name="connsiteY7" fmla="*/ 2553408 h 3024907"/>
                <a:gd name="connsiteX8" fmla="*/ 1678554 w 2412687"/>
                <a:gd name="connsiteY8" fmla="*/ 2553408 h 3024907"/>
                <a:gd name="connsiteX9" fmla="*/ 1707129 w 2412687"/>
                <a:gd name="connsiteY9" fmla="*/ 1181808 h 3024907"/>
                <a:gd name="connsiteX10" fmla="*/ 1478529 w 2412687"/>
                <a:gd name="connsiteY10" fmla="*/ 638883 h 3024907"/>
                <a:gd name="connsiteX11" fmla="*/ 821304 w 2412687"/>
                <a:gd name="connsiteY11" fmla="*/ 481721 h 3024907"/>
                <a:gd name="connsiteX12" fmla="*/ 5255 w 2412687"/>
                <a:gd name="connsiteY12" fmla="*/ 487037 h 3024907"/>
                <a:gd name="connsiteX13" fmla="*/ 5256 w 2412687"/>
                <a:gd name="connsiteY13" fmla="*/ 24521 h 3024907"/>
                <a:gd name="connsiteX0" fmla="*/ 5256 w 2412687"/>
                <a:gd name="connsiteY0" fmla="*/ 24521 h 3024907"/>
                <a:gd name="connsiteX1" fmla="*/ 1223016 w 2412687"/>
                <a:gd name="connsiteY1" fmla="*/ 38808 h 3024907"/>
                <a:gd name="connsiteX2" fmla="*/ 1964304 w 2412687"/>
                <a:gd name="connsiteY2" fmla="*/ 453146 h 3024907"/>
                <a:gd name="connsiteX3" fmla="*/ 2178617 w 2412687"/>
                <a:gd name="connsiteY3" fmla="*/ 1353258 h 3024907"/>
                <a:gd name="connsiteX4" fmla="*/ 2155359 w 2412687"/>
                <a:gd name="connsiteY4" fmla="*/ 2557063 h 3024907"/>
                <a:gd name="connsiteX5" fmla="*/ 2407217 w 2412687"/>
                <a:gd name="connsiteY5" fmla="*/ 2567696 h 3024907"/>
                <a:gd name="connsiteX6" fmla="*/ 1921442 w 2412687"/>
                <a:gd name="connsiteY6" fmla="*/ 3024896 h 3024907"/>
                <a:gd name="connsiteX7" fmla="*/ 1464242 w 2412687"/>
                <a:gd name="connsiteY7" fmla="*/ 2553408 h 3024907"/>
                <a:gd name="connsiteX8" fmla="*/ 1678554 w 2412687"/>
                <a:gd name="connsiteY8" fmla="*/ 2553408 h 3024907"/>
                <a:gd name="connsiteX9" fmla="*/ 1707129 w 2412687"/>
                <a:gd name="connsiteY9" fmla="*/ 1181808 h 3024907"/>
                <a:gd name="connsiteX10" fmla="*/ 1478529 w 2412687"/>
                <a:gd name="connsiteY10" fmla="*/ 638883 h 3024907"/>
                <a:gd name="connsiteX11" fmla="*/ 821304 w 2412687"/>
                <a:gd name="connsiteY11" fmla="*/ 481721 h 3024907"/>
                <a:gd name="connsiteX12" fmla="*/ 5255 w 2412687"/>
                <a:gd name="connsiteY12" fmla="*/ 487037 h 3024907"/>
                <a:gd name="connsiteX13" fmla="*/ 5256 w 2412687"/>
                <a:gd name="connsiteY13" fmla="*/ 24521 h 3024907"/>
                <a:gd name="connsiteX0" fmla="*/ 5256 w 2427502"/>
                <a:gd name="connsiteY0" fmla="*/ 24521 h 3024905"/>
                <a:gd name="connsiteX1" fmla="*/ 1223016 w 2427502"/>
                <a:gd name="connsiteY1" fmla="*/ 38808 h 3024905"/>
                <a:gd name="connsiteX2" fmla="*/ 1964304 w 2427502"/>
                <a:gd name="connsiteY2" fmla="*/ 453146 h 3024905"/>
                <a:gd name="connsiteX3" fmla="*/ 2178617 w 2427502"/>
                <a:gd name="connsiteY3" fmla="*/ 1353258 h 3024905"/>
                <a:gd name="connsiteX4" fmla="*/ 2155359 w 2427502"/>
                <a:gd name="connsiteY4" fmla="*/ 2557063 h 3024905"/>
                <a:gd name="connsiteX5" fmla="*/ 2407217 w 2427502"/>
                <a:gd name="connsiteY5" fmla="*/ 2567696 h 3024905"/>
                <a:gd name="connsiteX6" fmla="*/ 1921442 w 2427502"/>
                <a:gd name="connsiteY6" fmla="*/ 3024896 h 3024905"/>
                <a:gd name="connsiteX7" fmla="*/ 1464242 w 2427502"/>
                <a:gd name="connsiteY7" fmla="*/ 2553408 h 3024905"/>
                <a:gd name="connsiteX8" fmla="*/ 1678554 w 2427502"/>
                <a:gd name="connsiteY8" fmla="*/ 2553408 h 3024905"/>
                <a:gd name="connsiteX9" fmla="*/ 1707129 w 2427502"/>
                <a:gd name="connsiteY9" fmla="*/ 1181808 h 3024905"/>
                <a:gd name="connsiteX10" fmla="*/ 1478529 w 2427502"/>
                <a:gd name="connsiteY10" fmla="*/ 638883 h 3024905"/>
                <a:gd name="connsiteX11" fmla="*/ 821304 w 2427502"/>
                <a:gd name="connsiteY11" fmla="*/ 481721 h 3024905"/>
                <a:gd name="connsiteX12" fmla="*/ 5255 w 2427502"/>
                <a:gd name="connsiteY12" fmla="*/ 487037 h 3024905"/>
                <a:gd name="connsiteX13" fmla="*/ 5256 w 2427502"/>
                <a:gd name="connsiteY13" fmla="*/ 24521 h 3024905"/>
                <a:gd name="connsiteX0" fmla="*/ 5256 w 2424876"/>
                <a:gd name="connsiteY0" fmla="*/ 24521 h 3024908"/>
                <a:gd name="connsiteX1" fmla="*/ 1223016 w 2424876"/>
                <a:gd name="connsiteY1" fmla="*/ 38808 h 3024908"/>
                <a:gd name="connsiteX2" fmla="*/ 1964304 w 2424876"/>
                <a:gd name="connsiteY2" fmla="*/ 453146 h 3024908"/>
                <a:gd name="connsiteX3" fmla="*/ 2178617 w 2424876"/>
                <a:gd name="connsiteY3" fmla="*/ 1353258 h 3024908"/>
                <a:gd name="connsiteX4" fmla="*/ 2155359 w 2424876"/>
                <a:gd name="connsiteY4" fmla="*/ 2557063 h 3024908"/>
                <a:gd name="connsiteX5" fmla="*/ 2407217 w 2424876"/>
                <a:gd name="connsiteY5" fmla="*/ 2567696 h 3024908"/>
                <a:gd name="connsiteX6" fmla="*/ 1921442 w 2424876"/>
                <a:gd name="connsiteY6" fmla="*/ 3024896 h 3024908"/>
                <a:gd name="connsiteX7" fmla="*/ 1464242 w 2424876"/>
                <a:gd name="connsiteY7" fmla="*/ 2553408 h 3024908"/>
                <a:gd name="connsiteX8" fmla="*/ 1678554 w 2424876"/>
                <a:gd name="connsiteY8" fmla="*/ 2553408 h 3024908"/>
                <a:gd name="connsiteX9" fmla="*/ 1707129 w 2424876"/>
                <a:gd name="connsiteY9" fmla="*/ 1181808 h 3024908"/>
                <a:gd name="connsiteX10" fmla="*/ 1478529 w 2424876"/>
                <a:gd name="connsiteY10" fmla="*/ 638883 h 3024908"/>
                <a:gd name="connsiteX11" fmla="*/ 821304 w 2424876"/>
                <a:gd name="connsiteY11" fmla="*/ 481721 h 3024908"/>
                <a:gd name="connsiteX12" fmla="*/ 5255 w 2424876"/>
                <a:gd name="connsiteY12" fmla="*/ 487037 h 3024908"/>
                <a:gd name="connsiteX13" fmla="*/ 5256 w 2424876"/>
                <a:gd name="connsiteY13" fmla="*/ 24521 h 3024908"/>
                <a:gd name="connsiteX0" fmla="*/ 5256 w 2265825"/>
                <a:gd name="connsiteY0" fmla="*/ 24521 h 3049664"/>
                <a:gd name="connsiteX1" fmla="*/ 1223016 w 2265825"/>
                <a:gd name="connsiteY1" fmla="*/ 38808 h 3049664"/>
                <a:gd name="connsiteX2" fmla="*/ 1964304 w 2265825"/>
                <a:gd name="connsiteY2" fmla="*/ 453146 h 3049664"/>
                <a:gd name="connsiteX3" fmla="*/ 2178617 w 2265825"/>
                <a:gd name="connsiteY3" fmla="*/ 1353258 h 3049664"/>
                <a:gd name="connsiteX4" fmla="*/ 2155359 w 2265825"/>
                <a:gd name="connsiteY4" fmla="*/ 2557063 h 3049664"/>
                <a:gd name="connsiteX5" fmla="*/ 2221148 w 2265825"/>
                <a:gd name="connsiteY5" fmla="*/ 2918570 h 3049664"/>
                <a:gd name="connsiteX6" fmla="*/ 1921442 w 2265825"/>
                <a:gd name="connsiteY6" fmla="*/ 3024896 h 3049664"/>
                <a:gd name="connsiteX7" fmla="*/ 1464242 w 2265825"/>
                <a:gd name="connsiteY7" fmla="*/ 2553408 h 3049664"/>
                <a:gd name="connsiteX8" fmla="*/ 1678554 w 2265825"/>
                <a:gd name="connsiteY8" fmla="*/ 2553408 h 3049664"/>
                <a:gd name="connsiteX9" fmla="*/ 1707129 w 2265825"/>
                <a:gd name="connsiteY9" fmla="*/ 1181808 h 3049664"/>
                <a:gd name="connsiteX10" fmla="*/ 1478529 w 2265825"/>
                <a:gd name="connsiteY10" fmla="*/ 638883 h 3049664"/>
                <a:gd name="connsiteX11" fmla="*/ 821304 w 2265825"/>
                <a:gd name="connsiteY11" fmla="*/ 481721 h 3049664"/>
                <a:gd name="connsiteX12" fmla="*/ 5255 w 2265825"/>
                <a:gd name="connsiteY12" fmla="*/ 487037 h 3049664"/>
                <a:gd name="connsiteX13" fmla="*/ 5256 w 2265825"/>
                <a:gd name="connsiteY13" fmla="*/ 24521 h 3049664"/>
                <a:gd name="connsiteX0" fmla="*/ 5256 w 2405003"/>
                <a:gd name="connsiteY0" fmla="*/ 24521 h 3024896"/>
                <a:gd name="connsiteX1" fmla="*/ 1223016 w 2405003"/>
                <a:gd name="connsiteY1" fmla="*/ 38808 h 3024896"/>
                <a:gd name="connsiteX2" fmla="*/ 1964304 w 2405003"/>
                <a:gd name="connsiteY2" fmla="*/ 453146 h 3024896"/>
                <a:gd name="connsiteX3" fmla="*/ 2178617 w 2405003"/>
                <a:gd name="connsiteY3" fmla="*/ 1353258 h 3024896"/>
                <a:gd name="connsiteX4" fmla="*/ 2155359 w 2405003"/>
                <a:gd name="connsiteY4" fmla="*/ 2557063 h 3024896"/>
                <a:gd name="connsiteX5" fmla="*/ 2385952 w 2405003"/>
                <a:gd name="connsiteY5" fmla="*/ 2551747 h 3024896"/>
                <a:gd name="connsiteX6" fmla="*/ 1921442 w 2405003"/>
                <a:gd name="connsiteY6" fmla="*/ 3024896 h 3024896"/>
                <a:gd name="connsiteX7" fmla="*/ 1464242 w 2405003"/>
                <a:gd name="connsiteY7" fmla="*/ 2553408 h 3024896"/>
                <a:gd name="connsiteX8" fmla="*/ 1678554 w 2405003"/>
                <a:gd name="connsiteY8" fmla="*/ 2553408 h 3024896"/>
                <a:gd name="connsiteX9" fmla="*/ 1707129 w 2405003"/>
                <a:gd name="connsiteY9" fmla="*/ 1181808 h 3024896"/>
                <a:gd name="connsiteX10" fmla="*/ 1478529 w 2405003"/>
                <a:gd name="connsiteY10" fmla="*/ 638883 h 3024896"/>
                <a:gd name="connsiteX11" fmla="*/ 821304 w 2405003"/>
                <a:gd name="connsiteY11" fmla="*/ 481721 h 3024896"/>
                <a:gd name="connsiteX12" fmla="*/ 5255 w 2405003"/>
                <a:gd name="connsiteY12" fmla="*/ 487037 h 3024896"/>
                <a:gd name="connsiteX13" fmla="*/ 5256 w 2405003"/>
                <a:gd name="connsiteY13" fmla="*/ 24521 h 3024896"/>
                <a:gd name="connsiteX0" fmla="*/ 5256 w 2405003"/>
                <a:gd name="connsiteY0" fmla="*/ 24521 h 3024896"/>
                <a:gd name="connsiteX1" fmla="*/ 1223016 w 2405003"/>
                <a:gd name="connsiteY1" fmla="*/ 38808 h 3024896"/>
                <a:gd name="connsiteX2" fmla="*/ 1964304 w 2405003"/>
                <a:gd name="connsiteY2" fmla="*/ 453146 h 3024896"/>
                <a:gd name="connsiteX3" fmla="*/ 2178617 w 2405003"/>
                <a:gd name="connsiteY3" fmla="*/ 1353258 h 3024896"/>
                <a:gd name="connsiteX4" fmla="*/ 2155359 w 2405003"/>
                <a:gd name="connsiteY4" fmla="*/ 2557063 h 3024896"/>
                <a:gd name="connsiteX5" fmla="*/ 2385952 w 2405003"/>
                <a:gd name="connsiteY5" fmla="*/ 2551747 h 3024896"/>
                <a:gd name="connsiteX6" fmla="*/ 1921442 w 2405003"/>
                <a:gd name="connsiteY6" fmla="*/ 3024896 h 3024896"/>
                <a:gd name="connsiteX7" fmla="*/ 1464242 w 2405003"/>
                <a:gd name="connsiteY7" fmla="*/ 2553408 h 3024896"/>
                <a:gd name="connsiteX8" fmla="*/ 1678554 w 2405003"/>
                <a:gd name="connsiteY8" fmla="*/ 2553408 h 3024896"/>
                <a:gd name="connsiteX9" fmla="*/ 1707129 w 2405003"/>
                <a:gd name="connsiteY9" fmla="*/ 1181808 h 3024896"/>
                <a:gd name="connsiteX10" fmla="*/ 1478529 w 2405003"/>
                <a:gd name="connsiteY10" fmla="*/ 638883 h 3024896"/>
                <a:gd name="connsiteX11" fmla="*/ 821304 w 2405003"/>
                <a:gd name="connsiteY11" fmla="*/ 481721 h 3024896"/>
                <a:gd name="connsiteX12" fmla="*/ 5255 w 2405003"/>
                <a:gd name="connsiteY12" fmla="*/ 487037 h 3024896"/>
                <a:gd name="connsiteX13" fmla="*/ 5256 w 2405003"/>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64242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64242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64242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64242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64242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64242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64242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64242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64242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64242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47717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47717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47717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47717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47717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47717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47717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5256 w 2385952"/>
                <a:gd name="connsiteY0" fmla="*/ 24521 h 3024896"/>
                <a:gd name="connsiteX1" fmla="*/ 1223016 w 2385952"/>
                <a:gd name="connsiteY1" fmla="*/ 38808 h 3024896"/>
                <a:gd name="connsiteX2" fmla="*/ 1964304 w 2385952"/>
                <a:gd name="connsiteY2" fmla="*/ 453146 h 3024896"/>
                <a:gd name="connsiteX3" fmla="*/ 2178617 w 2385952"/>
                <a:gd name="connsiteY3" fmla="*/ 1353258 h 3024896"/>
                <a:gd name="connsiteX4" fmla="*/ 2155359 w 2385952"/>
                <a:gd name="connsiteY4" fmla="*/ 2557063 h 3024896"/>
                <a:gd name="connsiteX5" fmla="*/ 2385952 w 2385952"/>
                <a:gd name="connsiteY5" fmla="*/ 2551747 h 3024896"/>
                <a:gd name="connsiteX6" fmla="*/ 1921442 w 2385952"/>
                <a:gd name="connsiteY6" fmla="*/ 3024896 h 3024896"/>
                <a:gd name="connsiteX7" fmla="*/ 1447717 w 2385952"/>
                <a:gd name="connsiteY7" fmla="*/ 2553408 h 3024896"/>
                <a:gd name="connsiteX8" fmla="*/ 1678554 w 2385952"/>
                <a:gd name="connsiteY8" fmla="*/ 2553408 h 3024896"/>
                <a:gd name="connsiteX9" fmla="*/ 1707129 w 2385952"/>
                <a:gd name="connsiteY9" fmla="*/ 1181808 h 3024896"/>
                <a:gd name="connsiteX10" fmla="*/ 1478529 w 2385952"/>
                <a:gd name="connsiteY10" fmla="*/ 638883 h 3024896"/>
                <a:gd name="connsiteX11" fmla="*/ 821304 w 2385952"/>
                <a:gd name="connsiteY11" fmla="*/ 481721 h 3024896"/>
                <a:gd name="connsiteX12" fmla="*/ 5255 w 2385952"/>
                <a:gd name="connsiteY12" fmla="*/ 487037 h 3024896"/>
                <a:gd name="connsiteX13" fmla="*/ 5256 w 2385952"/>
                <a:gd name="connsiteY13" fmla="*/ 24521 h 3024896"/>
                <a:gd name="connsiteX0" fmla="*/ 623697 w 3004393"/>
                <a:gd name="connsiteY0" fmla="*/ 24521 h 3024896"/>
                <a:gd name="connsiteX1" fmla="*/ 1841457 w 3004393"/>
                <a:gd name="connsiteY1" fmla="*/ 38808 h 3024896"/>
                <a:gd name="connsiteX2" fmla="*/ 2582745 w 3004393"/>
                <a:gd name="connsiteY2" fmla="*/ 453146 h 3024896"/>
                <a:gd name="connsiteX3" fmla="*/ 2797058 w 3004393"/>
                <a:gd name="connsiteY3" fmla="*/ 1353258 h 3024896"/>
                <a:gd name="connsiteX4" fmla="*/ 2773800 w 3004393"/>
                <a:gd name="connsiteY4" fmla="*/ 2557063 h 3024896"/>
                <a:gd name="connsiteX5" fmla="*/ 3004393 w 3004393"/>
                <a:gd name="connsiteY5" fmla="*/ 2551747 h 3024896"/>
                <a:gd name="connsiteX6" fmla="*/ 2539883 w 3004393"/>
                <a:gd name="connsiteY6" fmla="*/ 3024896 h 3024896"/>
                <a:gd name="connsiteX7" fmla="*/ 2066158 w 3004393"/>
                <a:gd name="connsiteY7" fmla="*/ 2553408 h 3024896"/>
                <a:gd name="connsiteX8" fmla="*/ 2296995 w 3004393"/>
                <a:gd name="connsiteY8" fmla="*/ 2553408 h 3024896"/>
                <a:gd name="connsiteX9" fmla="*/ 2325570 w 3004393"/>
                <a:gd name="connsiteY9" fmla="*/ 1181808 h 3024896"/>
                <a:gd name="connsiteX10" fmla="*/ 2096970 w 3004393"/>
                <a:gd name="connsiteY10" fmla="*/ 638883 h 3024896"/>
                <a:gd name="connsiteX11" fmla="*/ 1439745 w 3004393"/>
                <a:gd name="connsiteY11" fmla="*/ 481721 h 3024896"/>
                <a:gd name="connsiteX12" fmla="*/ 12 w 3004393"/>
                <a:gd name="connsiteY12" fmla="*/ 479561 h 3024896"/>
                <a:gd name="connsiteX13" fmla="*/ 623697 w 3004393"/>
                <a:gd name="connsiteY13" fmla="*/ 24521 h 3024896"/>
                <a:gd name="connsiteX0" fmla="*/ 891 w 3074568"/>
                <a:gd name="connsiteY0" fmla="*/ 28845 h 3021744"/>
                <a:gd name="connsiteX1" fmla="*/ 1911632 w 3074568"/>
                <a:gd name="connsiteY1" fmla="*/ 35656 h 3021744"/>
                <a:gd name="connsiteX2" fmla="*/ 2652920 w 3074568"/>
                <a:gd name="connsiteY2" fmla="*/ 449994 h 3021744"/>
                <a:gd name="connsiteX3" fmla="*/ 2867233 w 3074568"/>
                <a:gd name="connsiteY3" fmla="*/ 1350106 h 3021744"/>
                <a:gd name="connsiteX4" fmla="*/ 2843975 w 3074568"/>
                <a:gd name="connsiteY4" fmla="*/ 2553911 h 3021744"/>
                <a:gd name="connsiteX5" fmla="*/ 3074568 w 3074568"/>
                <a:gd name="connsiteY5" fmla="*/ 2548595 h 3021744"/>
                <a:gd name="connsiteX6" fmla="*/ 2610058 w 3074568"/>
                <a:gd name="connsiteY6" fmla="*/ 3021744 h 3021744"/>
                <a:gd name="connsiteX7" fmla="*/ 2136333 w 3074568"/>
                <a:gd name="connsiteY7" fmla="*/ 2550256 h 3021744"/>
                <a:gd name="connsiteX8" fmla="*/ 2367170 w 3074568"/>
                <a:gd name="connsiteY8" fmla="*/ 2550256 h 3021744"/>
                <a:gd name="connsiteX9" fmla="*/ 2395745 w 3074568"/>
                <a:gd name="connsiteY9" fmla="*/ 1178656 h 3021744"/>
                <a:gd name="connsiteX10" fmla="*/ 2167145 w 3074568"/>
                <a:gd name="connsiteY10" fmla="*/ 635731 h 3021744"/>
                <a:gd name="connsiteX11" fmla="*/ 1509920 w 3074568"/>
                <a:gd name="connsiteY11" fmla="*/ 478569 h 3021744"/>
                <a:gd name="connsiteX12" fmla="*/ 70187 w 3074568"/>
                <a:gd name="connsiteY12" fmla="*/ 476409 h 3021744"/>
                <a:gd name="connsiteX13" fmla="*/ 891 w 3074568"/>
                <a:gd name="connsiteY13" fmla="*/ 28845 h 3021744"/>
                <a:gd name="connsiteX0" fmla="*/ 5256 w 3078933"/>
                <a:gd name="connsiteY0" fmla="*/ 28845 h 3021744"/>
                <a:gd name="connsiteX1" fmla="*/ 1915997 w 3078933"/>
                <a:gd name="connsiteY1" fmla="*/ 35656 h 3021744"/>
                <a:gd name="connsiteX2" fmla="*/ 2657285 w 3078933"/>
                <a:gd name="connsiteY2" fmla="*/ 449994 h 3021744"/>
                <a:gd name="connsiteX3" fmla="*/ 2871598 w 3078933"/>
                <a:gd name="connsiteY3" fmla="*/ 1350106 h 3021744"/>
                <a:gd name="connsiteX4" fmla="*/ 2848340 w 3078933"/>
                <a:gd name="connsiteY4" fmla="*/ 2553911 h 3021744"/>
                <a:gd name="connsiteX5" fmla="*/ 3078933 w 3078933"/>
                <a:gd name="connsiteY5" fmla="*/ 2548595 h 3021744"/>
                <a:gd name="connsiteX6" fmla="*/ 2614423 w 3078933"/>
                <a:gd name="connsiteY6" fmla="*/ 3021744 h 3021744"/>
                <a:gd name="connsiteX7" fmla="*/ 2140698 w 3078933"/>
                <a:gd name="connsiteY7" fmla="*/ 2550256 h 3021744"/>
                <a:gd name="connsiteX8" fmla="*/ 2371535 w 3078933"/>
                <a:gd name="connsiteY8" fmla="*/ 2550256 h 3021744"/>
                <a:gd name="connsiteX9" fmla="*/ 2400110 w 3078933"/>
                <a:gd name="connsiteY9" fmla="*/ 1178656 h 3021744"/>
                <a:gd name="connsiteX10" fmla="*/ 2171510 w 3078933"/>
                <a:gd name="connsiteY10" fmla="*/ 635731 h 3021744"/>
                <a:gd name="connsiteX11" fmla="*/ 1514285 w 3078933"/>
                <a:gd name="connsiteY11" fmla="*/ 478569 h 3021744"/>
                <a:gd name="connsiteX12" fmla="*/ 5255 w 3078933"/>
                <a:gd name="connsiteY12" fmla="*/ 483883 h 3021744"/>
                <a:gd name="connsiteX13" fmla="*/ 5256 w 3078933"/>
                <a:gd name="connsiteY13" fmla="*/ 28845 h 3021744"/>
                <a:gd name="connsiteX0" fmla="*/ 139248 w 3212925"/>
                <a:gd name="connsiteY0" fmla="*/ 28845 h 3021744"/>
                <a:gd name="connsiteX1" fmla="*/ 2049989 w 3212925"/>
                <a:gd name="connsiteY1" fmla="*/ 35656 h 3021744"/>
                <a:gd name="connsiteX2" fmla="*/ 2791277 w 3212925"/>
                <a:gd name="connsiteY2" fmla="*/ 449994 h 3021744"/>
                <a:gd name="connsiteX3" fmla="*/ 3005590 w 3212925"/>
                <a:gd name="connsiteY3" fmla="*/ 1350106 h 3021744"/>
                <a:gd name="connsiteX4" fmla="*/ 2982332 w 3212925"/>
                <a:gd name="connsiteY4" fmla="*/ 2553911 h 3021744"/>
                <a:gd name="connsiteX5" fmla="*/ 3212925 w 3212925"/>
                <a:gd name="connsiteY5" fmla="*/ 2548595 h 3021744"/>
                <a:gd name="connsiteX6" fmla="*/ 2748415 w 3212925"/>
                <a:gd name="connsiteY6" fmla="*/ 3021744 h 3021744"/>
                <a:gd name="connsiteX7" fmla="*/ 2274690 w 3212925"/>
                <a:gd name="connsiteY7" fmla="*/ 2550256 h 3021744"/>
                <a:gd name="connsiteX8" fmla="*/ 2505527 w 3212925"/>
                <a:gd name="connsiteY8" fmla="*/ 2550256 h 3021744"/>
                <a:gd name="connsiteX9" fmla="*/ 2534102 w 3212925"/>
                <a:gd name="connsiteY9" fmla="*/ 1178656 h 3021744"/>
                <a:gd name="connsiteX10" fmla="*/ 2305502 w 3212925"/>
                <a:gd name="connsiteY10" fmla="*/ 635731 h 3021744"/>
                <a:gd name="connsiteX11" fmla="*/ 1648277 w 3212925"/>
                <a:gd name="connsiteY11" fmla="*/ 478569 h 3021744"/>
                <a:gd name="connsiteX12" fmla="*/ 139247 w 3212925"/>
                <a:gd name="connsiteY12" fmla="*/ 483883 h 3021744"/>
                <a:gd name="connsiteX13" fmla="*/ 139248 w 3212925"/>
                <a:gd name="connsiteY13" fmla="*/ 28845 h 3021744"/>
                <a:gd name="connsiteX0" fmla="*/ 105155 w 3178832"/>
                <a:gd name="connsiteY0" fmla="*/ 28845 h 3021744"/>
                <a:gd name="connsiteX1" fmla="*/ 2015896 w 3178832"/>
                <a:gd name="connsiteY1" fmla="*/ 35656 h 3021744"/>
                <a:gd name="connsiteX2" fmla="*/ 2757184 w 3178832"/>
                <a:gd name="connsiteY2" fmla="*/ 449994 h 3021744"/>
                <a:gd name="connsiteX3" fmla="*/ 2971497 w 3178832"/>
                <a:gd name="connsiteY3" fmla="*/ 1350106 h 3021744"/>
                <a:gd name="connsiteX4" fmla="*/ 2948239 w 3178832"/>
                <a:gd name="connsiteY4" fmla="*/ 2553911 h 3021744"/>
                <a:gd name="connsiteX5" fmla="*/ 3178832 w 3178832"/>
                <a:gd name="connsiteY5" fmla="*/ 2548595 h 3021744"/>
                <a:gd name="connsiteX6" fmla="*/ 2714322 w 3178832"/>
                <a:gd name="connsiteY6" fmla="*/ 3021744 h 3021744"/>
                <a:gd name="connsiteX7" fmla="*/ 2240597 w 3178832"/>
                <a:gd name="connsiteY7" fmla="*/ 2550256 h 3021744"/>
                <a:gd name="connsiteX8" fmla="*/ 2471434 w 3178832"/>
                <a:gd name="connsiteY8" fmla="*/ 2550256 h 3021744"/>
                <a:gd name="connsiteX9" fmla="*/ 2500009 w 3178832"/>
                <a:gd name="connsiteY9" fmla="*/ 1178656 h 3021744"/>
                <a:gd name="connsiteX10" fmla="*/ 2271409 w 3178832"/>
                <a:gd name="connsiteY10" fmla="*/ 635731 h 3021744"/>
                <a:gd name="connsiteX11" fmla="*/ 1614184 w 3178832"/>
                <a:gd name="connsiteY11" fmla="*/ 478569 h 3021744"/>
                <a:gd name="connsiteX12" fmla="*/ 105154 w 3178832"/>
                <a:gd name="connsiteY12" fmla="*/ 483883 h 3021744"/>
                <a:gd name="connsiteX13" fmla="*/ 105155 w 3178832"/>
                <a:gd name="connsiteY13" fmla="*/ 28845 h 3021744"/>
                <a:gd name="connsiteX0" fmla="*/ 137685 w 3211362"/>
                <a:gd name="connsiteY0" fmla="*/ 28845 h 3021744"/>
                <a:gd name="connsiteX1" fmla="*/ 2048426 w 3211362"/>
                <a:gd name="connsiteY1" fmla="*/ 35656 h 3021744"/>
                <a:gd name="connsiteX2" fmla="*/ 2789714 w 3211362"/>
                <a:gd name="connsiteY2" fmla="*/ 449994 h 3021744"/>
                <a:gd name="connsiteX3" fmla="*/ 3004027 w 3211362"/>
                <a:gd name="connsiteY3" fmla="*/ 1350106 h 3021744"/>
                <a:gd name="connsiteX4" fmla="*/ 2980769 w 3211362"/>
                <a:gd name="connsiteY4" fmla="*/ 2553911 h 3021744"/>
                <a:gd name="connsiteX5" fmla="*/ 3211362 w 3211362"/>
                <a:gd name="connsiteY5" fmla="*/ 2548595 h 3021744"/>
                <a:gd name="connsiteX6" fmla="*/ 2746852 w 3211362"/>
                <a:gd name="connsiteY6" fmla="*/ 3021744 h 3021744"/>
                <a:gd name="connsiteX7" fmla="*/ 2273127 w 3211362"/>
                <a:gd name="connsiteY7" fmla="*/ 2550256 h 3021744"/>
                <a:gd name="connsiteX8" fmla="*/ 2503964 w 3211362"/>
                <a:gd name="connsiteY8" fmla="*/ 2550256 h 3021744"/>
                <a:gd name="connsiteX9" fmla="*/ 2532539 w 3211362"/>
                <a:gd name="connsiteY9" fmla="*/ 1178656 h 3021744"/>
                <a:gd name="connsiteX10" fmla="*/ 2303939 w 3211362"/>
                <a:gd name="connsiteY10" fmla="*/ 635731 h 3021744"/>
                <a:gd name="connsiteX11" fmla="*/ 1646714 w 3211362"/>
                <a:gd name="connsiteY11" fmla="*/ 478569 h 3021744"/>
                <a:gd name="connsiteX12" fmla="*/ 137684 w 3211362"/>
                <a:gd name="connsiteY12" fmla="*/ 483883 h 3021744"/>
                <a:gd name="connsiteX13" fmla="*/ 137685 w 3211362"/>
                <a:gd name="connsiteY13" fmla="*/ 28845 h 3021744"/>
                <a:gd name="connsiteX0" fmla="*/ 5321 w 3078998"/>
                <a:gd name="connsiteY0" fmla="*/ 28845 h 3021744"/>
                <a:gd name="connsiteX1" fmla="*/ 1916062 w 3078998"/>
                <a:gd name="connsiteY1" fmla="*/ 35656 h 3021744"/>
                <a:gd name="connsiteX2" fmla="*/ 2657350 w 3078998"/>
                <a:gd name="connsiteY2" fmla="*/ 449994 h 3021744"/>
                <a:gd name="connsiteX3" fmla="*/ 2871663 w 3078998"/>
                <a:gd name="connsiteY3" fmla="*/ 1350106 h 3021744"/>
                <a:gd name="connsiteX4" fmla="*/ 2848405 w 3078998"/>
                <a:gd name="connsiteY4" fmla="*/ 2553911 h 3021744"/>
                <a:gd name="connsiteX5" fmla="*/ 3078998 w 3078998"/>
                <a:gd name="connsiteY5" fmla="*/ 2548595 h 3021744"/>
                <a:gd name="connsiteX6" fmla="*/ 2614488 w 3078998"/>
                <a:gd name="connsiteY6" fmla="*/ 3021744 h 3021744"/>
                <a:gd name="connsiteX7" fmla="*/ 2140763 w 3078998"/>
                <a:gd name="connsiteY7" fmla="*/ 2550256 h 3021744"/>
                <a:gd name="connsiteX8" fmla="*/ 2371600 w 3078998"/>
                <a:gd name="connsiteY8" fmla="*/ 2550256 h 3021744"/>
                <a:gd name="connsiteX9" fmla="*/ 2400175 w 3078998"/>
                <a:gd name="connsiteY9" fmla="*/ 1178656 h 3021744"/>
                <a:gd name="connsiteX10" fmla="*/ 2171575 w 3078998"/>
                <a:gd name="connsiteY10" fmla="*/ 635731 h 3021744"/>
                <a:gd name="connsiteX11" fmla="*/ 1514350 w 3078998"/>
                <a:gd name="connsiteY11" fmla="*/ 478569 h 3021744"/>
                <a:gd name="connsiteX12" fmla="*/ 5320 w 3078998"/>
                <a:gd name="connsiteY12" fmla="*/ 483883 h 3021744"/>
                <a:gd name="connsiteX13" fmla="*/ 5321 w 3078998"/>
                <a:gd name="connsiteY13" fmla="*/ 28845 h 3021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78998" h="3021744">
                  <a:moveTo>
                    <a:pt x="5321" y="28845"/>
                  </a:moveTo>
                  <a:cubicBezTo>
                    <a:pt x="266759" y="18821"/>
                    <a:pt x="1474057" y="-34535"/>
                    <a:pt x="1916062" y="35656"/>
                  </a:cubicBezTo>
                  <a:cubicBezTo>
                    <a:pt x="2358067" y="105847"/>
                    <a:pt x="2498083" y="230919"/>
                    <a:pt x="2657350" y="449994"/>
                  </a:cubicBezTo>
                  <a:cubicBezTo>
                    <a:pt x="2816617" y="669069"/>
                    <a:pt x="2839821" y="999453"/>
                    <a:pt x="2871663" y="1350106"/>
                  </a:cubicBezTo>
                  <a:cubicBezTo>
                    <a:pt x="2903505" y="1700759"/>
                    <a:pt x="2836886" y="2346189"/>
                    <a:pt x="2848405" y="2553911"/>
                  </a:cubicBezTo>
                  <a:cubicBezTo>
                    <a:pt x="2960933" y="2548982"/>
                    <a:pt x="2958497" y="2555683"/>
                    <a:pt x="3078998" y="2548595"/>
                  </a:cubicBezTo>
                  <a:cubicBezTo>
                    <a:pt x="2997481" y="2658466"/>
                    <a:pt x="2789371" y="2877927"/>
                    <a:pt x="2614488" y="3021744"/>
                  </a:cubicBezTo>
                  <a:cubicBezTo>
                    <a:pt x="2444921" y="2889114"/>
                    <a:pt x="2342078" y="2765460"/>
                    <a:pt x="2140763" y="2550256"/>
                  </a:cubicBezTo>
                  <a:cubicBezTo>
                    <a:pt x="2210002" y="2551226"/>
                    <a:pt x="2262840" y="2544555"/>
                    <a:pt x="2371600" y="2550256"/>
                  </a:cubicBezTo>
                  <a:cubicBezTo>
                    <a:pt x="2379030" y="2115089"/>
                    <a:pt x="2394954" y="1442659"/>
                    <a:pt x="2400175" y="1178656"/>
                  </a:cubicBezTo>
                  <a:cubicBezTo>
                    <a:pt x="2405396" y="914653"/>
                    <a:pt x="2280653" y="719362"/>
                    <a:pt x="2171575" y="635731"/>
                  </a:cubicBezTo>
                  <a:cubicBezTo>
                    <a:pt x="2062497" y="552100"/>
                    <a:pt x="1757237" y="504763"/>
                    <a:pt x="1514350" y="478569"/>
                  </a:cubicBezTo>
                  <a:cubicBezTo>
                    <a:pt x="1271463" y="482672"/>
                    <a:pt x="231982" y="480893"/>
                    <a:pt x="5320" y="483883"/>
                  </a:cubicBezTo>
                  <a:cubicBezTo>
                    <a:pt x="-4990" y="330703"/>
                    <a:pt x="2337" y="208165"/>
                    <a:pt x="5321" y="2884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9465" name="Rectangle 282"/>
          <p:cNvSpPr>
            <a:spLocks noChangeArrowheads="1"/>
          </p:cNvSpPr>
          <p:nvPr/>
        </p:nvSpPr>
        <p:spPr bwMode="auto">
          <a:xfrm>
            <a:off x="6092825" y="1235075"/>
            <a:ext cx="35179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n-US" altLang="zh-TW" sz="2000" u="sng"/>
              <a:t>Synthetic Methanol Auxotrophy</a:t>
            </a:r>
          </a:p>
        </p:txBody>
      </p:sp>
      <p:grpSp>
        <p:nvGrpSpPr>
          <p:cNvPr id="19466" name="Group 298"/>
          <p:cNvGrpSpPr>
            <a:grpSpLocks/>
          </p:cNvGrpSpPr>
          <p:nvPr/>
        </p:nvGrpSpPr>
        <p:grpSpPr bwMode="auto">
          <a:xfrm>
            <a:off x="5618163" y="1930400"/>
            <a:ext cx="4781550" cy="3163888"/>
            <a:chOff x="8315225" y="586825"/>
            <a:chExt cx="2794103" cy="1807517"/>
          </a:xfrm>
        </p:grpSpPr>
        <p:sp>
          <p:nvSpPr>
            <p:cNvPr id="19470" name="TextBox 299"/>
            <p:cNvSpPr txBox="1">
              <a:spLocks noChangeArrowheads="1"/>
            </p:cNvSpPr>
            <p:nvPr/>
          </p:nvSpPr>
          <p:spPr bwMode="auto">
            <a:xfrm>
              <a:off x="8315225" y="586825"/>
              <a:ext cx="755991" cy="269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n-US" altLang="zh-TW" sz="1800"/>
                <a:t>CH</a:t>
              </a:r>
              <a:r>
                <a:rPr lang="en-US" altLang="zh-TW" sz="1800" baseline="-25000"/>
                <a:t>3</a:t>
              </a:r>
              <a:r>
                <a:rPr lang="en-US" altLang="zh-TW" sz="1800"/>
                <a:t>OH</a:t>
              </a:r>
            </a:p>
          </p:txBody>
        </p:sp>
        <p:sp>
          <p:nvSpPr>
            <p:cNvPr id="19471" name="TextBox 300"/>
            <p:cNvSpPr txBox="1">
              <a:spLocks noChangeArrowheads="1"/>
            </p:cNvSpPr>
            <p:nvPr/>
          </p:nvSpPr>
          <p:spPr bwMode="auto">
            <a:xfrm>
              <a:off x="9055940" y="586830"/>
              <a:ext cx="755991" cy="269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n-US" altLang="zh-TW" sz="1800"/>
                <a:t>CH</a:t>
              </a:r>
              <a:r>
                <a:rPr lang="en-US" altLang="zh-TW" sz="1800" baseline="-25000"/>
                <a:t>2</a:t>
              </a:r>
              <a:r>
                <a:rPr lang="en-US" altLang="zh-TW" sz="1800"/>
                <a:t>O</a:t>
              </a:r>
            </a:p>
          </p:txBody>
        </p:sp>
        <p:cxnSp>
          <p:nvCxnSpPr>
            <p:cNvPr id="302" name="Straight Connector 32"/>
            <p:cNvCxnSpPr/>
            <p:nvPr/>
          </p:nvCxnSpPr>
          <p:spPr>
            <a:xfrm>
              <a:off x="9668676" y="934180"/>
              <a:ext cx="0" cy="504255"/>
            </a:xfrm>
            <a:prstGeom prst="line">
              <a:avLst/>
            </a:prstGeom>
            <a:ln w="19050" cmpd="sng">
              <a:solidFill>
                <a:schemeClr val="tx1"/>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19473" name="TextBox 302"/>
            <p:cNvSpPr txBox="1">
              <a:spLocks noChangeArrowheads="1"/>
            </p:cNvSpPr>
            <p:nvPr/>
          </p:nvSpPr>
          <p:spPr bwMode="auto">
            <a:xfrm>
              <a:off x="9896985" y="663604"/>
              <a:ext cx="286997" cy="269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n-US" altLang="zh-TW" sz="1800"/>
                <a:t>A</a:t>
              </a:r>
            </a:p>
          </p:txBody>
        </p:sp>
        <p:sp>
          <p:nvSpPr>
            <p:cNvPr id="19474" name="TextBox 303"/>
            <p:cNvSpPr txBox="1">
              <a:spLocks noChangeArrowheads="1"/>
            </p:cNvSpPr>
            <p:nvPr/>
          </p:nvSpPr>
          <p:spPr bwMode="auto">
            <a:xfrm>
              <a:off x="9588854" y="1403017"/>
              <a:ext cx="286997" cy="269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n-US" altLang="zh-TW" sz="1800"/>
                <a:t>B</a:t>
              </a:r>
            </a:p>
          </p:txBody>
        </p:sp>
        <p:sp>
          <p:nvSpPr>
            <p:cNvPr id="19475" name="TextBox 304"/>
            <p:cNvSpPr txBox="1">
              <a:spLocks noChangeArrowheads="1"/>
            </p:cNvSpPr>
            <p:nvPr/>
          </p:nvSpPr>
          <p:spPr bwMode="auto">
            <a:xfrm>
              <a:off x="9437828" y="2125125"/>
              <a:ext cx="769991" cy="269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n-US" altLang="zh-TW" sz="1800"/>
                <a:t>Growth</a:t>
              </a:r>
            </a:p>
          </p:txBody>
        </p:sp>
        <p:sp>
          <p:nvSpPr>
            <p:cNvPr id="306" name="Arc 305"/>
            <p:cNvSpPr>
              <a:spLocks noChangeAspect="1"/>
            </p:cNvSpPr>
            <p:nvPr/>
          </p:nvSpPr>
          <p:spPr>
            <a:xfrm>
              <a:off x="9671460" y="832604"/>
              <a:ext cx="719862" cy="720105"/>
            </a:xfrm>
            <a:prstGeom prst="arc">
              <a:avLst>
                <a:gd name="adj1" fmla="val 10875989"/>
                <a:gd name="adj2" fmla="val 15026811"/>
              </a:avLst>
            </a:prstGeom>
            <a:ln w="19050" cmpd="sng">
              <a:solidFill>
                <a:schemeClr val="tx1"/>
              </a:solidFill>
            </a:ln>
          </p:spPr>
          <p:style>
            <a:lnRef idx="2">
              <a:schemeClr val="accent1"/>
            </a:lnRef>
            <a:fillRef idx="0">
              <a:schemeClr val="accent1"/>
            </a:fillRef>
            <a:effectRef idx="1">
              <a:schemeClr val="accent1"/>
            </a:effectRef>
            <a:fontRef idx="minor">
              <a:schemeClr val="tx1"/>
            </a:fontRef>
          </p:style>
          <p:txBody>
            <a:bodyPr anchor="ctr"/>
            <a:lstStyle/>
            <a:p>
              <a:pPr algn="ctr" eaLnBrk="1" fontAlgn="auto" hangingPunct="1">
                <a:spcBef>
                  <a:spcPts val="0"/>
                </a:spcBef>
                <a:spcAft>
                  <a:spcPts val="0"/>
                </a:spcAft>
                <a:defRPr/>
              </a:pPr>
              <a:endParaRPr lang="en-US"/>
            </a:p>
          </p:txBody>
        </p:sp>
        <p:cxnSp>
          <p:nvCxnSpPr>
            <p:cNvPr id="307" name="Straight Connector 32"/>
            <p:cNvCxnSpPr/>
            <p:nvPr/>
          </p:nvCxnSpPr>
          <p:spPr>
            <a:xfrm rot="16200000">
              <a:off x="8911709" y="570916"/>
              <a:ext cx="0" cy="287574"/>
            </a:xfrm>
            <a:prstGeom prst="line">
              <a:avLst/>
            </a:prstGeom>
            <a:ln w="19050" cmpd="sng">
              <a:solidFill>
                <a:schemeClr val="tx1"/>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308" name="Arc 307"/>
            <p:cNvSpPr>
              <a:spLocks noChangeAspect="1"/>
            </p:cNvSpPr>
            <p:nvPr/>
          </p:nvSpPr>
          <p:spPr>
            <a:xfrm>
              <a:off x="9671460" y="862533"/>
              <a:ext cx="719862" cy="720105"/>
            </a:xfrm>
            <a:prstGeom prst="arc">
              <a:avLst>
                <a:gd name="adj1" fmla="val 507291"/>
                <a:gd name="adj2" fmla="val 7369579"/>
              </a:avLst>
            </a:prstGeom>
            <a:ln w="19050" cmpd="sng">
              <a:solidFill>
                <a:schemeClr val="tx1"/>
              </a:solidFill>
              <a:prstDash val="sysDash"/>
              <a:headEnd type="none" w="lg" len="lg"/>
              <a:tailEnd type="stealth" w="lg" len="lg"/>
            </a:ln>
          </p:spPr>
          <p:style>
            <a:lnRef idx="2">
              <a:schemeClr val="accent1"/>
            </a:lnRef>
            <a:fillRef idx="0">
              <a:schemeClr val="accent1"/>
            </a:fillRef>
            <a:effectRef idx="1">
              <a:schemeClr val="accent1"/>
            </a:effectRef>
            <a:fontRef idx="minor">
              <a:schemeClr val="tx1"/>
            </a:fontRef>
          </p:style>
          <p:txBody>
            <a:bodyPr anchor="ctr"/>
            <a:lstStyle/>
            <a:p>
              <a:pPr algn="ctr" eaLnBrk="1" fontAlgn="auto" hangingPunct="1">
                <a:spcBef>
                  <a:spcPts val="0"/>
                </a:spcBef>
                <a:spcAft>
                  <a:spcPts val="0"/>
                </a:spcAft>
                <a:defRPr/>
              </a:pPr>
              <a:endParaRPr lang="en-US"/>
            </a:p>
          </p:txBody>
        </p:sp>
        <p:sp>
          <p:nvSpPr>
            <p:cNvPr id="309" name="Arc 308"/>
            <p:cNvSpPr>
              <a:spLocks noChangeAspect="1"/>
            </p:cNvSpPr>
            <p:nvPr/>
          </p:nvSpPr>
          <p:spPr>
            <a:xfrm>
              <a:off x="9671460" y="832604"/>
              <a:ext cx="719862" cy="720105"/>
            </a:xfrm>
            <a:prstGeom prst="arc">
              <a:avLst>
                <a:gd name="adj1" fmla="val 17302132"/>
                <a:gd name="adj2" fmla="val 441712"/>
              </a:avLst>
            </a:prstGeom>
            <a:ln w="19050" cmpd="sng">
              <a:solidFill>
                <a:schemeClr val="tx1"/>
              </a:solidFill>
              <a:prstDash val="sysDash"/>
              <a:headEnd type="none" w="lg" len="lg"/>
              <a:tailEnd type="stealth" w="lg" len="lg"/>
            </a:ln>
          </p:spPr>
          <p:style>
            <a:lnRef idx="2">
              <a:schemeClr val="accent1"/>
            </a:lnRef>
            <a:fillRef idx="0">
              <a:schemeClr val="accent1"/>
            </a:fillRef>
            <a:effectRef idx="1">
              <a:schemeClr val="accent1"/>
            </a:effectRef>
            <a:fontRef idx="minor">
              <a:schemeClr val="tx1"/>
            </a:fontRef>
          </p:style>
          <p:txBody>
            <a:bodyPr anchor="ctr"/>
            <a:lstStyle/>
            <a:p>
              <a:pPr algn="ctr" eaLnBrk="1" fontAlgn="auto" hangingPunct="1">
                <a:spcBef>
                  <a:spcPts val="0"/>
                </a:spcBef>
                <a:spcAft>
                  <a:spcPts val="0"/>
                </a:spcAft>
                <a:defRPr/>
              </a:pPr>
              <a:endParaRPr lang="en-US"/>
            </a:p>
          </p:txBody>
        </p:sp>
        <p:cxnSp>
          <p:nvCxnSpPr>
            <p:cNvPr id="310" name="Straight Connector 32"/>
            <p:cNvCxnSpPr/>
            <p:nvPr/>
          </p:nvCxnSpPr>
          <p:spPr>
            <a:xfrm>
              <a:off x="9677953" y="1647030"/>
              <a:ext cx="0" cy="432607"/>
            </a:xfrm>
            <a:prstGeom prst="line">
              <a:avLst/>
            </a:prstGeom>
            <a:ln w="19050" cmpd="sng">
              <a:solidFill>
                <a:schemeClr val="tx1"/>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grpSp>
          <p:nvGrpSpPr>
            <p:cNvPr id="19481" name="Group 310"/>
            <p:cNvGrpSpPr>
              <a:grpSpLocks/>
            </p:cNvGrpSpPr>
            <p:nvPr/>
          </p:nvGrpSpPr>
          <p:grpSpPr bwMode="auto">
            <a:xfrm>
              <a:off x="10215104" y="930132"/>
              <a:ext cx="188736" cy="187467"/>
              <a:chOff x="8569184" y="2118852"/>
              <a:chExt cx="188736" cy="187467"/>
            </a:xfrm>
          </p:grpSpPr>
          <p:sp>
            <p:nvSpPr>
              <p:cNvPr id="314" name="Oval 5"/>
              <p:cNvSpPr/>
              <p:nvPr/>
            </p:nvSpPr>
            <p:spPr bwMode="auto">
              <a:xfrm>
                <a:off x="8569147" y="2119272"/>
                <a:ext cx="188314" cy="1868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srgbClr val="FFFFFF"/>
                  </a:solidFill>
                  <a:ea typeface="MS PGothic" charset="0"/>
                  <a:cs typeface="MS PGothic" charset="0"/>
                </a:endParaRPr>
              </a:p>
            </p:txBody>
          </p:sp>
          <p:cxnSp>
            <p:nvCxnSpPr>
              <p:cNvPr id="315" name="Straight Connector 314"/>
              <p:cNvCxnSpPr/>
              <p:nvPr/>
            </p:nvCxnSpPr>
            <p:spPr>
              <a:xfrm flipV="1">
                <a:off x="8584916" y="2154643"/>
                <a:ext cx="152136" cy="121529"/>
              </a:xfrm>
              <a:prstGeom prst="line">
                <a:avLst/>
              </a:prstGeom>
              <a:ln w="38100" cmpd="sng">
                <a:solidFill>
                  <a:srgbClr val="FF0000"/>
                </a:solidFill>
              </a:ln>
            </p:spPr>
            <p:style>
              <a:lnRef idx="2">
                <a:schemeClr val="accent1"/>
              </a:lnRef>
              <a:fillRef idx="0">
                <a:schemeClr val="accent1"/>
              </a:fillRef>
              <a:effectRef idx="1">
                <a:schemeClr val="accent1"/>
              </a:effectRef>
              <a:fontRef idx="minor">
                <a:schemeClr val="tx1"/>
              </a:fontRef>
            </p:style>
          </p:cxnSp>
        </p:grpSp>
        <p:cxnSp>
          <p:nvCxnSpPr>
            <p:cNvPr id="312" name="Straight Connector 32"/>
            <p:cNvCxnSpPr/>
            <p:nvPr/>
          </p:nvCxnSpPr>
          <p:spPr>
            <a:xfrm rot="5400000" flipH="1">
              <a:off x="10365347" y="505519"/>
              <a:ext cx="0" cy="539896"/>
            </a:xfrm>
            <a:prstGeom prst="line">
              <a:avLst/>
            </a:prstGeom>
            <a:ln w="19050" cmpd="sng">
              <a:solidFill>
                <a:schemeClr val="tx1"/>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19483" name="TextBox 312"/>
            <p:cNvSpPr txBox="1">
              <a:spLocks noChangeArrowheads="1"/>
            </p:cNvSpPr>
            <p:nvPr/>
          </p:nvSpPr>
          <p:spPr bwMode="auto">
            <a:xfrm>
              <a:off x="10647396" y="655069"/>
              <a:ext cx="461932" cy="269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n-US" altLang="zh-TW" sz="1800"/>
                <a:t>A*</a:t>
              </a:r>
            </a:p>
          </p:txBody>
        </p:sp>
      </p:grpSp>
      <p:sp>
        <p:nvSpPr>
          <p:cNvPr id="146" name="Arc 145"/>
          <p:cNvSpPr/>
          <p:nvPr/>
        </p:nvSpPr>
        <p:spPr>
          <a:xfrm>
            <a:off x="7126288" y="2211388"/>
            <a:ext cx="795337" cy="663575"/>
          </a:xfrm>
          <a:prstGeom prst="arc">
            <a:avLst>
              <a:gd name="adj1" fmla="val 17084768"/>
              <a:gd name="adj2" fmla="val 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p>
        </p:txBody>
      </p:sp>
      <p:sp>
        <p:nvSpPr>
          <p:cNvPr id="1946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175E7C5D-D3F9-490C-88ED-A839D5993BDC}" type="slidenum">
              <a:rPr lang="en-US" altLang="zh-TW" sz="1200">
                <a:solidFill>
                  <a:srgbClr val="898989"/>
                </a:solidFill>
              </a:rPr>
              <a:pPr/>
              <a:t>47</a:t>
            </a:fld>
            <a:endParaRPr lang="en-US" altLang="zh-TW" sz="1200">
              <a:solidFill>
                <a:srgbClr val="898989"/>
              </a:solidFill>
            </a:endParaRPr>
          </a:p>
        </p:txBody>
      </p:sp>
      <p:sp>
        <p:nvSpPr>
          <p:cNvPr id="19469" name="TextBox 4"/>
          <p:cNvSpPr txBox="1">
            <a:spLocks noChangeArrowheads="1"/>
          </p:cNvSpPr>
          <p:nvPr/>
        </p:nvSpPr>
        <p:spPr bwMode="auto">
          <a:xfrm>
            <a:off x="5394325" y="5154613"/>
            <a:ext cx="5583238" cy="145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lnSpc>
                <a:spcPct val="150000"/>
              </a:lnSpc>
              <a:buFont typeface="Arial" panose="020B0604020202020204" pitchFamily="34" charset="0"/>
              <a:buChar char="•"/>
            </a:pPr>
            <a:r>
              <a:rPr lang="en-US" altLang="zh-TW" sz="2000"/>
              <a:t>C</a:t>
            </a:r>
            <a:r>
              <a:rPr lang="en-US" altLang="zh-TW" sz="2000" baseline="-25000"/>
              <a:t>1</a:t>
            </a:r>
            <a:r>
              <a:rPr lang="en-US" altLang="zh-TW" sz="2000"/>
              <a:t> dependent growth of E. coli</a:t>
            </a:r>
          </a:p>
          <a:p>
            <a:pPr eaLnBrk="1" hangingPunct="1">
              <a:lnSpc>
                <a:spcPct val="150000"/>
              </a:lnSpc>
              <a:buFont typeface="Arial" panose="020B0604020202020204" pitchFamily="34" charset="0"/>
              <a:buChar char="•"/>
            </a:pPr>
            <a:r>
              <a:rPr lang="en-US" altLang="zh-TW" sz="2000"/>
              <a:t>Using methanol for substrate upgrading</a:t>
            </a:r>
          </a:p>
          <a:p>
            <a:pPr eaLnBrk="1" hangingPunct="1">
              <a:lnSpc>
                <a:spcPct val="150000"/>
              </a:lnSpc>
              <a:buFont typeface="Arial" panose="020B0604020202020204" pitchFamily="34" charset="0"/>
              <a:buChar char="•"/>
            </a:pPr>
            <a:r>
              <a:rPr lang="en-US" altLang="zh-TW" sz="2000"/>
              <a:t>A platform for engineering methanol assimilation</a:t>
            </a:r>
          </a:p>
        </p:txBody>
      </p:sp>
    </p:spTree>
    <p:extLst>
      <p:ext uri="{BB962C8B-B14F-4D97-AF65-F5344CB8AC3E}">
        <p14:creationId xmlns:p14="http://schemas.microsoft.com/office/powerpoint/2010/main" val="148412020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3300"/>
          </a:solidFill>
        </p:spPr>
        <p:txBody>
          <a:bodyPr>
            <a:normAutofit/>
          </a:bodyPr>
          <a:lstStyle/>
          <a:p>
            <a:r>
              <a:rPr lang="en-US" dirty="0" smtClean="0">
                <a:solidFill>
                  <a:srgbClr val="FFFF00"/>
                </a:solidFill>
              </a:rPr>
              <a:t>An </a:t>
            </a:r>
            <a:r>
              <a:rPr lang="en-US" i="1" dirty="0" smtClean="0">
                <a:solidFill>
                  <a:srgbClr val="FFFF00"/>
                </a:solidFill>
              </a:rPr>
              <a:t>E. coli </a:t>
            </a:r>
            <a:r>
              <a:rPr lang="en-US" dirty="0" smtClean="0">
                <a:solidFill>
                  <a:srgbClr val="FFFF00"/>
                </a:solidFill>
              </a:rPr>
              <a:t>strain that requires methanol to grow</a:t>
            </a:r>
            <a:endParaRPr lang="en-US" dirty="0">
              <a:solidFill>
                <a:srgbClr val="FFFF00"/>
              </a:solidFill>
            </a:endParaRPr>
          </a:p>
        </p:txBody>
      </p:sp>
      <p:sp>
        <p:nvSpPr>
          <p:cNvPr id="4" name="Slide Number Placeholder 3"/>
          <p:cNvSpPr>
            <a:spLocks noGrp="1"/>
          </p:cNvSpPr>
          <p:nvPr>
            <p:ph type="sldNum" sz="quarter" idx="12"/>
          </p:nvPr>
        </p:nvSpPr>
        <p:spPr/>
        <p:txBody>
          <a:bodyPr/>
          <a:lstStyle/>
          <a:p>
            <a:fld id="{A7FC67A1-6832-4C20-BB86-75EF343ECF1F}" type="slidenum">
              <a:rPr lang="en-US" smtClean="0">
                <a:solidFill>
                  <a:prstClr val="black">
                    <a:tint val="75000"/>
                  </a:prstClr>
                </a:solidFill>
              </a:rPr>
              <a:pPr/>
              <a:t>48</a:t>
            </a:fld>
            <a:endParaRPr lang="en-US">
              <a:solidFill>
                <a:prstClr val="black">
                  <a:tint val="75000"/>
                </a:prstClr>
              </a:solidFill>
            </a:endParaRPr>
          </a:p>
        </p:txBody>
      </p:sp>
      <p:grpSp>
        <p:nvGrpSpPr>
          <p:cNvPr id="5" name="Group 115"/>
          <p:cNvGrpSpPr>
            <a:grpSpLocks/>
          </p:cNvGrpSpPr>
          <p:nvPr/>
        </p:nvGrpSpPr>
        <p:grpSpPr bwMode="auto">
          <a:xfrm>
            <a:off x="2274844" y="1716903"/>
            <a:ext cx="3887788" cy="4389438"/>
            <a:chOff x="4030255" y="2901061"/>
            <a:chExt cx="3153071" cy="2870034"/>
          </a:xfrm>
        </p:grpSpPr>
        <p:graphicFrame>
          <p:nvGraphicFramePr>
            <p:cNvPr id="6" name="Chart 5"/>
            <p:cNvGraphicFramePr>
              <a:graphicFrameLocks/>
            </p:cNvGraphicFramePr>
            <p:nvPr>
              <p:extLst/>
            </p:nvPr>
          </p:nvGraphicFramePr>
          <p:xfrm>
            <a:off x="4030255" y="2901061"/>
            <a:ext cx="3153071" cy="2870034"/>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117"/>
            <p:cNvSpPr txBox="1">
              <a:spLocks noChangeArrowheads="1"/>
            </p:cNvSpPr>
            <p:nvPr/>
          </p:nvSpPr>
          <p:spPr bwMode="auto">
            <a:xfrm>
              <a:off x="4976854" y="3844885"/>
              <a:ext cx="1273004" cy="24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eaLnBrk="1" hangingPunct="1">
                <a:lnSpc>
                  <a:spcPct val="100000"/>
                </a:lnSpc>
                <a:spcBef>
                  <a:spcPct val="0"/>
                </a:spcBef>
                <a:buFontTx/>
                <a:buNone/>
              </a:pPr>
              <a:r>
                <a:rPr lang="en-US" altLang="zh-TW" sz="1800" b="1">
                  <a:solidFill>
                    <a:srgbClr val="FF0000"/>
                  </a:solidFill>
                </a:rPr>
                <a:t>Xylose+MeOH</a:t>
              </a:r>
            </a:p>
          </p:txBody>
        </p:sp>
        <p:sp>
          <p:nvSpPr>
            <p:cNvPr id="8" name="TextBox 118"/>
            <p:cNvSpPr txBox="1">
              <a:spLocks noChangeArrowheads="1"/>
            </p:cNvSpPr>
            <p:nvPr/>
          </p:nvSpPr>
          <p:spPr bwMode="auto">
            <a:xfrm>
              <a:off x="5556151" y="4753037"/>
              <a:ext cx="1044025" cy="24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eaLnBrk="1" hangingPunct="1">
                <a:lnSpc>
                  <a:spcPct val="100000"/>
                </a:lnSpc>
                <a:spcBef>
                  <a:spcPct val="0"/>
                </a:spcBef>
                <a:buFontTx/>
                <a:buNone/>
              </a:pPr>
              <a:r>
                <a:rPr lang="en-US" altLang="zh-TW" sz="1800" b="1">
                  <a:solidFill>
                    <a:srgbClr val="0000FF"/>
                  </a:solidFill>
                </a:rPr>
                <a:t>Xylose Only</a:t>
              </a:r>
            </a:p>
          </p:txBody>
        </p:sp>
      </p:grpSp>
      <p:grpSp>
        <p:nvGrpSpPr>
          <p:cNvPr id="9" name="Group 8"/>
          <p:cNvGrpSpPr/>
          <p:nvPr/>
        </p:nvGrpSpPr>
        <p:grpSpPr>
          <a:xfrm>
            <a:off x="7298724" y="1864240"/>
            <a:ext cx="2255838" cy="4851400"/>
            <a:chOff x="8610600" y="1654175"/>
            <a:chExt cx="2255838" cy="4851400"/>
          </a:xfrm>
        </p:grpSpPr>
        <p:pic>
          <p:nvPicPr>
            <p:cNvPr id="10" name="Picture 43"/>
            <p:cNvPicPr>
              <a:picLocks noChangeAspect="1"/>
            </p:cNvPicPr>
            <p:nvPr/>
          </p:nvPicPr>
          <p:blipFill>
            <a:blip r:embed="rId3">
              <a:extLst>
                <a:ext uri="{28A0092B-C50C-407E-A947-70E740481C1C}">
                  <a14:useLocalDpi xmlns:a14="http://schemas.microsoft.com/office/drawing/2010/main" val="0"/>
                </a:ext>
              </a:extLst>
            </a:blip>
            <a:srcRect l="13268" t="11703" r="55887" b="11230"/>
            <a:stretch>
              <a:fillRect/>
            </a:stretch>
          </p:blipFill>
          <p:spPr bwMode="auto">
            <a:xfrm>
              <a:off x="8610600" y="1654175"/>
              <a:ext cx="2255838" cy="380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
            <p:cNvSpPr txBox="1">
              <a:spLocks noChangeArrowheads="1"/>
            </p:cNvSpPr>
            <p:nvPr/>
          </p:nvSpPr>
          <p:spPr bwMode="auto">
            <a:xfrm>
              <a:off x="8950325" y="5583238"/>
              <a:ext cx="79375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1800"/>
                <a:t>Xylose</a:t>
              </a:r>
            </a:p>
            <a:p>
              <a:pPr>
                <a:lnSpc>
                  <a:spcPct val="100000"/>
                </a:lnSpc>
                <a:spcBef>
                  <a:spcPct val="0"/>
                </a:spcBef>
                <a:buFontTx/>
                <a:buNone/>
              </a:pPr>
              <a:r>
                <a:rPr lang="en-US" altLang="en-US" sz="1800"/>
                <a:t>MeOH</a:t>
              </a:r>
            </a:p>
            <a:p>
              <a:pPr>
                <a:lnSpc>
                  <a:spcPct val="100000"/>
                </a:lnSpc>
                <a:spcBef>
                  <a:spcPct val="0"/>
                </a:spcBef>
                <a:buFontTx/>
                <a:buNone/>
              </a:pPr>
              <a:endParaRPr lang="en-US" altLang="en-US" sz="1800"/>
            </a:p>
          </p:txBody>
        </p:sp>
        <p:sp>
          <p:nvSpPr>
            <p:cNvPr id="12" name="TextBox 3"/>
            <p:cNvSpPr txBox="1">
              <a:spLocks noChangeArrowheads="1"/>
            </p:cNvSpPr>
            <p:nvPr/>
          </p:nvSpPr>
          <p:spPr bwMode="auto">
            <a:xfrm>
              <a:off x="9931400" y="5592763"/>
              <a:ext cx="7842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1800"/>
                <a:t>Xylose</a:t>
              </a:r>
            </a:p>
          </p:txBody>
        </p:sp>
      </p:grpSp>
    </p:spTree>
    <p:extLst>
      <p:ext uri="{BB962C8B-B14F-4D97-AF65-F5344CB8AC3E}">
        <p14:creationId xmlns:p14="http://schemas.microsoft.com/office/powerpoint/2010/main" val="271341053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5319" y="-123453"/>
            <a:ext cx="10515600" cy="1325563"/>
          </a:xfrm>
        </p:spPr>
        <p:txBody>
          <a:bodyPr/>
          <a:lstStyle/>
          <a:p>
            <a:r>
              <a:rPr lang="en-US" dirty="0" smtClean="0"/>
              <a:t>Designing Chemistry using Biology</a:t>
            </a:r>
            <a:endParaRPr lang="en-US" dirty="0"/>
          </a:p>
        </p:txBody>
      </p:sp>
      <p:sp>
        <p:nvSpPr>
          <p:cNvPr id="8" name="TextBox 7"/>
          <p:cNvSpPr txBox="1"/>
          <p:nvPr/>
        </p:nvSpPr>
        <p:spPr>
          <a:xfrm>
            <a:off x="2761265" y="3513689"/>
            <a:ext cx="531745" cy="707886"/>
          </a:xfrm>
          <a:prstGeom prst="rect">
            <a:avLst/>
          </a:prstGeom>
          <a:noFill/>
        </p:spPr>
        <p:txBody>
          <a:bodyPr wrap="square" rtlCol="0">
            <a:spAutoFit/>
          </a:bodyPr>
          <a:lstStyle/>
          <a:p>
            <a:r>
              <a:rPr lang="en-US" sz="4000" dirty="0" smtClean="0"/>
              <a:t> </a:t>
            </a:r>
            <a:endParaRPr lang="en-US" sz="4000" dirty="0"/>
          </a:p>
        </p:txBody>
      </p:sp>
      <p:grpSp>
        <p:nvGrpSpPr>
          <p:cNvPr id="32" name="Group 31"/>
          <p:cNvGrpSpPr/>
          <p:nvPr/>
        </p:nvGrpSpPr>
        <p:grpSpPr>
          <a:xfrm>
            <a:off x="3359098" y="1510870"/>
            <a:ext cx="3213100" cy="4614863"/>
            <a:chOff x="6726238" y="1085850"/>
            <a:chExt cx="3213100" cy="4614863"/>
          </a:xfrm>
        </p:grpSpPr>
        <p:sp>
          <p:nvSpPr>
            <p:cNvPr id="7" name="Freeform 6"/>
            <p:cNvSpPr/>
            <p:nvPr/>
          </p:nvSpPr>
          <p:spPr>
            <a:xfrm>
              <a:off x="8223380" y="1581835"/>
              <a:ext cx="295290" cy="241266"/>
            </a:xfrm>
            <a:custGeom>
              <a:avLst/>
              <a:gdLst>
                <a:gd name="connsiteX0" fmla="*/ 8985 w 793524"/>
                <a:gd name="connsiteY0" fmla="*/ 112087 h 725620"/>
                <a:gd name="connsiteX1" fmla="*/ 8985 w 793524"/>
                <a:gd name="connsiteY1" fmla="*/ 112087 h 725620"/>
                <a:gd name="connsiteX2" fmla="*/ 14884 w 793524"/>
                <a:gd name="connsiteY2" fmla="*/ 247773 h 725620"/>
                <a:gd name="connsiteX3" fmla="*/ 20784 w 793524"/>
                <a:gd name="connsiteY3" fmla="*/ 294967 h 725620"/>
                <a:gd name="connsiteX4" fmla="*/ 32582 w 793524"/>
                <a:gd name="connsiteY4" fmla="*/ 595835 h 725620"/>
                <a:gd name="connsiteX5" fmla="*/ 38482 w 793524"/>
                <a:gd name="connsiteY5" fmla="*/ 613533 h 725620"/>
                <a:gd name="connsiteX6" fmla="*/ 91576 w 793524"/>
                <a:gd name="connsiteY6" fmla="*/ 631231 h 725620"/>
                <a:gd name="connsiteX7" fmla="*/ 144670 w 793524"/>
                <a:gd name="connsiteY7" fmla="*/ 660727 h 725620"/>
                <a:gd name="connsiteX8" fmla="*/ 233160 w 793524"/>
                <a:gd name="connsiteY8" fmla="*/ 684325 h 725620"/>
                <a:gd name="connsiteX9" fmla="*/ 268556 w 793524"/>
                <a:gd name="connsiteY9" fmla="*/ 707922 h 725620"/>
                <a:gd name="connsiteX10" fmla="*/ 339349 w 793524"/>
                <a:gd name="connsiteY10" fmla="*/ 713822 h 725620"/>
                <a:gd name="connsiteX11" fmla="*/ 380644 w 793524"/>
                <a:gd name="connsiteY11" fmla="*/ 725620 h 725620"/>
                <a:gd name="connsiteX12" fmla="*/ 522229 w 793524"/>
                <a:gd name="connsiteY12" fmla="*/ 719721 h 725620"/>
                <a:gd name="connsiteX13" fmla="*/ 545826 w 793524"/>
                <a:gd name="connsiteY13" fmla="*/ 713822 h 725620"/>
                <a:gd name="connsiteX14" fmla="*/ 581222 w 793524"/>
                <a:gd name="connsiteY14" fmla="*/ 696124 h 725620"/>
                <a:gd name="connsiteX15" fmla="*/ 604820 w 793524"/>
                <a:gd name="connsiteY15" fmla="*/ 678426 h 725620"/>
                <a:gd name="connsiteX16" fmla="*/ 628417 w 793524"/>
                <a:gd name="connsiteY16" fmla="*/ 654828 h 725620"/>
                <a:gd name="connsiteX17" fmla="*/ 646115 w 793524"/>
                <a:gd name="connsiteY17" fmla="*/ 648929 h 725620"/>
                <a:gd name="connsiteX18" fmla="*/ 663813 w 793524"/>
                <a:gd name="connsiteY18" fmla="*/ 631231 h 725620"/>
                <a:gd name="connsiteX19" fmla="*/ 675612 w 793524"/>
                <a:gd name="connsiteY19" fmla="*/ 613533 h 725620"/>
                <a:gd name="connsiteX20" fmla="*/ 693310 w 793524"/>
                <a:gd name="connsiteY20" fmla="*/ 601734 h 725620"/>
                <a:gd name="connsiteX21" fmla="*/ 705109 w 793524"/>
                <a:gd name="connsiteY21" fmla="*/ 530942 h 725620"/>
                <a:gd name="connsiteX22" fmla="*/ 716907 w 793524"/>
                <a:gd name="connsiteY22" fmla="*/ 489646 h 725620"/>
                <a:gd name="connsiteX23" fmla="*/ 734606 w 793524"/>
                <a:gd name="connsiteY23" fmla="*/ 448351 h 725620"/>
                <a:gd name="connsiteX24" fmla="*/ 740505 w 793524"/>
                <a:gd name="connsiteY24" fmla="*/ 424753 h 725620"/>
                <a:gd name="connsiteX25" fmla="*/ 746404 w 793524"/>
                <a:gd name="connsiteY25" fmla="*/ 407055 h 725620"/>
                <a:gd name="connsiteX26" fmla="*/ 752304 w 793524"/>
                <a:gd name="connsiteY26" fmla="*/ 383458 h 725620"/>
                <a:gd name="connsiteX27" fmla="*/ 770002 w 793524"/>
                <a:gd name="connsiteY27" fmla="*/ 371659 h 725620"/>
                <a:gd name="connsiteX28" fmla="*/ 775901 w 793524"/>
                <a:gd name="connsiteY28" fmla="*/ 342162 h 725620"/>
                <a:gd name="connsiteX29" fmla="*/ 787700 w 793524"/>
                <a:gd name="connsiteY29" fmla="*/ 306766 h 725620"/>
                <a:gd name="connsiteX30" fmla="*/ 781800 w 793524"/>
                <a:gd name="connsiteY30" fmla="*/ 88490 h 725620"/>
                <a:gd name="connsiteX31" fmla="*/ 716907 w 793524"/>
                <a:gd name="connsiteY31" fmla="*/ 100289 h 725620"/>
                <a:gd name="connsiteX32" fmla="*/ 699209 w 793524"/>
                <a:gd name="connsiteY32" fmla="*/ 106188 h 725620"/>
                <a:gd name="connsiteX33" fmla="*/ 628417 w 793524"/>
                <a:gd name="connsiteY33" fmla="*/ 123886 h 725620"/>
                <a:gd name="connsiteX34" fmla="*/ 598920 w 793524"/>
                <a:gd name="connsiteY34" fmla="*/ 135685 h 725620"/>
                <a:gd name="connsiteX35" fmla="*/ 557625 w 793524"/>
                <a:gd name="connsiteY35" fmla="*/ 147484 h 725620"/>
                <a:gd name="connsiteX36" fmla="*/ 534027 w 793524"/>
                <a:gd name="connsiteY36" fmla="*/ 159282 h 725620"/>
                <a:gd name="connsiteX37" fmla="*/ 516329 w 793524"/>
                <a:gd name="connsiteY37" fmla="*/ 176980 h 725620"/>
                <a:gd name="connsiteX38" fmla="*/ 480933 w 793524"/>
                <a:gd name="connsiteY38" fmla="*/ 188779 h 725620"/>
                <a:gd name="connsiteX39" fmla="*/ 439638 w 793524"/>
                <a:gd name="connsiteY39" fmla="*/ 212377 h 725620"/>
                <a:gd name="connsiteX40" fmla="*/ 427839 w 793524"/>
                <a:gd name="connsiteY40" fmla="*/ 194678 h 725620"/>
                <a:gd name="connsiteX41" fmla="*/ 410141 w 793524"/>
                <a:gd name="connsiteY41" fmla="*/ 106188 h 725620"/>
                <a:gd name="connsiteX42" fmla="*/ 404242 w 793524"/>
                <a:gd name="connsiteY42" fmla="*/ 88490 h 725620"/>
                <a:gd name="connsiteX43" fmla="*/ 398342 w 793524"/>
                <a:gd name="connsiteY43" fmla="*/ 58993 h 725620"/>
                <a:gd name="connsiteX44" fmla="*/ 368846 w 793524"/>
                <a:gd name="connsiteY44" fmla="*/ 11798 h 725620"/>
                <a:gd name="connsiteX45" fmla="*/ 333449 w 793524"/>
                <a:gd name="connsiteY45" fmla="*/ 0 h 725620"/>
                <a:gd name="connsiteX46" fmla="*/ 156469 w 793524"/>
                <a:gd name="connsiteY46" fmla="*/ 5899 h 725620"/>
                <a:gd name="connsiteX47" fmla="*/ 121073 w 793524"/>
                <a:gd name="connsiteY47" fmla="*/ 17698 h 725620"/>
                <a:gd name="connsiteX48" fmla="*/ 14884 w 793524"/>
                <a:gd name="connsiteY48" fmla="*/ 35396 h 725620"/>
                <a:gd name="connsiteX49" fmla="*/ 8985 w 793524"/>
                <a:gd name="connsiteY49" fmla="*/ 112087 h 725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793524" h="725620">
                  <a:moveTo>
                    <a:pt x="8985" y="112087"/>
                  </a:moveTo>
                  <a:lnTo>
                    <a:pt x="8985" y="112087"/>
                  </a:lnTo>
                  <a:cubicBezTo>
                    <a:pt x="10951" y="157316"/>
                    <a:pt x="11969" y="202596"/>
                    <a:pt x="14884" y="247773"/>
                  </a:cubicBezTo>
                  <a:cubicBezTo>
                    <a:pt x="15905" y="263594"/>
                    <a:pt x="19979" y="279134"/>
                    <a:pt x="20784" y="294967"/>
                  </a:cubicBezTo>
                  <a:cubicBezTo>
                    <a:pt x="25881" y="395204"/>
                    <a:pt x="27015" y="495623"/>
                    <a:pt x="32582" y="595835"/>
                  </a:cubicBezTo>
                  <a:cubicBezTo>
                    <a:pt x="32927" y="602044"/>
                    <a:pt x="33705" y="609552"/>
                    <a:pt x="38482" y="613533"/>
                  </a:cubicBezTo>
                  <a:cubicBezTo>
                    <a:pt x="48001" y="621465"/>
                    <a:pt x="78765" y="628028"/>
                    <a:pt x="91576" y="631231"/>
                  </a:cubicBezTo>
                  <a:cubicBezTo>
                    <a:pt x="115677" y="649307"/>
                    <a:pt x="114625" y="651714"/>
                    <a:pt x="144670" y="660727"/>
                  </a:cubicBezTo>
                  <a:cubicBezTo>
                    <a:pt x="173910" y="669499"/>
                    <a:pt x="233160" y="684325"/>
                    <a:pt x="233160" y="684325"/>
                  </a:cubicBezTo>
                  <a:cubicBezTo>
                    <a:pt x="244959" y="692191"/>
                    <a:pt x="254893" y="704127"/>
                    <a:pt x="268556" y="707922"/>
                  </a:cubicBezTo>
                  <a:cubicBezTo>
                    <a:pt x="291372" y="714260"/>
                    <a:pt x="315959" y="710129"/>
                    <a:pt x="339349" y="713822"/>
                  </a:cubicBezTo>
                  <a:cubicBezTo>
                    <a:pt x="353490" y="716055"/>
                    <a:pt x="366879" y="721687"/>
                    <a:pt x="380644" y="725620"/>
                  </a:cubicBezTo>
                  <a:cubicBezTo>
                    <a:pt x="427839" y="723654"/>
                    <a:pt x="475113" y="723086"/>
                    <a:pt x="522229" y="719721"/>
                  </a:cubicBezTo>
                  <a:cubicBezTo>
                    <a:pt x="530316" y="719143"/>
                    <a:pt x="538374" y="717016"/>
                    <a:pt x="545826" y="713822"/>
                  </a:cubicBezTo>
                  <a:cubicBezTo>
                    <a:pt x="625868" y="679518"/>
                    <a:pt x="506657" y="720978"/>
                    <a:pt x="581222" y="696124"/>
                  </a:cubicBezTo>
                  <a:cubicBezTo>
                    <a:pt x="589088" y="690225"/>
                    <a:pt x="597420" y="684901"/>
                    <a:pt x="604820" y="678426"/>
                  </a:cubicBezTo>
                  <a:cubicBezTo>
                    <a:pt x="613192" y="671101"/>
                    <a:pt x="619365" y="661294"/>
                    <a:pt x="628417" y="654828"/>
                  </a:cubicBezTo>
                  <a:cubicBezTo>
                    <a:pt x="633477" y="651214"/>
                    <a:pt x="640216" y="650895"/>
                    <a:pt x="646115" y="648929"/>
                  </a:cubicBezTo>
                  <a:cubicBezTo>
                    <a:pt x="652014" y="643030"/>
                    <a:pt x="658472" y="637640"/>
                    <a:pt x="663813" y="631231"/>
                  </a:cubicBezTo>
                  <a:cubicBezTo>
                    <a:pt x="668352" y="625784"/>
                    <a:pt x="670598" y="618547"/>
                    <a:pt x="675612" y="613533"/>
                  </a:cubicBezTo>
                  <a:cubicBezTo>
                    <a:pt x="680626" y="608519"/>
                    <a:pt x="687411" y="605667"/>
                    <a:pt x="693310" y="601734"/>
                  </a:cubicBezTo>
                  <a:cubicBezTo>
                    <a:pt x="706482" y="562215"/>
                    <a:pt x="693819" y="604328"/>
                    <a:pt x="705109" y="530942"/>
                  </a:cubicBezTo>
                  <a:cubicBezTo>
                    <a:pt x="706306" y="523159"/>
                    <a:pt x="713207" y="498280"/>
                    <a:pt x="716907" y="489646"/>
                  </a:cubicBezTo>
                  <a:cubicBezTo>
                    <a:pt x="730389" y="458188"/>
                    <a:pt x="726701" y="476017"/>
                    <a:pt x="734606" y="448351"/>
                  </a:cubicBezTo>
                  <a:cubicBezTo>
                    <a:pt x="736833" y="440555"/>
                    <a:pt x="738278" y="432549"/>
                    <a:pt x="740505" y="424753"/>
                  </a:cubicBezTo>
                  <a:cubicBezTo>
                    <a:pt x="742213" y="418774"/>
                    <a:pt x="744696" y="413034"/>
                    <a:pt x="746404" y="407055"/>
                  </a:cubicBezTo>
                  <a:cubicBezTo>
                    <a:pt x="748631" y="399259"/>
                    <a:pt x="747807" y="390204"/>
                    <a:pt x="752304" y="383458"/>
                  </a:cubicBezTo>
                  <a:cubicBezTo>
                    <a:pt x="756237" y="377559"/>
                    <a:pt x="764103" y="375592"/>
                    <a:pt x="770002" y="371659"/>
                  </a:cubicBezTo>
                  <a:cubicBezTo>
                    <a:pt x="771968" y="361827"/>
                    <a:pt x="773263" y="351836"/>
                    <a:pt x="775901" y="342162"/>
                  </a:cubicBezTo>
                  <a:cubicBezTo>
                    <a:pt x="779173" y="330163"/>
                    <a:pt x="787700" y="306766"/>
                    <a:pt x="787700" y="306766"/>
                  </a:cubicBezTo>
                  <a:cubicBezTo>
                    <a:pt x="785733" y="234007"/>
                    <a:pt x="805406" y="157341"/>
                    <a:pt x="781800" y="88490"/>
                  </a:cubicBezTo>
                  <a:cubicBezTo>
                    <a:pt x="774669" y="67693"/>
                    <a:pt x="738405" y="95682"/>
                    <a:pt x="716907" y="100289"/>
                  </a:cubicBezTo>
                  <a:cubicBezTo>
                    <a:pt x="710827" y="101592"/>
                    <a:pt x="705217" y="104586"/>
                    <a:pt x="699209" y="106188"/>
                  </a:cubicBezTo>
                  <a:cubicBezTo>
                    <a:pt x="675707" y="112455"/>
                    <a:pt x="651001" y="114852"/>
                    <a:pt x="628417" y="123886"/>
                  </a:cubicBezTo>
                  <a:cubicBezTo>
                    <a:pt x="618585" y="127819"/>
                    <a:pt x="608966" y="132336"/>
                    <a:pt x="598920" y="135685"/>
                  </a:cubicBezTo>
                  <a:cubicBezTo>
                    <a:pt x="576449" y="143175"/>
                    <a:pt x="577524" y="138956"/>
                    <a:pt x="557625" y="147484"/>
                  </a:cubicBezTo>
                  <a:cubicBezTo>
                    <a:pt x="549542" y="150948"/>
                    <a:pt x="541893" y="155349"/>
                    <a:pt x="534027" y="159282"/>
                  </a:cubicBezTo>
                  <a:cubicBezTo>
                    <a:pt x="528128" y="165181"/>
                    <a:pt x="523622" y="172928"/>
                    <a:pt x="516329" y="176980"/>
                  </a:cubicBezTo>
                  <a:cubicBezTo>
                    <a:pt x="505457" y="183020"/>
                    <a:pt x="480933" y="188779"/>
                    <a:pt x="480933" y="188779"/>
                  </a:cubicBezTo>
                  <a:cubicBezTo>
                    <a:pt x="475228" y="192582"/>
                    <a:pt x="445625" y="213375"/>
                    <a:pt x="439638" y="212377"/>
                  </a:cubicBezTo>
                  <a:cubicBezTo>
                    <a:pt x="432644" y="211211"/>
                    <a:pt x="431772" y="200578"/>
                    <a:pt x="427839" y="194678"/>
                  </a:cubicBezTo>
                  <a:cubicBezTo>
                    <a:pt x="412709" y="149286"/>
                    <a:pt x="429372" y="202345"/>
                    <a:pt x="410141" y="106188"/>
                  </a:cubicBezTo>
                  <a:cubicBezTo>
                    <a:pt x="408921" y="100090"/>
                    <a:pt x="405750" y="94523"/>
                    <a:pt x="404242" y="88490"/>
                  </a:cubicBezTo>
                  <a:cubicBezTo>
                    <a:pt x="401810" y="78762"/>
                    <a:pt x="402544" y="68097"/>
                    <a:pt x="398342" y="58993"/>
                  </a:cubicBezTo>
                  <a:cubicBezTo>
                    <a:pt x="390568" y="42149"/>
                    <a:pt x="386446" y="17664"/>
                    <a:pt x="368846" y="11798"/>
                  </a:cubicBezTo>
                  <a:lnTo>
                    <a:pt x="333449" y="0"/>
                  </a:lnTo>
                  <a:cubicBezTo>
                    <a:pt x="274456" y="1966"/>
                    <a:pt x="215291" y="997"/>
                    <a:pt x="156469" y="5899"/>
                  </a:cubicBezTo>
                  <a:cubicBezTo>
                    <a:pt x="144075" y="6932"/>
                    <a:pt x="133309" y="15473"/>
                    <a:pt x="121073" y="17698"/>
                  </a:cubicBezTo>
                  <a:cubicBezTo>
                    <a:pt x="42499" y="31984"/>
                    <a:pt x="77945" y="26388"/>
                    <a:pt x="14884" y="35396"/>
                  </a:cubicBezTo>
                  <a:cubicBezTo>
                    <a:pt x="-15328" y="65608"/>
                    <a:pt x="9968" y="99305"/>
                    <a:pt x="8985" y="112087"/>
                  </a:cubicBezTo>
                  <a:close/>
                </a:path>
              </a:pathLst>
            </a:cu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32"/>
            <p:cNvGrpSpPr>
              <a:grpSpLocks/>
            </p:cNvGrpSpPr>
            <p:nvPr/>
          </p:nvGrpSpPr>
          <p:grpSpPr bwMode="auto">
            <a:xfrm>
              <a:off x="6726238" y="1085850"/>
              <a:ext cx="3213100" cy="4614863"/>
              <a:chOff x="5130801" y="1090614"/>
              <a:chExt cx="3213099" cy="4614862"/>
            </a:xfrm>
          </p:grpSpPr>
          <p:grpSp>
            <p:nvGrpSpPr>
              <p:cNvPr id="16" name="Group 16"/>
              <p:cNvGrpSpPr>
                <a:grpSpLocks/>
              </p:cNvGrpSpPr>
              <p:nvPr/>
            </p:nvGrpSpPr>
            <p:grpSpPr bwMode="auto">
              <a:xfrm>
                <a:off x="5130801" y="1090614"/>
                <a:ext cx="2990107" cy="4614862"/>
                <a:chOff x="4611688" y="809625"/>
                <a:chExt cx="2990107" cy="4614862"/>
              </a:xfrm>
            </p:grpSpPr>
            <p:sp>
              <p:nvSpPr>
                <p:cNvPr id="21" name="TextBox 14"/>
                <p:cNvSpPr txBox="1">
                  <a:spLocks noChangeArrowheads="1"/>
                </p:cNvSpPr>
                <p:nvPr/>
              </p:nvSpPr>
              <p:spPr bwMode="auto">
                <a:xfrm>
                  <a:off x="5645150" y="809625"/>
                  <a:ext cx="42191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3200"/>
                    <a:t>A</a:t>
                  </a:r>
                </a:p>
              </p:txBody>
            </p:sp>
            <p:sp>
              <p:nvSpPr>
                <p:cNvPr id="22" name="Arc 21"/>
                <p:cNvSpPr/>
                <p:nvPr/>
              </p:nvSpPr>
              <p:spPr>
                <a:xfrm>
                  <a:off x="4897438" y="1685925"/>
                  <a:ext cx="2474911" cy="2532062"/>
                </a:xfrm>
                <a:prstGeom prst="arc">
                  <a:avLst>
                    <a:gd name="adj1" fmla="val 14816922"/>
                    <a:gd name="adj2" fmla="val 13094968"/>
                  </a:avLst>
                </a:prstGeom>
                <a:ln w="76200">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23" name="TextBox 16"/>
                <p:cNvSpPr txBox="1">
                  <a:spLocks noChangeArrowheads="1"/>
                </p:cNvSpPr>
                <p:nvPr/>
              </p:nvSpPr>
              <p:spPr bwMode="auto">
                <a:xfrm>
                  <a:off x="5183188" y="1635125"/>
                  <a:ext cx="40748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3200"/>
                    <a:t>B</a:t>
                  </a:r>
                </a:p>
              </p:txBody>
            </p:sp>
            <p:sp>
              <p:nvSpPr>
                <p:cNvPr id="24" name="Arc 23"/>
                <p:cNvSpPr/>
                <p:nvPr/>
              </p:nvSpPr>
              <p:spPr>
                <a:xfrm>
                  <a:off x="5876925" y="923925"/>
                  <a:ext cx="1119188" cy="812800"/>
                </a:xfrm>
                <a:prstGeom prst="arc">
                  <a:avLst>
                    <a:gd name="adj1" fmla="val 7811893"/>
                    <a:gd name="adj2" fmla="val 10680127"/>
                  </a:avLst>
                </a:prstGeom>
                <a:ln w="7620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25" name="TextBox 22"/>
                <p:cNvSpPr txBox="1">
                  <a:spLocks noChangeArrowheads="1"/>
                </p:cNvSpPr>
                <p:nvPr/>
              </p:nvSpPr>
              <p:spPr bwMode="auto">
                <a:xfrm>
                  <a:off x="5757863" y="4757738"/>
                  <a:ext cx="40427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3200"/>
                    <a:t>C</a:t>
                  </a:r>
                </a:p>
              </p:txBody>
            </p:sp>
            <p:sp>
              <p:nvSpPr>
                <p:cNvPr id="26" name="Arc 25"/>
                <p:cNvSpPr/>
                <p:nvPr/>
              </p:nvSpPr>
              <p:spPr>
                <a:xfrm>
                  <a:off x="6005513" y="4148137"/>
                  <a:ext cx="1233487" cy="1276350"/>
                </a:xfrm>
                <a:prstGeom prst="arc">
                  <a:avLst>
                    <a:gd name="adj1" fmla="val 10487542"/>
                    <a:gd name="adj2" fmla="val 15595547"/>
                  </a:avLst>
                </a:prstGeom>
                <a:ln w="76200">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27" name="TextBox 16"/>
                <p:cNvSpPr txBox="1">
                  <a:spLocks noChangeArrowheads="1"/>
                </p:cNvSpPr>
                <p:nvPr/>
              </p:nvSpPr>
              <p:spPr bwMode="auto">
                <a:xfrm>
                  <a:off x="6454775" y="1482725"/>
                  <a:ext cx="546945" cy="584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3200"/>
                    <a:t>B</a:t>
                  </a:r>
                  <a:r>
                    <a:rPr lang="en-US" altLang="en-US" sz="3200" baseline="-25000"/>
                    <a:t>1</a:t>
                  </a:r>
                </a:p>
              </p:txBody>
            </p:sp>
            <p:sp>
              <p:nvSpPr>
                <p:cNvPr id="28" name="TextBox 16"/>
                <p:cNvSpPr txBox="1">
                  <a:spLocks noChangeArrowheads="1"/>
                </p:cNvSpPr>
                <p:nvPr/>
              </p:nvSpPr>
              <p:spPr bwMode="auto">
                <a:xfrm>
                  <a:off x="7054850" y="2363788"/>
                  <a:ext cx="546945" cy="584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3200"/>
                    <a:t>B</a:t>
                  </a:r>
                  <a:r>
                    <a:rPr lang="en-US" altLang="en-US" sz="3200" baseline="-25000"/>
                    <a:t>2</a:t>
                  </a:r>
                </a:p>
              </p:txBody>
            </p:sp>
            <p:sp>
              <p:nvSpPr>
                <p:cNvPr id="29" name="TextBox 16"/>
                <p:cNvSpPr txBox="1">
                  <a:spLocks noChangeArrowheads="1"/>
                </p:cNvSpPr>
                <p:nvPr/>
              </p:nvSpPr>
              <p:spPr bwMode="auto">
                <a:xfrm>
                  <a:off x="6697662" y="3597275"/>
                  <a:ext cx="546945" cy="584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3200"/>
                    <a:t>B</a:t>
                  </a:r>
                  <a:r>
                    <a:rPr lang="en-US" altLang="en-US" sz="3200" baseline="-25000"/>
                    <a:t>3</a:t>
                  </a:r>
                </a:p>
              </p:txBody>
            </p:sp>
            <p:sp>
              <p:nvSpPr>
                <p:cNvPr id="30" name="TextBox 16"/>
                <p:cNvSpPr txBox="1">
                  <a:spLocks noChangeArrowheads="1"/>
                </p:cNvSpPr>
                <p:nvPr/>
              </p:nvSpPr>
              <p:spPr bwMode="auto">
                <a:xfrm>
                  <a:off x="5121275" y="3735387"/>
                  <a:ext cx="546945" cy="584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3200"/>
                    <a:t>B</a:t>
                  </a:r>
                  <a:r>
                    <a:rPr lang="en-US" altLang="en-US" sz="3200" baseline="-25000"/>
                    <a:t>4</a:t>
                  </a:r>
                </a:p>
              </p:txBody>
            </p:sp>
            <p:sp>
              <p:nvSpPr>
                <p:cNvPr id="31" name="TextBox 16"/>
                <p:cNvSpPr txBox="1">
                  <a:spLocks noChangeArrowheads="1"/>
                </p:cNvSpPr>
                <p:nvPr/>
              </p:nvSpPr>
              <p:spPr bwMode="auto">
                <a:xfrm>
                  <a:off x="4611688" y="2678112"/>
                  <a:ext cx="546945" cy="584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3200" dirty="0"/>
                    <a:t>B</a:t>
                  </a:r>
                  <a:r>
                    <a:rPr lang="en-US" altLang="en-US" sz="3200" baseline="-25000" dirty="0"/>
                    <a:t>5</a:t>
                  </a:r>
                </a:p>
              </p:txBody>
            </p:sp>
          </p:grpSp>
          <p:sp>
            <p:nvSpPr>
              <p:cNvPr id="17" name="Arc 16"/>
              <p:cNvSpPr/>
              <p:nvPr/>
            </p:nvSpPr>
            <p:spPr>
              <a:xfrm>
                <a:off x="6838950" y="2871789"/>
                <a:ext cx="1504950" cy="914400"/>
              </a:xfrm>
              <a:prstGeom prst="arc">
                <a:avLst>
                  <a:gd name="adj1" fmla="val 11357738"/>
                  <a:gd name="adj2" fmla="val 17019544"/>
                </a:avLst>
              </a:prstGeom>
              <a:ln w="76200">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8" name="TextBox 16"/>
              <p:cNvSpPr txBox="1">
                <a:spLocks noChangeArrowheads="1"/>
              </p:cNvSpPr>
              <p:nvPr/>
            </p:nvSpPr>
            <p:spPr bwMode="auto">
              <a:xfrm>
                <a:off x="6330951" y="2997200"/>
                <a:ext cx="546945" cy="584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3200"/>
                  <a:t>B</a:t>
                </a:r>
                <a:r>
                  <a:rPr lang="en-US" altLang="en-US" sz="3200" baseline="-25000"/>
                  <a:t>6</a:t>
                </a:r>
              </a:p>
            </p:txBody>
          </p:sp>
          <p:sp>
            <p:nvSpPr>
              <p:cNvPr id="19" name="Arc 18"/>
              <p:cNvSpPr/>
              <p:nvPr/>
            </p:nvSpPr>
            <p:spPr>
              <a:xfrm rot="1069807">
                <a:off x="5310188" y="3267077"/>
                <a:ext cx="890588" cy="1352550"/>
              </a:xfrm>
              <a:prstGeom prst="arc">
                <a:avLst>
                  <a:gd name="adj1" fmla="val 16593978"/>
                  <a:gd name="adj2" fmla="val 186741"/>
                </a:avLst>
              </a:prstGeom>
              <a:ln w="7620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cxnSp>
            <p:nvCxnSpPr>
              <p:cNvPr id="20" name="Straight Arrow Connector 19"/>
              <p:cNvCxnSpPr/>
              <p:nvPr/>
            </p:nvCxnSpPr>
            <p:spPr>
              <a:xfrm flipH="1" flipV="1">
                <a:off x="5678488" y="3298827"/>
                <a:ext cx="652463" cy="3810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grpSp>
      </p:grpSp>
      <p:sp>
        <p:nvSpPr>
          <p:cNvPr id="33" name="Rounded Rectangle 32"/>
          <p:cNvSpPr/>
          <p:nvPr/>
        </p:nvSpPr>
        <p:spPr>
          <a:xfrm>
            <a:off x="6008615" y="2607514"/>
            <a:ext cx="184006" cy="282333"/>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Isosceles Triangle 33"/>
          <p:cNvSpPr/>
          <p:nvPr/>
        </p:nvSpPr>
        <p:spPr>
          <a:xfrm>
            <a:off x="6202403" y="3987272"/>
            <a:ext cx="174399" cy="295425"/>
          </a:xfrm>
          <a:prstGeom prst="triangl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Snip Same Side Corner Rectangle 34"/>
          <p:cNvSpPr/>
          <p:nvPr/>
        </p:nvSpPr>
        <p:spPr>
          <a:xfrm>
            <a:off x="5128398" y="5016374"/>
            <a:ext cx="230074" cy="269687"/>
          </a:xfrm>
          <a:prstGeom prst="snip2Same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35"/>
          <p:cNvSpPr/>
          <p:nvPr/>
        </p:nvSpPr>
        <p:spPr>
          <a:xfrm>
            <a:off x="3321337" y="4241636"/>
            <a:ext cx="327081" cy="224183"/>
          </a:xfrm>
          <a:custGeom>
            <a:avLst/>
            <a:gdLst>
              <a:gd name="connsiteX0" fmla="*/ 0 w 327081"/>
              <a:gd name="connsiteY0" fmla="*/ 0 h 224183"/>
              <a:gd name="connsiteX1" fmla="*/ 0 w 327081"/>
              <a:gd name="connsiteY1" fmla="*/ 0 h 224183"/>
              <a:gd name="connsiteX2" fmla="*/ 5899 w 327081"/>
              <a:gd name="connsiteY2" fmla="*/ 58994 h 224183"/>
              <a:gd name="connsiteX3" fmla="*/ 17698 w 327081"/>
              <a:gd name="connsiteY3" fmla="*/ 94390 h 224183"/>
              <a:gd name="connsiteX4" fmla="*/ 35396 w 327081"/>
              <a:gd name="connsiteY4" fmla="*/ 106189 h 224183"/>
              <a:gd name="connsiteX5" fmla="*/ 47195 w 327081"/>
              <a:gd name="connsiteY5" fmla="*/ 141585 h 224183"/>
              <a:gd name="connsiteX6" fmla="*/ 58993 w 327081"/>
              <a:gd name="connsiteY6" fmla="*/ 159283 h 224183"/>
              <a:gd name="connsiteX7" fmla="*/ 64893 w 327081"/>
              <a:gd name="connsiteY7" fmla="*/ 176981 h 224183"/>
              <a:gd name="connsiteX8" fmla="*/ 82591 w 327081"/>
              <a:gd name="connsiteY8" fmla="*/ 188779 h 224183"/>
              <a:gd name="connsiteX9" fmla="*/ 94389 w 327081"/>
              <a:gd name="connsiteY9" fmla="*/ 212377 h 224183"/>
              <a:gd name="connsiteX10" fmla="*/ 117987 w 327081"/>
              <a:gd name="connsiteY10" fmla="*/ 224176 h 224183"/>
              <a:gd name="connsiteX11" fmla="*/ 312666 w 327081"/>
              <a:gd name="connsiteY11" fmla="*/ 206478 h 224183"/>
              <a:gd name="connsiteX12" fmla="*/ 312666 w 327081"/>
              <a:gd name="connsiteY12" fmla="*/ 35396 h 224183"/>
              <a:gd name="connsiteX13" fmla="*/ 277269 w 327081"/>
              <a:gd name="connsiteY13" fmla="*/ 23598 h 224183"/>
              <a:gd name="connsiteX14" fmla="*/ 224175 w 327081"/>
              <a:gd name="connsiteY14" fmla="*/ 11799 h 224183"/>
              <a:gd name="connsiteX15" fmla="*/ 53094 w 327081"/>
              <a:gd name="connsiteY15" fmla="*/ 5899 h 224183"/>
              <a:gd name="connsiteX16" fmla="*/ 58993 w 327081"/>
              <a:gd name="connsiteY16" fmla="*/ 5899 h 224183"/>
              <a:gd name="connsiteX17" fmla="*/ 0 w 327081"/>
              <a:gd name="connsiteY17" fmla="*/ 0 h 224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7081" h="224183">
                <a:moveTo>
                  <a:pt x="0" y="0"/>
                </a:moveTo>
                <a:lnTo>
                  <a:pt x="0" y="0"/>
                </a:lnTo>
                <a:cubicBezTo>
                  <a:pt x="1966" y="19665"/>
                  <a:pt x="2257" y="39570"/>
                  <a:pt x="5899" y="58994"/>
                </a:cubicBezTo>
                <a:cubicBezTo>
                  <a:pt x="8191" y="71218"/>
                  <a:pt x="7350" y="87491"/>
                  <a:pt x="17698" y="94390"/>
                </a:cubicBezTo>
                <a:lnTo>
                  <a:pt x="35396" y="106189"/>
                </a:lnTo>
                <a:cubicBezTo>
                  <a:pt x="39329" y="117988"/>
                  <a:pt x="40297" y="131237"/>
                  <a:pt x="47195" y="141585"/>
                </a:cubicBezTo>
                <a:cubicBezTo>
                  <a:pt x="51128" y="147484"/>
                  <a:pt x="55822" y="152942"/>
                  <a:pt x="58993" y="159283"/>
                </a:cubicBezTo>
                <a:cubicBezTo>
                  <a:pt x="61774" y="164845"/>
                  <a:pt x="61008" y="172125"/>
                  <a:pt x="64893" y="176981"/>
                </a:cubicBezTo>
                <a:cubicBezTo>
                  <a:pt x="69322" y="182517"/>
                  <a:pt x="76692" y="184846"/>
                  <a:pt x="82591" y="188779"/>
                </a:cubicBezTo>
                <a:cubicBezTo>
                  <a:pt x="86524" y="196645"/>
                  <a:pt x="88171" y="206158"/>
                  <a:pt x="94389" y="212377"/>
                </a:cubicBezTo>
                <a:cubicBezTo>
                  <a:pt x="100608" y="218596"/>
                  <a:pt x="109196" y="224414"/>
                  <a:pt x="117987" y="224176"/>
                </a:cubicBezTo>
                <a:cubicBezTo>
                  <a:pt x="183124" y="222416"/>
                  <a:pt x="247773" y="212377"/>
                  <a:pt x="312666" y="206478"/>
                </a:cubicBezTo>
                <a:cubicBezTo>
                  <a:pt x="327737" y="146188"/>
                  <a:pt x="335635" y="123991"/>
                  <a:pt x="312666" y="35396"/>
                </a:cubicBezTo>
                <a:cubicBezTo>
                  <a:pt x="309545" y="23357"/>
                  <a:pt x="289410" y="26296"/>
                  <a:pt x="277269" y="23598"/>
                </a:cubicBezTo>
                <a:cubicBezTo>
                  <a:pt x="259571" y="19665"/>
                  <a:pt x="242249" y="13226"/>
                  <a:pt x="224175" y="11799"/>
                </a:cubicBezTo>
                <a:cubicBezTo>
                  <a:pt x="167291" y="7308"/>
                  <a:pt x="110119" y="7936"/>
                  <a:pt x="53094" y="5899"/>
                </a:cubicBezTo>
                <a:cubicBezTo>
                  <a:pt x="51129" y="5829"/>
                  <a:pt x="57027" y="5899"/>
                  <a:pt x="58993" y="5899"/>
                </a:cubicBezTo>
                <a:lnTo>
                  <a:pt x="0" y="0"/>
                </a:lnTo>
                <a:close/>
              </a:path>
            </a:pathLst>
          </a:cu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Snip Diagonal Corner Rectangle 36"/>
          <p:cNvSpPr/>
          <p:nvPr/>
        </p:nvSpPr>
        <p:spPr>
          <a:xfrm>
            <a:off x="3157438" y="2889847"/>
            <a:ext cx="280169" cy="299698"/>
          </a:xfrm>
          <a:prstGeom prst="snip2Diag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5315319" y="3114363"/>
            <a:ext cx="318565" cy="15977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40"/>
          <p:cNvSpPr/>
          <p:nvPr/>
        </p:nvSpPr>
        <p:spPr>
          <a:xfrm>
            <a:off x="4075961" y="3438838"/>
            <a:ext cx="357644" cy="279175"/>
          </a:xfrm>
          <a:custGeom>
            <a:avLst/>
            <a:gdLst>
              <a:gd name="connsiteX0" fmla="*/ 23986 w 357644"/>
              <a:gd name="connsiteY0" fmla="*/ 54423 h 279175"/>
              <a:gd name="connsiteX1" fmla="*/ 23986 w 357644"/>
              <a:gd name="connsiteY1" fmla="*/ 54423 h 279175"/>
              <a:gd name="connsiteX2" fmla="*/ 29886 w 357644"/>
              <a:gd name="connsiteY2" fmla="*/ 125216 h 279175"/>
              <a:gd name="connsiteX3" fmla="*/ 59383 w 357644"/>
              <a:gd name="connsiteY3" fmla="*/ 166511 h 279175"/>
              <a:gd name="connsiteX4" fmla="*/ 71181 w 357644"/>
              <a:gd name="connsiteY4" fmla="*/ 184209 h 279175"/>
              <a:gd name="connsiteX5" fmla="*/ 106577 w 357644"/>
              <a:gd name="connsiteY5" fmla="*/ 213706 h 279175"/>
              <a:gd name="connsiteX6" fmla="*/ 136074 w 357644"/>
              <a:gd name="connsiteY6" fmla="*/ 243203 h 279175"/>
              <a:gd name="connsiteX7" fmla="*/ 165571 w 357644"/>
              <a:gd name="connsiteY7" fmla="*/ 278599 h 279175"/>
              <a:gd name="connsiteX8" fmla="*/ 195068 w 357644"/>
              <a:gd name="connsiteY8" fmla="*/ 272700 h 279175"/>
              <a:gd name="connsiteX9" fmla="*/ 212766 w 357644"/>
              <a:gd name="connsiteY9" fmla="*/ 266800 h 279175"/>
              <a:gd name="connsiteX10" fmla="*/ 265860 w 357644"/>
              <a:gd name="connsiteY10" fmla="*/ 219605 h 279175"/>
              <a:gd name="connsiteX11" fmla="*/ 283558 w 357644"/>
              <a:gd name="connsiteY11" fmla="*/ 201907 h 279175"/>
              <a:gd name="connsiteX12" fmla="*/ 342552 w 357644"/>
              <a:gd name="connsiteY12" fmla="*/ 184209 h 279175"/>
              <a:gd name="connsiteX13" fmla="*/ 354350 w 357644"/>
              <a:gd name="connsiteY13" fmla="*/ 148813 h 279175"/>
              <a:gd name="connsiteX14" fmla="*/ 171470 w 357644"/>
              <a:gd name="connsiteY14" fmla="*/ 13128 h 279175"/>
              <a:gd name="connsiteX15" fmla="*/ 6288 w 357644"/>
              <a:gd name="connsiteY15" fmla="*/ 36725 h 279175"/>
              <a:gd name="connsiteX16" fmla="*/ 389 w 357644"/>
              <a:gd name="connsiteY16" fmla="*/ 36725 h 279175"/>
              <a:gd name="connsiteX17" fmla="*/ 41684 w 357644"/>
              <a:gd name="connsiteY17" fmla="*/ 30826 h 279175"/>
              <a:gd name="connsiteX18" fmla="*/ 124275 w 357644"/>
              <a:gd name="connsiteY18" fmla="*/ 13128 h 279175"/>
              <a:gd name="connsiteX19" fmla="*/ 153772 w 357644"/>
              <a:gd name="connsiteY19" fmla="*/ 1329 h 279175"/>
              <a:gd name="connsiteX20" fmla="*/ 112477 w 357644"/>
              <a:gd name="connsiteY20" fmla="*/ 13128 h 279175"/>
              <a:gd name="connsiteX21" fmla="*/ 71181 w 357644"/>
              <a:gd name="connsiteY21" fmla="*/ 42625 h 279175"/>
              <a:gd name="connsiteX22" fmla="*/ 23986 w 357644"/>
              <a:gd name="connsiteY22" fmla="*/ 54423 h 27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57644" h="279175">
                <a:moveTo>
                  <a:pt x="23986" y="54423"/>
                </a:moveTo>
                <a:lnTo>
                  <a:pt x="23986" y="54423"/>
                </a:lnTo>
                <a:cubicBezTo>
                  <a:pt x="25953" y="78021"/>
                  <a:pt x="25522" y="101942"/>
                  <a:pt x="29886" y="125216"/>
                </a:cubicBezTo>
                <a:cubicBezTo>
                  <a:pt x="34112" y="147755"/>
                  <a:pt x="46189" y="150678"/>
                  <a:pt x="59383" y="166511"/>
                </a:cubicBezTo>
                <a:cubicBezTo>
                  <a:pt x="63922" y="171958"/>
                  <a:pt x="66168" y="179196"/>
                  <a:pt x="71181" y="184209"/>
                </a:cubicBezTo>
                <a:cubicBezTo>
                  <a:pt x="117594" y="230623"/>
                  <a:pt x="58245" y="155709"/>
                  <a:pt x="106577" y="213706"/>
                </a:cubicBezTo>
                <a:cubicBezTo>
                  <a:pt x="131158" y="243203"/>
                  <a:pt x="103628" y="221572"/>
                  <a:pt x="136074" y="243203"/>
                </a:cubicBezTo>
                <a:cubicBezTo>
                  <a:pt x="140920" y="250471"/>
                  <a:pt x="156487" y="276328"/>
                  <a:pt x="165571" y="278599"/>
                </a:cubicBezTo>
                <a:cubicBezTo>
                  <a:pt x="175299" y="281031"/>
                  <a:pt x="185340" y="275132"/>
                  <a:pt x="195068" y="272700"/>
                </a:cubicBezTo>
                <a:cubicBezTo>
                  <a:pt x="201101" y="271192"/>
                  <a:pt x="207204" y="269581"/>
                  <a:pt x="212766" y="266800"/>
                </a:cubicBezTo>
                <a:cubicBezTo>
                  <a:pt x="233820" y="256272"/>
                  <a:pt x="250225" y="235240"/>
                  <a:pt x="265860" y="219605"/>
                </a:cubicBezTo>
                <a:cubicBezTo>
                  <a:pt x="271759" y="213706"/>
                  <a:pt x="275643" y="204545"/>
                  <a:pt x="283558" y="201907"/>
                </a:cubicBezTo>
                <a:cubicBezTo>
                  <a:pt x="326646" y="187545"/>
                  <a:pt x="306889" y="193126"/>
                  <a:pt x="342552" y="184209"/>
                </a:cubicBezTo>
                <a:cubicBezTo>
                  <a:pt x="346485" y="172410"/>
                  <a:pt x="353936" y="161243"/>
                  <a:pt x="354350" y="148813"/>
                </a:cubicBezTo>
                <a:cubicBezTo>
                  <a:pt x="361052" y="-52248"/>
                  <a:pt x="376844" y="6283"/>
                  <a:pt x="171470" y="13128"/>
                </a:cubicBezTo>
                <a:cubicBezTo>
                  <a:pt x="116409" y="20994"/>
                  <a:pt x="61908" y="36725"/>
                  <a:pt x="6288" y="36725"/>
                </a:cubicBezTo>
                <a:cubicBezTo>
                  <a:pt x="4322" y="36725"/>
                  <a:pt x="-1558" y="37003"/>
                  <a:pt x="389" y="36725"/>
                </a:cubicBezTo>
                <a:cubicBezTo>
                  <a:pt x="14154" y="34759"/>
                  <a:pt x="28049" y="33553"/>
                  <a:pt x="41684" y="30826"/>
                </a:cubicBezTo>
                <a:cubicBezTo>
                  <a:pt x="188667" y="1429"/>
                  <a:pt x="7837" y="32533"/>
                  <a:pt x="124275" y="13128"/>
                </a:cubicBezTo>
                <a:cubicBezTo>
                  <a:pt x="134107" y="9195"/>
                  <a:pt x="164362" y="1329"/>
                  <a:pt x="153772" y="1329"/>
                </a:cubicBezTo>
                <a:cubicBezTo>
                  <a:pt x="139456" y="1329"/>
                  <a:pt x="125510" y="7204"/>
                  <a:pt x="112477" y="13128"/>
                </a:cubicBezTo>
                <a:cubicBezTo>
                  <a:pt x="110563" y="13998"/>
                  <a:pt x="77333" y="40574"/>
                  <a:pt x="71181" y="42625"/>
                </a:cubicBezTo>
                <a:cubicBezTo>
                  <a:pt x="65584" y="44491"/>
                  <a:pt x="31852" y="52457"/>
                  <a:pt x="23986" y="54423"/>
                </a:cubicBezTo>
                <a:close/>
              </a:path>
            </a:pathLst>
          </a:cu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ight Arrow 41"/>
          <p:cNvSpPr/>
          <p:nvPr/>
        </p:nvSpPr>
        <p:spPr>
          <a:xfrm>
            <a:off x="6371411" y="3274142"/>
            <a:ext cx="814003" cy="2395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42"/>
          <p:cNvSpPr/>
          <p:nvPr/>
        </p:nvSpPr>
        <p:spPr>
          <a:xfrm>
            <a:off x="6517595" y="2882283"/>
            <a:ext cx="540489" cy="306766"/>
          </a:xfrm>
          <a:custGeom>
            <a:avLst/>
            <a:gdLst>
              <a:gd name="connsiteX0" fmla="*/ 135685 w 365760"/>
              <a:gd name="connsiteY0" fmla="*/ 0 h 306766"/>
              <a:gd name="connsiteX1" fmla="*/ 365760 w 365760"/>
              <a:gd name="connsiteY1" fmla="*/ 200578 h 306766"/>
              <a:gd name="connsiteX2" fmla="*/ 165182 w 365760"/>
              <a:gd name="connsiteY2" fmla="*/ 306766 h 306766"/>
              <a:gd name="connsiteX3" fmla="*/ 0 w 365760"/>
              <a:gd name="connsiteY3" fmla="*/ 176981 h 306766"/>
              <a:gd name="connsiteX4" fmla="*/ 135685 w 365760"/>
              <a:gd name="connsiteY4" fmla="*/ 0 h 306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760" h="306766">
                <a:moveTo>
                  <a:pt x="135685" y="0"/>
                </a:moveTo>
                <a:lnTo>
                  <a:pt x="365760" y="200578"/>
                </a:lnTo>
                <a:lnTo>
                  <a:pt x="165182" y="306766"/>
                </a:lnTo>
                <a:lnTo>
                  <a:pt x="0" y="176981"/>
                </a:lnTo>
                <a:lnTo>
                  <a:pt x="135685" y="0"/>
                </a:lnTo>
                <a:close/>
              </a:path>
            </a:pathLst>
          </a:custGeom>
          <a:solidFill>
            <a:schemeClr val="bg1">
              <a:lumMod val="7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16"/>
          <p:cNvSpPr txBox="1">
            <a:spLocks noChangeArrowheads="1"/>
          </p:cNvSpPr>
          <p:nvPr/>
        </p:nvSpPr>
        <p:spPr bwMode="auto">
          <a:xfrm>
            <a:off x="7390396" y="3054148"/>
            <a:ext cx="437940" cy="5847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3200" dirty="0" smtClean="0"/>
              <a:t>D</a:t>
            </a:r>
            <a:endParaRPr lang="en-US" altLang="en-US" sz="3200" baseline="-25000" dirty="0"/>
          </a:p>
        </p:txBody>
      </p:sp>
      <p:cxnSp>
        <p:nvCxnSpPr>
          <p:cNvPr id="46" name="Straight Connector 45"/>
          <p:cNvCxnSpPr/>
          <p:nvPr/>
        </p:nvCxnSpPr>
        <p:spPr>
          <a:xfrm flipH="1">
            <a:off x="6638570" y="2748184"/>
            <a:ext cx="299388" cy="53943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6631697" y="2773593"/>
            <a:ext cx="299388" cy="53943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345054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0481" y="396874"/>
            <a:ext cx="10515600" cy="1325563"/>
          </a:xfrm>
        </p:spPr>
        <p:txBody>
          <a:bodyPr/>
          <a:lstStyle/>
          <a:p>
            <a:r>
              <a:rPr lang="en-US" dirty="0" smtClean="0">
                <a:solidFill>
                  <a:srgbClr val="FF0000"/>
                </a:solidFill>
              </a:rPr>
              <a:t>Evolving</a:t>
            </a:r>
            <a:r>
              <a:rPr lang="en-US" dirty="0" smtClean="0"/>
              <a:t> Chemistry using Biology</a:t>
            </a:r>
            <a:endParaRPr lang="en-US" dirty="0"/>
          </a:p>
        </p:txBody>
      </p:sp>
      <p:sp>
        <p:nvSpPr>
          <p:cNvPr id="3" name="Right Arrow 2"/>
          <p:cNvSpPr/>
          <p:nvPr/>
        </p:nvSpPr>
        <p:spPr>
          <a:xfrm flipH="1">
            <a:off x="6033041" y="2969267"/>
            <a:ext cx="902422" cy="271370"/>
          </a:xfrm>
          <a:prstGeom prst="rightArrow">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378876" y="2801262"/>
            <a:ext cx="396262" cy="584775"/>
          </a:xfrm>
          <a:prstGeom prst="rect">
            <a:avLst/>
          </a:prstGeom>
          <a:noFill/>
        </p:spPr>
        <p:txBody>
          <a:bodyPr wrap="none" rtlCol="0">
            <a:spAutoFit/>
          </a:bodyPr>
          <a:lstStyle/>
          <a:p>
            <a:r>
              <a:rPr lang="en-US" sz="3200" dirty="0" smtClean="0"/>
              <a:t>P</a:t>
            </a:r>
            <a:endParaRPr lang="en-US" sz="3200" dirty="0"/>
          </a:p>
        </p:txBody>
      </p:sp>
      <p:sp>
        <p:nvSpPr>
          <p:cNvPr id="39" name="Right Arrow 38"/>
          <p:cNvSpPr/>
          <p:nvPr/>
        </p:nvSpPr>
        <p:spPr>
          <a:xfrm flipH="1">
            <a:off x="4399912" y="2957964"/>
            <a:ext cx="902422" cy="271370"/>
          </a:xfrm>
          <a:prstGeom prst="rightArrow">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175555" y="2862816"/>
            <a:ext cx="1126462" cy="461665"/>
          </a:xfrm>
          <a:prstGeom prst="rect">
            <a:avLst/>
          </a:prstGeom>
          <a:noFill/>
        </p:spPr>
        <p:txBody>
          <a:bodyPr wrap="none" rtlCol="0">
            <a:spAutoFit/>
          </a:bodyPr>
          <a:lstStyle/>
          <a:p>
            <a:r>
              <a:rPr lang="en-US" sz="2400" dirty="0" smtClean="0"/>
              <a:t>Growth</a:t>
            </a:r>
            <a:endParaRPr lang="en-US" sz="2400" dirty="0"/>
          </a:p>
        </p:txBody>
      </p:sp>
      <p:sp>
        <p:nvSpPr>
          <p:cNvPr id="40" name="TextBox 22"/>
          <p:cNvSpPr txBox="1">
            <a:spLocks noChangeArrowheads="1"/>
          </p:cNvSpPr>
          <p:nvPr/>
        </p:nvSpPr>
        <p:spPr bwMode="auto">
          <a:xfrm>
            <a:off x="7108784" y="3866178"/>
            <a:ext cx="4379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3200" dirty="0"/>
              <a:t>D</a:t>
            </a:r>
          </a:p>
        </p:txBody>
      </p:sp>
      <p:sp>
        <p:nvSpPr>
          <p:cNvPr id="45" name="Right Arrow 44"/>
          <p:cNvSpPr/>
          <p:nvPr/>
        </p:nvSpPr>
        <p:spPr>
          <a:xfrm flipH="1">
            <a:off x="5996837" y="4022880"/>
            <a:ext cx="902422" cy="27137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5322770" y="3910396"/>
            <a:ext cx="508473" cy="584775"/>
          </a:xfrm>
          <a:prstGeom prst="rect">
            <a:avLst/>
          </a:prstGeom>
          <a:noFill/>
        </p:spPr>
        <p:txBody>
          <a:bodyPr wrap="none" rtlCol="0">
            <a:spAutoFit/>
          </a:bodyPr>
          <a:lstStyle/>
          <a:p>
            <a:r>
              <a:rPr lang="en-US" sz="3200" dirty="0" smtClean="0"/>
              <a:t>P’</a:t>
            </a:r>
            <a:endParaRPr lang="en-US" sz="3200" dirty="0"/>
          </a:p>
        </p:txBody>
      </p:sp>
      <p:sp>
        <p:nvSpPr>
          <p:cNvPr id="9" name="Down Arrow 8"/>
          <p:cNvSpPr/>
          <p:nvPr/>
        </p:nvSpPr>
        <p:spPr>
          <a:xfrm flipV="1">
            <a:off x="5465571" y="3322026"/>
            <a:ext cx="222869" cy="65238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6326199" y="3297297"/>
            <a:ext cx="407941" cy="437207"/>
          </a:xfrm>
          <a:custGeom>
            <a:avLst/>
            <a:gdLst>
              <a:gd name="connsiteX0" fmla="*/ 5900 w 407941"/>
              <a:gd name="connsiteY0" fmla="*/ 94389 h 437207"/>
              <a:gd name="connsiteX1" fmla="*/ 5900 w 407941"/>
              <a:gd name="connsiteY1" fmla="*/ 94389 h 437207"/>
              <a:gd name="connsiteX2" fmla="*/ 17698 w 407941"/>
              <a:gd name="connsiteY2" fmla="*/ 194679 h 437207"/>
              <a:gd name="connsiteX3" fmla="*/ 29497 w 407941"/>
              <a:gd name="connsiteY3" fmla="*/ 212377 h 437207"/>
              <a:gd name="connsiteX4" fmla="*/ 41296 w 407941"/>
              <a:gd name="connsiteY4" fmla="*/ 259571 h 437207"/>
              <a:gd name="connsiteX5" fmla="*/ 47195 w 407941"/>
              <a:gd name="connsiteY5" fmla="*/ 283169 h 437207"/>
              <a:gd name="connsiteX6" fmla="*/ 53095 w 407941"/>
              <a:gd name="connsiteY6" fmla="*/ 300867 h 437207"/>
              <a:gd name="connsiteX7" fmla="*/ 70793 w 407941"/>
              <a:gd name="connsiteY7" fmla="*/ 365760 h 437207"/>
              <a:gd name="connsiteX8" fmla="*/ 82591 w 407941"/>
              <a:gd name="connsiteY8" fmla="*/ 412955 h 437207"/>
              <a:gd name="connsiteX9" fmla="*/ 383458 w 407941"/>
              <a:gd name="connsiteY9" fmla="*/ 407055 h 437207"/>
              <a:gd name="connsiteX10" fmla="*/ 371660 w 407941"/>
              <a:gd name="connsiteY10" fmla="*/ 165182 h 437207"/>
              <a:gd name="connsiteX11" fmla="*/ 241874 w 407941"/>
              <a:gd name="connsiteY11" fmla="*/ 171081 h 437207"/>
              <a:gd name="connsiteX12" fmla="*/ 230075 w 407941"/>
              <a:gd name="connsiteY12" fmla="*/ 153383 h 437207"/>
              <a:gd name="connsiteX13" fmla="*/ 224176 w 407941"/>
              <a:gd name="connsiteY13" fmla="*/ 0 h 437207"/>
              <a:gd name="connsiteX14" fmla="*/ 171082 w 407941"/>
              <a:gd name="connsiteY14" fmla="*/ 5899 h 437207"/>
              <a:gd name="connsiteX15" fmla="*/ 100289 w 407941"/>
              <a:gd name="connsiteY15" fmla="*/ 11799 h 437207"/>
              <a:gd name="connsiteX16" fmla="*/ 64893 w 407941"/>
              <a:gd name="connsiteY16" fmla="*/ 23597 h 437207"/>
              <a:gd name="connsiteX17" fmla="*/ 41296 w 407941"/>
              <a:gd name="connsiteY17" fmla="*/ 29497 h 437207"/>
              <a:gd name="connsiteX18" fmla="*/ 0 w 407941"/>
              <a:gd name="connsiteY18" fmla="*/ 41295 h 437207"/>
              <a:gd name="connsiteX19" fmla="*/ 5900 w 407941"/>
              <a:gd name="connsiteY19" fmla="*/ 94389 h 43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7941" h="437207">
                <a:moveTo>
                  <a:pt x="5900" y="94389"/>
                </a:moveTo>
                <a:lnTo>
                  <a:pt x="5900" y="94389"/>
                </a:lnTo>
                <a:cubicBezTo>
                  <a:pt x="6407" y="100474"/>
                  <a:pt x="9791" y="173594"/>
                  <a:pt x="17698" y="194679"/>
                </a:cubicBezTo>
                <a:cubicBezTo>
                  <a:pt x="20188" y="201318"/>
                  <a:pt x="25564" y="206478"/>
                  <a:pt x="29497" y="212377"/>
                </a:cubicBezTo>
                <a:lnTo>
                  <a:pt x="41296" y="259571"/>
                </a:lnTo>
                <a:cubicBezTo>
                  <a:pt x="43262" y="267437"/>
                  <a:pt x="44631" y="275477"/>
                  <a:pt x="47195" y="283169"/>
                </a:cubicBezTo>
                <a:lnTo>
                  <a:pt x="53095" y="300867"/>
                </a:lnTo>
                <a:cubicBezTo>
                  <a:pt x="67360" y="400724"/>
                  <a:pt x="48271" y="298193"/>
                  <a:pt x="70793" y="365760"/>
                </a:cubicBezTo>
                <a:cubicBezTo>
                  <a:pt x="75921" y="381144"/>
                  <a:pt x="82591" y="412955"/>
                  <a:pt x="82591" y="412955"/>
                </a:cubicBezTo>
                <a:cubicBezTo>
                  <a:pt x="182880" y="410988"/>
                  <a:pt x="307298" y="472335"/>
                  <a:pt x="383458" y="407055"/>
                </a:cubicBezTo>
                <a:cubicBezTo>
                  <a:pt x="444745" y="354523"/>
                  <a:pt x="371660" y="165182"/>
                  <a:pt x="371660" y="165182"/>
                </a:cubicBezTo>
                <a:cubicBezTo>
                  <a:pt x="328398" y="167148"/>
                  <a:pt x="285031" y="174677"/>
                  <a:pt x="241874" y="171081"/>
                </a:cubicBezTo>
                <a:cubicBezTo>
                  <a:pt x="234808" y="170492"/>
                  <a:pt x="230805" y="160436"/>
                  <a:pt x="230075" y="153383"/>
                </a:cubicBezTo>
                <a:cubicBezTo>
                  <a:pt x="224810" y="102489"/>
                  <a:pt x="226142" y="51128"/>
                  <a:pt x="224176" y="0"/>
                </a:cubicBezTo>
                <a:lnTo>
                  <a:pt x="171082" y="5899"/>
                </a:lnTo>
                <a:cubicBezTo>
                  <a:pt x="147509" y="8144"/>
                  <a:pt x="123646" y="7906"/>
                  <a:pt x="100289" y="11799"/>
                </a:cubicBezTo>
                <a:cubicBezTo>
                  <a:pt x="88021" y="13844"/>
                  <a:pt x="76805" y="20023"/>
                  <a:pt x="64893" y="23597"/>
                </a:cubicBezTo>
                <a:cubicBezTo>
                  <a:pt x="57127" y="25927"/>
                  <a:pt x="48988" y="26933"/>
                  <a:pt x="41296" y="29497"/>
                </a:cubicBezTo>
                <a:cubicBezTo>
                  <a:pt x="1520" y="42756"/>
                  <a:pt x="24850" y="41295"/>
                  <a:pt x="0" y="41295"/>
                </a:cubicBezTo>
                <a:lnTo>
                  <a:pt x="5900" y="94389"/>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22"/>
          <p:cNvSpPr txBox="1">
            <a:spLocks noChangeArrowheads="1"/>
          </p:cNvSpPr>
          <p:nvPr/>
        </p:nvSpPr>
        <p:spPr bwMode="auto">
          <a:xfrm>
            <a:off x="7108783" y="2862816"/>
            <a:ext cx="40427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MS PGothic" panose="020B0600070205080204" pitchFamily="34" charset="-128"/>
              </a:defRPr>
            </a:lvl9pPr>
          </a:lstStyle>
          <a:p>
            <a:pPr>
              <a:lnSpc>
                <a:spcPct val="100000"/>
              </a:lnSpc>
              <a:spcBef>
                <a:spcPct val="0"/>
              </a:spcBef>
              <a:buFontTx/>
              <a:buNone/>
            </a:pPr>
            <a:r>
              <a:rPr lang="en-US" altLang="en-US" sz="3200" dirty="0" smtClean="0"/>
              <a:t>C</a:t>
            </a:r>
            <a:endParaRPr lang="en-US" altLang="en-US" sz="3200" dirty="0"/>
          </a:p>
        </p:txBody>
      </p:sp>
      <p:sp>
        <p:nvSpPr>
          <p:cNvPr id="51" name="Freeform 50"/>
          <p:cNvSpPr/>
          <p:nvPr/>
        </p:nvSpPr>
        <p:spPr>
          <a:xfrm>
            <a:off x="6195183" y="4428163"/>
            <a:ext cx="704076" cy="308925"/>
          </a:xfrm>
          <a:custGeom>
            <a:avLst/>
            <a:gdLst>
              <a:gd name="connsiteX0" fmla="*/ 5900 w 407941"/>
              <a:gd name="connsiteY0" fmla="*/ 94389 h 437207"/>
              <a:gd name="connsiteX1" fmla="*/ 5900 w 407941"/>
              <a:gd name="connsiteY1" fmla="*/ 94389 h 437207"/>
              <a:gd name="connsiteX2" fmla="*/ 17698 w 407941"/>
              <a:gd name="connsiteY2" fmla="*/ 194679 h 437207"/>
              <a:gd name="connsiteX3" fmla="*/ 29497 w 407941"/>
              <a:gd name="connsiteY3" fmla="*/ 212377 h 437207"/>
              <a:gd name="connsiteX4" fmla="*/ 41296 w 407941"/>
              <a:gd name="connsiteY4" fmla="*/ 259571 h 437207"/>
              <a:gd name="connsiteX5" fmla="*/ 47195 w 407941"/>
              <a:gd name="connsiteY5" fmla="*/ 283169 h 437207"/>
              <a:gd name="connsiteX6" fmla="*/ 53095 w 407941"/>
              <a:gd name="connsiteY6" fmla="*/ 300867 h 437207"/>
              <a:gd name="connsiteX7" fmla="*/ 70793 w 407941"/>
              <a:gd name="connsiteY7" fmla="*/ 365760 h 437207"/>
              <a:gd name="connsiteX8" fmla="*/ 82591 w 407941"/>
              <a:gd name="connsiteY8" fmla="*/ 412955 h 437207"/>
              <a:gd name="connsiteX9" fmla="*/ 383458 w 407941"/>
              <a:gd name="connsiteY9" fmla="*/ 407055 h 437207"/>
              <a:gd name="connsiteX10" fmla="*/ 371660 w 407941"/>
              <a:gd name="connsiteY10" fmla="*/ 165182 h 437207"/>
              <a:gd name="connsiteX11" fmla="*/ 241874 w 407941"/>
              <a:gd name="connsiteY11" fmla="*/ 171081 h 437207"/>
              <a:gd name="connsiteX12" fmla="*/ 230075 w 407941"/>
              <a:gd name="connsiteY12" fmla="*/ 153383 h 437207"/>
              <a:gd name="connsiteX13" fmla="*/ 224176 w 407941"/>
              <a:gd name="connsiteY13" fmla="*/ 0 h 437207"/>
              <a:gd name="connsiteX14" fmla="*/ 171082 w 407941"/>
              <a:gd name="connsiteY14" fmla="*/ 5899 h 437207"/>
              <a:gd name="connsiteX15" fmla="*/ 100289 w 407941"/>
              <a:gd name="connsiteY15" fmla="*/ 11799 h 437207"/>
              <a:gd name="connsiteX16" fmla="*/ 64893 w 407941"/>
              <a:gd name="connsiteY16" fmla="*/ 23597 h 437207"/>
              <a:gd name="connsiteX17" fmla="*/ 41296 w 407941"/>
              <a:gd name="connsiteY17" fmla="*/ 29497 h 437207"/>
              <a:gd name="connsiteX18" fmla="*/ 0 w 407941"/>
              <a:gd name="connsiteY18" fmla="*/ 41295 h 437207"/>
              <a:gd name="connsiteX19" fmla="*/ 5900 w 407941"/>
              <a:gd name="connsiteY19" fmla="*/ 94389 h 43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7941" h="437207">
                <a:moveTo>
                  <a:pt x="5900" y="94389"/>
                </a:moveTo>
                <a:lnTo>
                  <a:pt x="5900" y="94389"/>
                </a:lnTo>
                <a:cubicBezTo>
                  <a:pt x="6407" y="100474"/>
                  <a:pt x="9791" y="173594"/>
                  <a:pt x="17698" y="194679"/>
                </a:cubicBezTo>
                <a:cubicBezTo>
                  <a:pt x="20188" y="201318"/>
                  <a:pt x="25564" y="206478"/>
                  <a:pt x="29497" y="212377"/>
                </a:cubicBezTo>
                <a:lnTo>
                  <a:pt x="41296" y="259571"/>
                </a:lnTo>
                <a:cubicBezTo>
                  <a:pt x="43262" y="267437"/>
                  <a:pt x="44631" y="275477"/>
                  <a:pt x="47195" y="283169"/>
                </a:cubicBezTo>
                <a:lnTo>
                  <a:pt x="53095" y="300867"/>
                </a:lnTo>
                <a:cubicBezTo>
                  <a:pt x="67360" y="400724"/>
                  <a:pt x="48271" y="298193"/>
                  <a:pt x="70793" y="365760"/>
                </a:cubicBezTo>
                <a:cubicBezTo>
                  <a:pt x="75921" y="381144"/>
                  <a:pt x="82591" y="412955"/>
                  <a:pt x="82591" y="412955"/>
                </a:cubicBezTo>
                <a:cubicBezTo>
                  <a:pt x="182880" y="410988"/>
                  <a:pt x="307298" y="472335"/>
                  <a:pt x="383458" y="407055"/>
                </a:cubicBezTo>
                <a:cubicBezTo>
                  <a:pt x="444745" y="354523"/>
                  <a:pt x="371660" y="165182"/>
                  <a:pt x="371660" y="165182"/>
                </a:cubicBezTo>
                <a:cubicBezTo>
                  <a:pt x="328398" y="167148"/>
                  <a:pt x="285031" y="174677"/>
                  <a:pt x="241874" y="171081"/>
                </a:cubicBezTo>
                <a:cubicBezTo>
                  <a:pt x="234808" y="170492"/>
                  <a:pt x="230805" y="160436"/>
                  <a:pt x="230075" y="153383"/>
                </a:cubicBezTo>
                <a:cubicBezTo>
                  <a:pt x="224810" y="102489"/>
                  <a:pt x="226142" y="51128"/>
                  <a:pt x="224176" y="0"/>
                </a:cubicBezTo>
                <a:lnTo>
                  <a:pt x="171082" y="5899"/>
                </a:lnTo>
                <a:cubicBezTo>
                  <a:pt x="147509" y="8144"/>
                  <a:pt x="123646" y="7906"/>
                  <a:pt x="100289" y="11799"/>
                </a:cubicBezTo>
                <a:cubicBezTo>
                  <a:pt x="88021" y="13844"/>
                  <a:pt x="76805" y="20023"/>
                  <a:pt x="64893" y="23597"/>
                </a:cubicBezTo>
                <a:cubicBezTo>
                  <a:pt x="57127" y="25927"/>
                  <a:pt x="48988" y="26933"/>
                  <a:pt x="41296" y="29497"/>
                </a:cubicBezTo>
                <a:cubicBezTo>
                  <a:pt x="1520" y="42756"/>
                  <a:pt x="24850" y="41295"/>
                  <a:pt x="0" y="41295"/>
                </a:cubicBezTo>
                <a:lnTo>
                  <a:pt x="5900" y="94389"/>
                </a:lnTo>
                <a:close/>
              </a:path>
            </a:pathLst>
          </a:cu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5194113" y="5019530"/>
            <a:ext cx="2878480" cy="523220"/>
          </a:xfrm>
          <a:prstGeom prst="rect">
            <a:avLst/>
          </a:prstGeom>
          <a:noFill/>
        </p:spPr>
        <p:txBody>
          <a:bodyPr wrap="none" rtlCol="0">
            <a:spAutoFit/>
          </a:bodyPr>
          <a:lstStyle/>
          <a:p>
            <a:r>
              <a:rPr lang="en-US" sz="2800" dirty="0" smtClean="0"/>
              <a:t>Directed evolution</a:t>
            </a:r>
            <a:endParaRPr lang="en-US" sz="2800" dirty="0"/>
          </a:p>
        </p:txBody>
      </p:sp>
    </p:spTree>
    <p:extLst>
      <p:ext uri="{BB962C8B-B14F-4D97-AF65-F5344CB8AC3E}">
        <p14:creationId xmlns:p14="http://schemas.microsoft.com/office/powerpoint/2010/main" val="85360363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4" name="Picture 4" descr="Image result for directed evolution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0199" y="2031805"/>
            <a:ext cx="9010650" cy="3524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610649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Directed Evolution</a:t>
            </a:r>
            <a:endParaRPr lang="en-US" dirty="0"/>
          </a:p>
        </p:txBody>
      </p:sp>
      <p:pic>
        <p:nvPicPr>
          <p:cNvPr id="2050" name="Picture 2" descr="Image result for directed evolution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9193" y="1595550"/>
            <a:ext cx="47625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044873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Phage Display</a:t>
            </a:r>
            <a:endParaRPr lang="en-US" dirty="0"/>
          </a:p>
        </p:txBody>
      </p:sp>
      <p:sp>
        <p:nvSpPr>
          <p:cNvPr id="3" name="Content Placeholder 2"/>
          <p:cNvSpPr>
            <a:spLocks noGrp="1"/>
          </p:cNvSpPr>
          <p:nvPr>
            <p:ph idx="1"/>
          </p:nvPr>
        </p:nvSpPr>
        <p:spPr/>
        <p:txBody>
          <a:bodyPr/>
          <a:lstStyle/>
          <a:p>
            <a:endParaRPr lang="en-US" dirty="0"/>
          </a:p>
        </p:txBody>
      </p:sp>
      <p:pic>
        <p:nvPicPr>
          <p:cNvPr id="3074" name="Picture 2" descr="Image result for phage displ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9374" y="561683"/>
            <a:ext cx="5407516" cy="5858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912286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697" y="141676"/>
            <a:ext cx="10515600" cy="1325563"/>
          </a:xfrm>
        </p:spPr>
        <p:txBody>
          <a:bodyPr/>
          <a:lstStyle/>
          <a:p>
            <a:r>
              <a:rPr lang="en-US" dirty="0" smtClean="0"/>
              <a:t>Simple &amp; fast test is required</a:t>
            </a:r>
            <a:endParaRPr lang="en-US" dirty="0"/>
          </a:p>
        </p:txBody>
      </p:sp>
      <p:sp>
        <p:nvSpPr>
          <p:cNvPr id="3" name="Content Placeholder 2"/>
          <p:cNvSpPr>
            <a:spLocks noGrp="1"/>
          </p:cNvSpPr>
          <p:nvPr>
            <p:ph idx="1"/>
          </p:nvPr>
        </p:nvSpPr>
        <p:spPr>
          <a:xfrm>
            <a:off x="695697" y="1374641"/>
            <a:ext cx="6882114" cy="4223307"/>
          </a:xfrm>
        </p:spPr>
        <p:txBody>
          <a:bodyPr>
            <a:normAutofit/>
          </a:bodyPr>
          <a:lstStyle/>
          <a:p>
            <a:r>
              <a:rPr lang="en-US" dirty="0" smtClean="0"/>
              <a:t>Decrease of substrate </a:t>
            </a:r>
            <a:r>
              <a:rPr lang="en-US" dirty="0" err="1" smtClean="0"/>
              <a:t>ketoisovalerate</a:t>
            </a:r>
            <a:r>
              <a:rPr lang="en-US" dirty="0" smtClean="0"/>
              <a:t> (KIV) measured via absorbance at 315nm </a:t>
            </a:r>
          </a:p>
          <a:p>
            <a:endParaRPr lang="en-US"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7811" y="0"/>
            <a:ext cx="4001489" cy="6690236"/>
          </a:xfrm>
          <a:prstGeom prst="rect">
            <a:avLst/>
          </a:prstGeom>
        </p:spPr>
      </p:pic>
      <p:pic>
        <p:nvPicPr>
          <p:cNvPr id="10" name="Kivd Screening Movie Speedup.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83776" y="2472750"/>
            <a:ext cx="5710178" cy="3211975"/>
          </a:xfrm>
          <a:prstGeom prst="rect">
            <a:avLst/>
          </a:prstGeom>
        </p:spPr>
      </p:pic>
    </p:spTree>
    <p:extLst>
      <p:ext uri="{BB962C8B-B14F-4D97-AF65-F5344CB8AC3E}">
        <p14:creationId xmlns:p14="http://schemas.microsoft.com/office/powerpoint/2010/main" val="590247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72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fill="hold" display="0">
                  <p:stCondLst>
                    <p:cond delay="indefinite"/>
                  </p:stCondLst>
                </p:cTn>
                <p:tgtEl>
                  <p:spTgt spid="10"/>
                </p:tgtEl>
              </p:cMediaNode>
            </p:vide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referRelativeResize="0">
            <a:picLocks/>
          </p:cNvPicPr>
          <p:nvPr/>
        </p:nvPicPr>
        <p:blipFill rotWithShape="1">
          <a:blip r:embed="rId2"/>
          <a:srcRect l="1900" t="4942" r="-1900" b="3446"/>
          <a:stretch/>
        </p:blipFill>
        <p:spPr>
          <a:xfrm>
            <a:off x="2595054" y="4445786"/>
            <a:ext cx="1251300" cy="1264789"/>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23881" t="13274" r="18248" b="31771"/>
          <a:stretch/>
        </p:blipFill>
        <p:spPr>
          <a:xfrm>
            <a:off x="2466544" y="1911083"/>
            <a:ext cx="960982" cy="1184161"/>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846" y="1946576"/>
            <a:ext cx="1239076" cy="1239076"/>
          </a:xfrm>
          <a:prstGeom prst="rect">
            <a:avLst/>
          </a:prstGeom>
        </p:spPr>
      </p:pic>
      <p:pic>
        <p:nvPicPr>
          <p:cNvPr id="7" name="Picture 6"/>
          <p:cNvPicPr preferRelativeResize="0">
            <a:picLocks/>
          </p:cNvPicPr>
          <p:nvPr/>
        </p:nvPicPr>
        <p:blipFill>
          <a:blip r:embed="rId5"/>
          <a:stretch>
            <a:fillRect/>
          </a:stretch>
        </p:blipFill>
        <p:spPr>
          <a:xfrm>
            <a:off x="10695872" y="2051843"/>
            <a:ext cx="1097280" cy="1097280"/>
          </a:xfrm>
          <a:prstGeom prst="rect">
            <a:avLst/>
          </a:prstGeom>
        </p:spPr>
      </p:pic>
      <p:pic>
        <p:nvPicPr>
          <p:cNvPr id="8" name="Picture 7"/>
          <p:cNvPicPr>
            <a:picLocks noChangeAspect="1"/>
          </p:cNvPicPr>
          <p:nvPr/>
        </p:nvPicPr>
        <p:blipFill>
          <a:blip r:embed="rId6"/>
          <a:stretch>
            <a:fillRect/>
          </a:stretch>
        </p:blipFill>
        <p:spPr>
          <a:xfrm>
            <a:off x="423235" y="4350154"/>
            <a:ext cx="1360421" cy="1360421"/>
          </a:xfrm>
          <a:prstGeom prst="rect">
            <a:avLst/>
          </a:prstGeom>
        </p:spPr>
      </p:pic>
      <p:pic>
        <p:nvPicPr>
          <p:cNvPr id="10" name="Picture 9"/>
          <p:cNvPicPr>
            <a:picLocks noChangeAspect="1"/>
          </p:cNvPicPr>
          <p:nvPr/>
        </p:nvPicPr>
        <p:blipFill rotWithShape="1">
          <a:blip r:embed="rId7" cstate="print">
            <a:extLst>
              <a:ext uri="{28A0092B-C50C-407E-A947-70E740481C1C}">
                <a14:useLocalDpi xmlns:a14="http://schemas.microsoft.com/office/drawing/2010/main" val="0"/>
              </a:ext>
            </a:extLst>
          </a:blip>
          <a:srcRect l="72551" t="22546" r="16352" b="52112"/>
          <a:stretch/>
        </p:blipFill>
        <p:spPr>
          <a:xfrm>
            <a:off x="5655807" y="1916737"/>
            <a:ext cx="904239" cy="1367492"/>
          </a:xfrm>
          <a:prstGeom prst="rect">
            <a:avLst/>
          </a:prstGeom>
        </p:spPr>
      </p:pic>
      <p:pic>
        <p:nvPicPr>
          <p:cNvPr id="11" name="Picture 10"/>
          <p:cNvPicPr>
            <a:picLocks noChangeAspect="1"/>
          </p:cNvPicPr>
          <p:nvPr/>
        </p:nvPicPr>
        <p:blipFill rotWithShape="1">
          <a:blip r:embed="rId7" cstate="print">
            <a:extLst>
              <a:ext uri="{28A0092B-C50C-407E-A947-70E740481C1C}">
                <a14:useLocalDpi xmlns:a14="http://schemas.microsoft.com/office/drawing/2010/main" val="0"/>
              </a:ext>
            </a:extLst>
          </a:blip>
          <a:srcRect l="55105" t="24155" r="33574" b="53318"/>
          <a:stretch/>
        </p:blipFill>
        <p:spPr>
          <a:xfrm>
            <a:off x="4096446" y="1871041"/>
            <a:ext cx="986338" cy="1299645"/>
          </a:xfrm>
          <a:prstGeom prst="rect">
            <a:avLst/>
          </a:prstGeom>
        </p:spPr>
      </p:pic>
      <p:pic>
        <p:nvPicPr>
          <p:cNvPr id="12" name="Picture 11"/>
          <p:cNvPicPr>
            <a:picLocks noChangeAspect="1"/>
          </p:cNvPicPr>
          <p:nvPr/>
        </p:nvPicPr>
        <p:blipFill rotWithShape="1">
          <a:blip r:embed="rId7" cstate="print">
            <a:extLst>
              <a:ext uri="{28A0092B-C50C-407E-A947-70E740481C1C}">
                <a14:useLocalDpi xmlns:a14="http://schemas.microsoft.com/office/drawing/2010/main" val="0"/>
              </a:ext>
            </a:extLst>
          </a:blip>
          <a:srcRect l="65227" t="25965" r="26782" b="56053"/>
          <a:stretch/>
        </p:blipFill>
        <p:spPr>
          <a:xfrm>
            <a:off x="7387180" y="1890001"/>
            <a:ext cx="988365" cy="1472692"/>
          </a:xfrm>
          <a:prstGeom prst="rect">
            <a:avLst/>
          </a:prstGeom>
        </p:spPr>
      </p:pic>
      <p:pic>
        <p:nvPicPr>
          <p:cNvPr id="13" name="Picture 12"/>
          <p:cNvPicPr>
            <a:picLocks noChangeAspect="1"/>
          </p:cNvPicPr>
          <p:nvPr/>
        </p:nvPicPr>
        <p:blipFill rotWithShape="1">
          <a:blip r:embed="rId8" cstate="print">
            <a:extLst>
              <a:ext uri="{28A0092B-C50C-407E-A947-70E740481C1C}">
                <a14:useLocalDpi xmlns:a14="http://schemas.microsoft.com/office/drawing/2010/main" val="0"/>
              </a:ext>
            </a:extLst>
          </a:blip>
          <a:srcRect l="69755" t="24557" r="18791" b="47771"/>
          <a:stretch/>
        </p:blipFill>
        <p:spPr>
          <a:xfrm>
            <a:off x="8055799" y="4437977"/>
            <a:ext cx="982298" cy="1571519"/>
          </a:xfrm>
          <a:prstGeom prst="rect">
            <a:avLst/>
          </a:prstGeom>
        </p:spPr>
      </p:pic>
      <p:pic>
        <p:nvPicPr>
          <p:cNvPr id="14" name="Picture 13"/>
          <p:cNvPicPr>
            <a:picLocks noChangeAspect="1"/>
          </p:cNvPicPr>
          <p:nvPr/>
        </p:nvPicPr>
        <p:blipFill rotWithShape="1">
          <a:blip r:embed="rId9" cstate="print">
            <a:extLst>
              <a:ext uri="{28A0092B-C50C-407E-A947-70E740481C1C}">
                <a14:useLocalDpi xmlns:a14="http://schemas.microsoft.com/office/drawing/2010/main" val="0"/>
              </a:ext>
            </a:extLst>
          </a:blip>
          <a:srcRect l="16441" t="28455" r="62932" b="53984"/>
          <a:stretch/>
        </p:blipFill>
        <p:spPr>
          <a:xfrm>
            <a:off x="9031342" y="1863232"/>
            <a:ext cx="1148981" cy="1477263"/>
          </a:xfrm>
          <a:prstGeom prst="rect">
            <a:avLst/>
          </a:prstGeom>
        </p:spPr>
      </p:pic>
      <p:pic>
        <p:nvPicPr>
          <p:cNvPr id="15" name="Picture 14"/>
          <p:cNvPicPr>
            <a:picLocks noChangeAspect="1"/>
          </p:cNvPicPr>
          <p:nvPr/>
        </p:nvPicPr>
        <p:blipFill rotWithShape="1">
          <a:blip r:embed="rId9" cstate="print">
            <a:extLst>
              <a:ext uri="{28A0092B-C50C-407E-A947-70E740481C1C}">
                <a14:useLocalDpi xmlns:a14="http://schemas.microsoft.com/office/drawing/2010/main" val="0"/>
              </a:ext>
            </a:extLst>
          </a:blip>
          <a:srcRect l="62604" t="26992" r="13576" b="53658"/>
          <a:stretch/>
        </p:blipFill>
        <p:spPr>
          <a:xfrm>
            <a:off x="6105548" y="4447250"/>
            <a:ext cx="1292329" cy="1585435"/>
          </a:xfrm>
          <a:prstGeom prst="rect">
            <a:avLst/>
          </a:prstGeom>
        </p:spPr>
      </p:pic>
      <p:pic>
        <p:nvPicPr>
          <p:cNvPr id="16" name="Picture 15"/>
          <p:cNvPicPr>
            <a:picLocks noChangeAspect="1"/>
          </p:cNvPicPr>
          <p:nvPr/>
        </p:nvPicPr>
        <p:blipFill>
          <a:blip r:embed="rId10"/>
          <a:stretch>
            <a:fillRect/>
          </a:stretch>
        </p:blipFill>
        <p:spPr>
          <a:xfrm>
            <a:off x="4441724" y="4445786"/>
            <a:ext cx="910022" cy="1586899"/>
          </a:xfrm>
          <a:prstGeom prst="rect">
            <a:avLst/>
          </a:prstGeom>
        </p:spPr>
      </p:pic>
      <p:pic>
        <p:nvPicPr>
          <p:cNvPr id="17" name="Picture 16"/>
          <p:cNvPicPr>
            <a:picLocks noChangeAspect="1"/>
          </p:cNvPicPr>
          <p:nvPr/>
        </p:nvPicPr>
        <p:blipFill>
          <a:blip r:embed="rId11"/>
          <a:stretch>
            <a:fillRect/>
          </a:stretch>
        </p:blipFill>
        <p:spPr>
          <a:xfrm>
            <a:off x="10216187" y="4445786"/>
            <a:ext cx="1310668" cy="1362405"/>
          </a:xfrm>
          <a:prstGeom prst="rect">
            <a:avLst/>
          </a:prstGeom>
        </p:spPr>
      </p:pic>
      <p:sp>
        <p:nvSpPr>
          <p:cNvPr id="3" name="TextBox 2"/>
          <p:cNvSpPr txBox="1"/>
          <p:nvPr/>
        </p:nvSpPr>
        <p:spPr>
          <a:xfrm>
            <a:off x="548640" y="1520206"/>
            <a:ext cx="1391471" cy="369332"/>
          </a:xfrm>
          <a:prstGeom prst="rect">
            <a:avLst/>
          </a:prstGeom>
          <a:noFill/>
        </p:spPr>
        <p:txBody>
          <a:bodyPr wrap="none" rtlCol="0">
            <a:spAutoFit/>
          </a:bodyPr>
          <a:lstStyle/>
          <a:p>
            <a:r>
              <a:rPr lang="en-US" dirty="0" smtClean="0"/>
              <a:t>Po-Wei Chen</a:t>
            </a:r>
            <a:endParaRPr lang="en-US" dirty="0"/>
          </a:p>
        </p:txBody>
      </p:sp>
      <p:sp>
        <p:nvSpPr>
          <p:cNvPr id="9" name="TextBox 8"/>
          <p:cNvSpPr txBox="1"/>
          <p:nvPr/>
        </p:nvSpPr>
        <p:spPr>
          <a:xfrm>
            <a:off x="2263899" y="1520206"/>
            <a:ext cx="1366271" cy="369332"/>
          </a:xfrm>
          <a:prstGeom prst="rect">
            <a:avLst/>
          </a:prstGeom>
          <a:noFill/>
        </p:spPr>
        <p:txBody>
          <a:bodyPr wrap="none" rtlCol="0">
            <a:spAutoFit/>
          </a:bodyPr>
          <a:lstStyle/>
          <a:p>
            <a:r>
              <a:rPr lang="en-US" dirty="0" smtClean="0"/>
              <a:t>Freddy Chen</a:t>
            </a:r>
            <a:endParaRPr lang="en-US" dirty="0"/>
          </a:p>
        </p:txBody>
      </p:sp>
      <p:sp>
        <p:nvSpPr>
          <p:cNvPr id="18" name="TextBox 17"/>
          <p:cNvSpPr txBox="1"/>
          <p:nvPr/>
        </p:nvSpPr>
        <p:spPr>
          <a:xfrm>
            <a:off x="4124502" y="1493900"/>
            <a:ext cx="957955" cy="369332"/>
          </a:xfrm>
          <a:prstGeom prst="rect">
            <a:avLst/>
          </a:prstGeom>
          <a:noFill/>
        </p:spPr>
        <p:txBody>
          <a:bodyPr wrap="none" rtlCol="0">
            <a:spAutoFit/>
          </a:bodyPr>
          <a:lstStyle/>
          <a:p>
            <a:r>
              <a:rPr lang="en-US" dirty="0" smtClean="0"/>
              <a:t>Hong Yu</a:t>
            </a:r>
            <a:endParaRPr lang="en-US" dirty="0"/>
          </a:p>
        </p:txBody>
      </p:sp>
      <p:sp>
        <p:nvSpPr>
          <p:cNvPr id="19" name="TextBox 18"/>
          <p:cNvSpPr txBox="1"/>
          <p:nvPr/>
        </p:nvSpPr>
        <p:spPr>
          <a:xfrm>
            <a:off x="5488734" y="1470216"/>
            <a:ext cx="1619354" cy="369332"/>
          </a:xfrm>
          <a:prstGeom prst="rect">
            <a:avLst/>
          </a:prstGeom>
          <a:noFill/>
        </p:spPr>
        <p:txBody>
          <a:bodyPr wrap="none" rtlCol="0">
            <a:spAutoFit/>
          </a:bodyPr>
          <a:lstStyle/>
          <a:p>
            <a:r>
              <a:rPr lang="en-US" dirty="0" smtClean="0"/>
              <a:t>Derrick Chuang</a:t>
            </a:r>
            <a:endParaRPr lang="en-US" dirty="0"/>
          </a:p>
        </p:txBody>
      </p:sp>
      <p:sp>
        <p:nvSpPr>
          <p:cNvPr id="20" name="TextBox 19"/>
          <p:cNvSpPr txBox="1"/>
          <p:nvPr/>
        </p:nvSpPr>
        <p:spPr>
          <a:xfrm>
            <a:off x="10628188" y="1515385"/>
            <a:ext cx="1374672" cy="369332"/>
          </a:xfrm>
          <a:prstGeom prst="rect">
            <a:avLst/>
          </a:prstGeom>
          <a:noFill/>
        </p:spPr>
        <p:txBody>
          <a:bodyPr wrap="none" rtlCol="0">
            <a:spAutoFit/>
          </a:bodyPr>
          <a:lstStyle/>
          <a:p>
            <a:r>
              <a:rPr lang="en-US" dirty="0" smtClean="0"/>
              <a:t>Igor </a:t>
            </a:r>
            <a:r>
              <a:rPr lang="en-US" dirty="0" err="1" smtClean="0"/>
              <a:t>Bogarad</a:t>
            </a:r>
            <a:endParaRPr lang="en-US" dirty="0"/>
          </a:p>
        </p:txBody>
      </p:sp>
      <p:sp>
        <p:nvSpPr>
          <p:cNvPr id="21" name="TextBox 20"/>
          <p:cNvSpPr txBox="1"/>
          <p:nvPr/>
        </p:nvSpPr>
        <p:spPr>
          <a:xfrm>
            <a:off x="9219669" y="1470216"/>
            <a:ext cx="909095" cy="369332"/>
          </a:xfrm>
          <a:prstGeom prst="rect">
            <a:avLst/>
          </a:prstGeom>
          <a:noFill/>
        </p:spPr>
        <p:txBody>
          <a:bodyPr wrap="none" rtlCol="0">
            <a:spAutoFit/>
          </a:bodyPr>
          <a:lstStyle/>
          <a:p>
            <a:r>
              <a:rPr lang="en-US" dirty="0" smtClean="0"/>
              <a:t>Paul Lin</a:t>
            </a:r>
            <a:endParaRPr lang="en-US" dirty="0"/>
          </a:p>
        </p:txBody>
      </p:sp>
      <p:sp>
        <p:nvSpPr>
          <p:cNvPr id="22" name="TextBox 21"/>
          <p:cNvSpPr txBox="1"/>
          <p:nvPr/>
        </p:nvSpPr>
        <p:spPr>
          <a:xfrm>
            <a:off x="10330366" y="3891788"/>
            <a:ext cx="1262461" cy="369332"/>
          </a:xfrm>
          <a:prstGeom prst="rect">
            <a:avLst/>
          </a:prstGeom>
          <a:noFill/>
        </p:spPr>
        <p:txBody>
          <a:bodyPr wrap="none" rtlCol="0">
            <a:spAutoFit/>
          </a:bodyPr>
          <a:lstStyle/>
          <a:p>
            <a:r>
              <a:rPr lang="en-US" dirty="0" smtClean="0"/>
              <a:t>Alec </a:t>
            </a:r>
            <a:r>
              <a:rPr lang="en-US" dirty="0" err="1" smtClean="0"/>
              <a:t>Yaeger</a:t>
            </a:r>
            <a:endParaRPr lang="en-US" dirty="0"/>
          </a:p>
        </p:txBody>
      </p:sp>
      <p:sp>
        <p:nvSpPr>
          <p:cNvPr id="23" name="TextBox 22"/>
          <p:cNvSpPr txBox="1"/>
          <p:nvPr/>
        </p:nvSpPr>
        <p:spPr>
          <a:xfrm>
            <a:off x="7199670" y="1527116"/>
            <a:ext cx="1499128" cy="369332"/>
          </a:xfrm>
          <a:prstGeom prst="rect">
            <a:avLst/>
          </a:prstGeom>
          <a:noFill/>
        </p:spPr>
        <p:txBody>
          <a:bodyPr wrap="none" rtlCol="0">
            <a:spAutoFit/>
          </a:bodyPr>
          <a:lstStyle/>
          <a:p>
            <a:r>
              <a:rPr lang="en-US" dirty="0" err="1" smtClean="0"/>
              <a:t>ShanShan</a:t>
            </a:r>
            <a:r>
              <a:rPr lang="en-US" dirty="0" smtClean="0"/>
              <a:t> Luo</a:t>
            </a:r>
            <a:endParaRPr lang="en-US" dirty="0"/>
          </a:p>
        </p:txBody>
      </p:sp>
      <p:sp>
        <p:nvSpPr>
          <p:cNvPr id="24" name="TextBox 23"/>
          <p:cNvSpPr txBox="1"/>
          <p:nvPr/>
        </p:nvSpPr>
        <p:spPr>
          <a:xfrm>
            <a:off x="693578" y="3992423"/>
            <a:ext cx="993092" cy="369332"/>
          </a:xfrm>
          <a:prstGeom prst="rect">
            <a:avLst/>
          </a:prstGeom>
          <a:noFill/>
        </p:spPr>
        <p:txBody>
          <a:bodyPr wrap="none" rtlCol="0">
            <a:spAutoFit/>
          </a:bodyPr>
          <a:lstStyle/>
          <a:p>
            <a:r>
              <a:rPr lang="en-US" dirty="0" smtClean="0"/>
              <a:t>Tony Wu</a:t>
            </a:r>
            <a:endParaRPr lang="en-US" dirty="0"/>
          </a:p>
        </p:txBody>
      </p:sp>
      <p:sp>
        <p:nvSpPr>
          <p:cNvPr id="25" name="TextBox 24"/>
          <p:cNvSpPr txBox="1"/>
          <p:nvPr/>
        </p:nvSpPr>
        <p:spPr>
          <a:xfrm>
            <a:off x="2557423" y="3977054"/>
            <a:ext cx="1377300" cy="369332"/>
          </a:xfrm>
          <a:prstGeom prst="rect">
            <a:avLst/>
          </a:prstGeom>
          <a:noFill/>
        </p:spPr>
        <p:txBody>
          <a:bodyPr wrap="none" rtlCol="0">
            <a:spAutoFit/>
          </a:bodyPr>
          <a:lstStyle/>
          <a:p>
            <a:r>
              <a:rPr lang="en-US" dirty="0" smtClean="0"/>
              <a:t>Charlie Chen</a:t>
            </a:r>
            <a:endParaRPr lang="en-US" dirty="0"/>
          </a:p>
        </p:txBody>
      </p:sp>
      <p:sp>
        <p:nvSpPr>
          <p:cNvPr id="26" name="TextBox 25"/>
          <p:cNvSpPr txBox="1"/>
          <p:nvPr/>
        </p:nvSpPr>
        <p:spPr>
          <a:xfrm>
            <a:off x="4161728" y="4068645"/>
            <a:ext cx="1706301" cy="369332"/>
          </a:xfrm>
          <a:prstGeom prst="rect">
            <a:avLst/>
          </a:prstGeom>
          <a:noFill/>
        </p:spPr>
        <p:txBody>
          <a:bodyPr wrap="none" rtlCol="0">
            <a:spAutoFit/>
          </a:bodyPr>
          <a:lstStyle/>
          <a:p>
            <a:r>
              <a:rPr lang="en-US" dirty="0" smtClean="0"/>
              <a:t>Sammy </a:t>
            </a:r>
            <a:r>
              <a:rPr lang="en-US" dirty="0" err="1" smtClean="0"/>
              <a:t>Pontrelli</a:t>
            </a:r>
            <a:endParaRPr lang="en-US" dirty="0"/>
          </a:p>
        </p:txBody>
      </p:sp>
      <p:sp>
        <p:nvSpPr>
          <p:cNvPr id="27" name="TextBox 26"/>
          <p:cNvSpPr txBox="1"/>
          <p:nvPr/>
        </p:nvSpPr>
        <p:spPr>
          <a:xfrm>
            <a:off x="6307492" y="4076454"/>
            <a:ext cx="829073" cy="369332"/>
          </a:xfrm>
          <a:prstGeom prst="rect">
            <a:avLst/>
          </a:prstGeom>
          <a:noFill/>
        </p:spPr>
        <p:txBody>
          <a:bodyPr wrap="none" rtlCol="0">
            <a:spAutoFit/>
          </a:bodyPr>
          <a:lstStyle/>
          <a:p>
            <a:r>
              <a:rPr lang="en-US" dirty="0" smtClean="0"/>
              <a:t>Luo </a:t>
            </a:r>
            <a:r>
              <a:rPr lang="en-US" dirty="0" err="1" smtClean="0"/>
              <a:t>Mi</a:t>
            </a:r>
            <a:endParaRPr lang="en-US" dirty="0"/>
          </a:p>
        </p:txBody>
      </p:sp>
      <p:sp>
        <p:nvSpPr>
          <p:cNvPr id="28" name="TextBox 27"/>
          <p:cNvSpPr txBox="1"/>
          <p:nvPr/>
        </p:nvSpPr>
        <p:spPr>
          <a:xfrm>
            <a:off x="7972730" y="4055409"/>
            <a:ext cx="1274708" cy="369332"/>
          </a:xfrm>
          <a:prstGeom prst="rect">
            <a:avLst/>
          </a:prstGeom>
          <a:noFill/>
        </p:spPr>
        <p:txBody>
          <a:bodyPr wrap="none" rtlCol="0">
            <a:spAutoFit/>
          </a:bodyPr>
          <a:lstStyle/>
          <a:p>
            <a:r>
              <a:rPr lang="en-US" dirty="0" err="1" smtClean="0"/>
              <a:t>Lemuel</a:t>
            </a:r>
            <a:r>
              <a:rPr lang="en-US" dirty="0" smtClean="0"/>
              <a:t> </a:t>
            </a:r>
            <a:r>
              <a:rPr lang="en-US" dirty="0" err="1" smtClean="0"/>
              <a:t>Soh</a:t>
            </a:r>
            <a:endParaRPr lang="en-US" dirty="0"/>
          </a:p>
        </p:txBody>
      </p:sp>
      <p:sp>
        <p:nvSpPr>
          <p:cNvPr id="29" name="TextBox 28"/>
          <p:cNvSpPr txBox="1"/>
          <p:nvPr/>
        </p:nvSpPr>
        <p:spPr>
          <a:xfrm>
            <a:off x="1626743" y="398971"/>
            <a:ext cx="3682098" cy="646331"/>
          </a:xfrm>
          <a:prstGeom prst="rect">
            <a:avLst/>
          </a:prstGeom>
          <a:solidFill>
            <a:srgbClr val="253917"/>
          </a:solidFill>
        </p:spPr>
        <p:txBody>
          <a:bodyPr wrap="none" rtlCol="0">
            <a:spAutoFit/>
          </a:bodyPr>
          <a:lstStyle/>
          <a:p>
            <a:r>
              <a:rPr lang="en-US" sz="3600" dirty="0" smtClean="0">
                <a:solidFill>
                  <a:srgbClr val="FFFF00"/>
                </a:solidFill>
              </a:rPr>
              <a:t>Acknowledgement</a:t>
            </a:r>
            <a:endParaRPr lang="en-US" sz="3600" dirty="0">
              <a:solidFill>
                <a:srgbClr val="FFFF00"/>
              </a:solidFill>
            </a:endParaRPr>
          </a:p>
        </p:txBody>
      </p:sp>
    </p:spTree>
    <p:extLst>
      <p:ext uri="{BB962C8B-B14F-4D97-AF65-F5344CB8AC3E}">
        <p14:creationId xmlns:p14="http://schemas.microsoft.com/office/powerpoint/2010/main" val="42750027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1588</TotalTime>
  <Words>1535</Words>
  <Application>Microsoft Office PowerPoint</Application>
  <PresentationFormat>Widescreen</PresentationFormat>
  <Paragraphs>670</Paragraphs>
  <Slides>55</Slides>
  <Notes>7</Notes>
  <HiddenSlides>0</HiddenSlides>
  <MMClips>1</MMClips>
  <ScaleCrop>false</ScaleCrop>
  <HeadingPairs>
    <vt:vector size="8" baseType="variant">
      <vt:variant>
        <vt:lpstr>Fonts Used</vt:lpstr>
      </vt:variant>
      <vt:variant>
        <vt:i4>15</vt:i4>
      </vt:variant>
      <vt:variant>
        <vt:lpstr>Theme</vt:lpstr>
      </vt:variant>
      <vt:variant>
        <vt:i4>1</vt:i4>
      </vt:variant>
      <vt:variant>
        <vt:lpstr>Embedded OLE Servers</vt:lpstr>
      </vt:variant>
      <vt:variant>
        <vt:i4>1</vt:i4>
      </vt:variant>
      <vt:variant>
        <vt:lpstr>Slide Titles</vt:lpstr>
      </vt:variant>
      <vt:variant>
        <vt:i4>55</vt:i4>
      </vt:variant>
    </vt:vector>
  </HeadingPairs>
  <TitlesOfParts>
    <vt:vector size="72" baseType="lpstr">
      <vt:lpstr>Calibri </vt:lpstr>
      <vt:lpstr>JansonText-Roman</vt:lpstr>
      <vt:lpstr>MS Mincho</vt:lpstr>
      <vt:lpstr>MS PGothic</vt:lpstr>
      <vt:lpstr>MS PGothic</vt:lpstr>
      <vt:lpstr>新細明體</vt:lpstr>
      <vt:lpstr>黑体</vt:lpstr>
      <vt:lpstr>宋体</vt:lpstr>
      <vt:lpstr>ヒラギノ角ゴ ProN W3</vt:lpstr>
      <vt:lpstr>Arial</vt:lpstr>
      <vt:lpstr>Calibri</vt:lpstr>
      <vt:lpstr>Calibri Light</vt:lpstr>
      <vt:lpstr>Cambria</vt:lpstr>
      <vt:lpstr>Times New Roman</vt:lpstr>
      <vt:lpstr>Wingdings</vt:lpstr>
      <vt:lpstr>Office Theme</vt:lpstr>
      <vt:lpstr>CS ChemDraw Drawing</vt:lpstr>
      <vt:lpstr>Designing Chemistry Using Biology</vt:lpstr>
      <vt:lpstr>PowerPoint Presentation</vt:lpstr>
      <vt:lpstr>PowerPoint Presentation</vt:lpstr>
      <vt:lpstr>PowerPoint Presentation</vt:lpstr>
      <vt:lpstr>PowerPoint Presentation</vt:lpstr>
      <vt:lpstr>PowerPoint Presentation</vt:lpstr>
      <vt:lpstr>Biology becomes digital (數位化)</vt:lpstr>
      <vt:lpstr>PowerPoint Presentation</vt:lpstr>
      <vt:lpstr>PowerPoint Presentation</vt:lpstr>
      <vt:lpstr>PowerPoint Presentation</vt:lpstr>
      <vt:lpstr>PowerPoint Presentation</vt:lpstr>
      <vt:lpstr>PowerPoint Presentation</vt:lpstr>
      <vt:lpstr>Non-oxidative glycolysis</vt:lpstr>
      <vt:lpstr>Methanol condensation</vt:lpstr>
      <vt:lpstr>CO2 reduction</vt:lpstr>
      <vt:lpstr>PowerPoint Presentation</vt:lpstr>
      <vt:lpstr>PowerPoint Presentation</vt:lpstr>
      <vt:lpstr>Ideal Biofuel should come from new photosynthesis</vt:lpstr>
      <vt:lpstr>Ideal Biofuel should come from new photosynthesis</vt:lpstr>
      <vt:lpstr>PowerPoint Presentation</vt:lpstr>
      <vt:lpstr>PowerPoint Presentation</vt:lpstr>
      <vt:lpstr>Oxidative Glycolysis Embden-Meyerhof-Parnas (EMP) pathway</vt:lpstr>
      <vt:lpstr>Non-oxidative glycolysis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Problem: Methanol condensation</vt:lpstr>
      <vt:lpstr>PowerPoint Presentation</vt:lpstr>
      <vt:lpstr>PowerPoint Presentation</vt:lpstr>
      <vt:lpstr>Experimental validation of catalytic cycle</vt:lpstr>
      <vt:lpstr>PowerPoint Presentation</vt:lpstr>
      <vt:lpstr>PowerPoint Presentation</vt:lpstr>
      <vt:lpstr>PowerPoint Presentation</vt:lpstr>
      <vt:lpstr>An E. coli strain that requires methanol to grow</vt:lpstr>
      <vt:lpstr>Designing Chemistry using Biology</vt:lpstr>
      <vt:lpstr>Evolving Chemistry using Biology</vt:lpstr>
      <vt:lpstr>PowerPoint Presentation</vt:lpstr>
      <vt:lpstr>Directed Evolution</vt:lpstr>
      <vt:lpstr>Phage Display</vt:lpstr>
      <vt:lpstr>Simple &amp; fast test is required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Synthetic Biology: Re-Designing Metabolism for Carbon Management</dc:title>
  <dc:creator>James Liao</dc:creator>
  <cp:lastModifiedBy>liaoj</cp:lastModifiedBy>
  <cp:revision>106</cp:revision>
  <dcterms:created xsi:type="dcterms:W3CDTF">2017-04-06T14:33:44Z</dcterms:created>
  <dcterms:modified xsi:type="dcterms:W3CDTF">2017-08-01T00:04:03Z</dcterms:modified>
</cp:coreProperties>
</file>