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93" r:id="rId3"/>
    <p:sldId id="294" r:id="rId4"/>
    <p:sldId id="257" r:id="rId5"/>
    <p:sldId id="295" r:id="rId6"/>
    <p:sldId id="258" r:id="rId7"/>
    <p:sldId id="288" r:id="rId8"/>
    <p:sldId id="260" r:id="rId9"/>
    <p:sldId id="289" r:id="rId10"/>
    <p:sldId id="261" r:id="rId11"/>
    <p:sldId id="264" r:id="rId12"/>
    <p:sldId id="263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90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91" r:id="rId30"/>
    <p:sldId id="281" r:id="rId31"/>
    <p:sldId id="282" r:id="rId32"/>
    <p:sldId id="283" r:id="rId33"/>
    <p:sldId id="284" r:id="rId34"/>
    <p:sldId id="285" r:id="rId35"/>
    <p:sldId id="286" r:id="rId36"/>
    <p:sldId id="292" r:id="rId37"/>
    <p:sldId id="287" r:id="rId38"/>
    <p:sldId id="29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4" autoAdjust="0"/>
    <p:restoredTop sz="94660"/>
  </p:normalViewPr>
  <p:slideViewPr>
    <p:cSldViewPr snapToGrid="0" snapToObjects="1">
      <p:cViewPr varScale="1">
        <p:scale>
          <a:sx n="48" d="100"/>
          <a:sy n="48" d="100"/>
        </p:scale>
        <p:origin x="-14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DAE7C-0FA4-3846-9C19-F729AFC7AA0F}" type="datetimeFigureOut">
              <a:rPr lang="en-US" smtClean="0"/>
              <a:t>8/1/17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47D6F-19D0-D44D-8C84-57D1D1FC6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728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9385D-A517-0145-BE05-FC0A7D20765C}" type="datetimeFigureOut">
              <a:rPr lang="en-US" smtClean="0"/>
              <a:t>8/1/17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0A44F-0D92-114E-A11C-1A5584EF7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648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A44F-0D92-114E-A11C-1A5584EF78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78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A44F-0D92-114E-A11C-1A5584EF78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99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Conclusion: In spiral galaxies today, H I may be more a </a:t>
            </a:r>
            <a:r>
              <a:rPr lang="en-US" dirty="0" err="1" smtClean="0"/>
              <a:t>photodissociation</a:t>
            </a:r>
            <a:r>
              <a:rPr lang="en-US" dirty="0" smtClean="0"/>
              <a:t> product of H2, rather than H2 an association product (on dust) of H 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A44F-0D92-114E-A11C-1A5584EF78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00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A44F-0D92-114E-A11C-1A5584EF78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68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A44F-0D92-114E-A11C-1A5584EF78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10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84AAD-CEB5-FF41-B890-8E1122C7A471}" type="datetime1">
              <a:rPr lang="en-US" smtClean="0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E6C8-1292-2745-9CDB-9812E549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DA51-0FAA-E745-9E85-B456999CD1A1}" type="datetime1">
              <a:rPr lang="en-US" smtClean="0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E6C8-1292-2745-9CDB-9812E549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5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F4BE-8A61-7042-8368-0A20CDA51144}" type="datetime1">
              <a:rPr lang="en-US" smtClean="0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E6C8-1292-2745-9CDB-9812E549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6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06BCC-9107-BD4B-A17B-EC0A90DC2D48}" type="datetime1">
              <a:rPr lang="en-US" smtClean="0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E6C8-1292-2745-9CDB-9812E549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44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7CB0-AD04-6040-ABDA-639E7E27EFB7}" type="datetime1">
              <a:rPr lang="en-US" smtClean="0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E6C8-1292-2745-9CDB-9812E549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2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66F86-32CF-994A-AA66-61AC2EC469CB}" type="datetime1">
              <a:rPr lang="en-US" smtClean="0"/>
              <a:t>8/1/17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E6C8-1292-2745-9CDB-9812E549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AC79-4057-244F-9BCB-DC43A42B7203}" type="datetime1">
              <a:rPr lang="en-US" smtClean="0"/>
              <a:t>8/1/17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E6C8-1292-2745-9CDB-9812E549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7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43FB-977D-1749-AA4E-51068FF1FEC7}" type="datetime1">
              <a:rPr lang="en-US" smtClean="0"/>
              <a:t>8/1/17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E6C8-1292-2745-9CDB-9812E549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63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AB8A-DC8E-A641-9E35-E59FEC5D5B1E}" type="datetime1">
              <a:rPr lang="en-US" smtClean="0"/>
              <a:t>8/1/17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E6C8-1292-2745-9CDB-9812E549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9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3FCC-33D8-4F43-AF57-351DC926F363}" type="datetime1">
              <a:rPr lang="en-US" smtClean="0"/>
              <a:t>8/1/17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E6C8-1292-2745-9CDB-9812E549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88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14C1-B0E4-074F-A53C-83D0BE30770F}" type="datetime1">
              <a:rPr lang="en-US" smtClean="0"/>
              <a:t>8/1/17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E6C8-1292-2745-9CDB-9812E549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9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9512C-E54B-3E46-A953-E7F440A1613C}" type="datetime1">
              <a:rPr lang="en-US" smtClean="0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0E6C8-1292-2745-9CDB-9812E549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1.wdp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22298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Sixty Years of Spiral Density Wave Theory</a:t>
            </a:r>
            <a:br>
              <a:rPr lang="en-US" sz="3200" dirty="0" smtClean="0"/>
            </a:br>
            <a:r>
              <a:rPr lang="en-US" sz="3200" dirty="0" smtClean="0"/>
              <a:t>(Remembering C. C. Lin)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60815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Frank H. </a:t>
            </a:r>
            <a:r>
              <a:rPr lang="en-US" dirty="0" err="1" smtClean="0"/>
              <a:t>Shu</a:t>
            </a:r>
            <a:endParaRPr lang="en-US" dirty="0" smtClean="0"/>
          </a:p>
          <a:p>
            <a:r>
              <a:rPr lang="en-US" dirty="0" smtClean="0"/>
              <a:t>University Professor Emeritus</a:t>
            </a:r>
          </a:p>
          <a:p>
            <a:r>
              <a:rPr lang="en-US" dirty="0" smtClean="0"/>
              <a:t>University of California</a:t>
            </a:r>
          </a:p>
          <a:p>
            <a:r>
              <a:rPr lang="en-US" dirty="0"/>
              <a:t>1</a:t>
            </a:r>
            <a:r>
              <a:rPr lang="en-US" dirty="0" smtClean="0"/>
              <a:t> August 2017</a:t>
            </a:r>
          </a:p>
          <a:p>
            <a:r>
              <a:rPr lang="en-US" dirty="0" smtClean="0"/>
              <a:t>Wu </a:t>
            </a:r>
            <a:r>
              <a:rPr lang="en-US" dirty="0" err="1" smtClean="0"/>
              <a:t>Chien</a:t>
            </a:r>
            <a:r>
              <a:rPr lang="en-US" dirty="0" smtClean="0"/>
              <a:t> </a:t>
            </a:r>
            <a:r>
              <a:rPr lang="en-US" dirty="0" err="1" smtClean="0"/>
              <a:t>Shiung</a:t>
            </a:r>
            <a:r>
              <a:rPr lang="en-US" dirty="0" smtClean="0"/>
              <a:t> Science Camp</a:t>
            </a:r>
          </a:p>
        </p:txBody>
      </p:sp>
      <p:pic>
        <p:nvPicPr>
          <p:cNvPr id="4" name="Picture 3" descr="C. C. Lin (1963?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8" t="7288" r="26477" b="55976"/>
          <a:stretch/>
        </p:blipFill>
        <p:spPr>
          <a:xfrm>
            <a:off x="3041263" y="0"/>
            <a:ext cx="3308726" cy="349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2" name="Picture 214" descr="D:\Harish\AA54-online figure\CH-16\ShuFig0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673" y="1525993"/>
            <a:ext cx="4488280" cy="494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6057" y="89185"/>
            <a:ext cx="8934248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WRST Radio </a:t>
            </a:r>
            <a:r>
              <a:rPr lang="en-US" dirty="0" err="1" smtClean="0"/>
              <a:t>Sychrotron</a:t>
            </a:r>
            <a:r>
              <a:rPr lang="en-US" dirty="0" smtClean="0"/>
              <a:t> Image of M51</a:t>
            </a:r>
          </a:p>
          <a:p>
            <a:r>
              <a:rPr lang="en-US" sz="2400" dirty="0" smtClean="0"/>
              <a:t>(Mathewson, van der </a:t>
            </a:r>
            <a:r>
              <a:rPr lang="en-US" sz="2400" dirty="0" err="1" smtClean="0"/>
              <a:t>Kruit</a:t>
            </a:r>
            <a:r>
              <a:rPr lang="en-US" sz="2400" dirty="0" smtClean="0"/>
              <a:t>, </a:t>
            </a:r>
            <a:r>
              <a:rPr lang="en-US" sz="2400" dirty="0" err="1" smtClean="0"/>
              <a:t>Brouw</a:t>
            </a:r>
            <a:r>
              <a:rPr lang="en-US" sz="2400" dirty="0" smtClean="0"/>
              <a:t> 1972)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" name="Picture 215" descr="D:\Harish\AA54-online figure\CH-16\ShuFig0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893" y="2066035"/>
            <a:ext cx="5899838" cy="436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6057" y="338665"/>
            <a:ext cx="8934248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 I Spiral of M81 in Response to Background 2-Armed SDW in Stars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Visser</a:t>
            </a:r>
            <a:r>
              <a:rPr lang="en-US" sz="2400" dirty="0" smtClean="0"/>
              <a:t> 1980)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4" name="Picture 216" descr="D:\Harish\AA54-online figure\CH-16\ShuFig07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71" y="2376730"/>
            <a:ext cx="7123952" cy="321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13688" y="287515"/>
            <a:ext cx="7999019" cy="643396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 </a:t>
            </a:r>
            <a:endParaRPr lang="en-US" sz="36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6057" y="338665"/>
            <a:ext cx="8934248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Distribution of Dust, H I, Hα, Hβ</a:t>
            </a:r>
          </a:p>
          <a:p>
            <a:r>
              <a:rPr lang="en-US" dirty="0" smtClean="0"/>
              <a:t>in Eastern Arm of M83</a:t>
            </a:r>
          </a:p>
          <a:p>
            <a:r>
              <a:rPr lang="en-US" sz="2400" dirty="0" smtClean="0"/>
              <a:t>(Allen, Atherton, </a:t>
            </a:r>
            <a:r>
              <a:rPr lang="en-US" sz="2400" dirty="0" err="1" smtClean="0"/>
              <a:t>Tilanus</a:t>
            </a:r>
            <a:r>
              <a:rPr lang="en-US" sz="2400" dirty="0" smtClean="0"/>
              <a:t> 1986)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733" y="5662065"/>
            <a:ext cx="9007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</a:t>
            </a:r>
            <a:r>
              <a:rPr lang="en-US" sz="2400" dirty="0" smtClean="0"/>
              <a:t>n </a:t>
            </a:r>
            <a:r>
              <a:rPr lang="en-US" sz="2400" dirty="0"/>
              <a:t>spiral galaxies today, H I may be more </a:t>
            </a:r>
            <a:r>
              <a:rPr lang="en-US" sz="2400" dirty="0" smtClean="0"/>
              <a:t>a </a:t>
            </a:r>
            <a:r>
              <a:rPr lang="en-US" sz="2400" dirty="0" err="1" smtClean="0"/>
              <a:t>photodissociation</a:t>
            </a:r>
            <a:r>
              <a:rPr lang="en-US" sz="2400" dirty="0" smtClean="0"/>
              <a:t> </a:t>
            </a:r>
            <a:r>
              <a:rPr lang="en-US" sz="2400" dirty="0"/>
              <a:t>product of H</a:t>
            </a:r>
            <a:r>
              <a:rPr lang="en-US" sz="2400" baseline="-25000" dirty="0"/>
              <a:t>2</a:t>
            </a:r>
            <a:r>
              <a:rPr lang="en-US" sz="2400" dirty="0"/>
              <a:t>, rather than H</a:t>
            </a:r>
            <a:r>
              <a:rPr lang="en-US" sz="2400" baseline="-25000" dirty="0"/>
              <a:t>2</a:t>
            </a:r>
            <a:r>
              <a:rPr lang="en-US" sz="2400" dirty="0"/>
              <a:t> an association product (on dust) of H I.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5" name="Picture 217" descr="D:\Harish\AA54-online figure\CH-16\ShuFig0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192" y="2169223"/>
            <a:ext cx="4301796" cy="431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6057" y="338665"/>
            <a:ext cx="8934248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Expected Color Gradients Across Spiral Arms by Triggering of OB Star Formation</a:t>
            </a:r>
          </a:p>
          <a:p>
            <a:r>
              <a:rPr lang="en-US" sz="2400" dirty="0" smtClean="0"/>
              <a:t>(Martinez-Garcia, Gonzalez-</a:t>
            </a:r>
            <a:r>
              <a:rPr lang="en-US" sz="2400" dirty="0" err="1" smtClean="0"/>
              <a:t>Lopezlira</a:t>
            </a:r>
            <a:r>
              <a:rPr lang="en-US" sz="2400" dirty="0" smtClean="0"/>
              <a:t>, </a:t>
            </a:r>
            <a:r>
              <a:rPr lang="en-US" sz="2400" dirty="0" err="1" smtClean="0"/>
              <a:t>Bruzual</a:t>
            </a:r>
            <a:r>
              <a:rPr lang="en-US" sz="2400" dirty="0" smtClean="0"/>
              <a:t>-A 2009)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6" name="Picture 218" descr="D:\Harish\AA54-online figure\CH-16\ShuFig0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91" y="1583385"/>
            <a:ext cx="8306406" cy="380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6057" y="338665"/>
            <a:ext cx="8934248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Detected Color Gradients Across in M99</a:t>
            </a:r>
          </a:p>
          <a:p>
            <a:r>
              <a:rPr lang="en-US" sz="2400" dirty="0" smtClean="0"/>
              <a:t>(Gonzalez &amp; Graham 1996)</a:t>
            </a:r>
          </a:p>
        </p:txBody>
      </p:sp>
      <p:sp>
        <p:nvSpPr>
          <p:cNvPr id="3" name="Rectangle 2"/>
          <p:cNvSpPr/>
          <p:nvPr/>
        </p:nvSpPr>
        <p:spPr>
          <a:xfrm>
            <a:off x="136056" y="5504691"/>
            <a:ext cx="9007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Martinez-Garcia, Gonzalez-</a:t>
            </a:r>
            <a:r>
              <a:rPr lang="en-US" sz="2400" dirty="0" err="1"/>
              <a:t>Lopezlira</a:t>
            </a:r>
            <a:r>
              <a:rPr lang="en-US" sz="2400" dirty="0"/>
              <a:t>, </a:t>
            </a:r>
            <a:r>
              <a:rPr lang="en-US" sz="2400" dirty="0" err="1"/>
              <a:t>Bruzual</a:t>
            </a:r>
            <a:r>
              <a:rPr lang="en-US" sz="2400" dirty="0"/>
              <a:t>-A </a:t>
            </a:r>
            <a:r>
              <a:rPr lang="en-US" sz="2400" dirty="0" smtClean="0"/>
              <a:t>(2009): 13 SA and SB galaxies; color gradients in 10 cases, w reversal of sign when cross CR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7" name="Picture 219" descr="D:\Harish\AA54-online figure\CH-16\ShuFig1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16" y="2184400"/>
            <a:ext cx="7916594" cy="42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6057" y="247945"/>
            <a:ext cx="8934248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Grand-Design Spirals in Old Disk Stars Can Have Flocculent Response in Pop I Objects</a:t>
            </a:r>
          </a:p>
          <a:p>
            <a:r>
              <a:rPr lang="en-US" sz="2400" dirty="0" smtClean="0"/>
              <a:t>(Block et al. 1994)</a:t>
            </a:r>
          </a:p>
          <a:p>
            <a:r>
              <a:rPr lang="en-US" sz="2400" dirty="0" smtClean="0"/>
              <a:t>()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8" name="Picture 220" descr="D:\Harish\AA54-online figure\CH-16\ShuFig1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67" y="2041795"/>
            <a:ext cx="6158337" cy="441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36052" y="338665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Nonlinear Response of ISM to Regular Forcing  Can Be Chaotic b/c of Overlapping </a:t>
            </a:r>
            <a:r>
              <a:rPr lang="en-US" sz="3600" dirty="0" err="1" smtClean="0"/>
              <a:t>Subharmonics</a:t>
            </a:r>
            <a:r>
              <a:rPr lang="en-US" sz="3600" dirty="0" smtClean="0"/>
              <a:t> 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Chakrabarti</a:t>
            </a:r>
            <a:r>
              <a:rPr lang="en-US" sz="2400" dirty="0" smtClean="0"/>
              <a:t>, Laughlin, </a:t>
            </a:r>
            <a:r>
              <a:rPr lang="en-US" sz="2400" dirty="0" err="1" smtClean="0"/>
              <a:t>Shu</a:t>
            </a:r>
            <a:r>
              <a:rPr lang="en-US" sz="2400" dirty="0" smtClean="0"/>
              <a:t> 2003)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9" name="Picture 221" descr="D:\Harish\AA54-online figure\CH-16\ShuFig1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62" y="1976913"/>
            <a:ext cx="3896801" cy="46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36052" y="43825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Formation of Spurs and Feathers by Parasitic Magneto-Jeans Instability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Shetty</a:t>
            </a:r>
            <a:r>
              <a:rPr lang="en-US" sz="2400" dirty="0" smtClean="0"/>
              <a:t> &amp; </a:t>
            </a:r>
            <a:r>
              <a:rPr lang="en-US" sz="2400" dirty="0" err="1" smtClean="0"/>
              <a:t>Ostriker</a:t>
            </a:r>
            <a:r>
              <a:rPr lang="en-US" sz="2400" dirty="0" smtClean="0"/>
              <a:t> 2006)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204" y="3188571"/>
            <a:ext cx="1862821" cy="1886704"/>
          </a:xfrm>
          <a:prstGeom prst="rect">
            <a:avLst/>
          </a:prstGeom>
        </p:spPr>
      </p:pic>
      <p:pic>
        <p:nvPicPr>
          <p:cNvPr id="2270" name="Picture 222" descr="D:\Harish\AA54-online figure\CH-16\ShuFig13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220" y="2156289"/>
            <a:ext cx="4714433" cy="445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36052" y="43825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Simulations Pick </a:t>
            </a:r>
            <a:r>
              <a:rPr lang="en-US" dirty="0"/>
              <a:t>U</a:t>
            </a:r>
            <a:r>
              <a:rPr lang="en-US" dirty="0" smtClean="0"/>
              <a:t>p Fastest Growing</a:t>
            </a:r>
          </a:p>
          <a:p>
            <a:r>
              <a:rPr lang="en-US" dirty="0" smtClean="0"/>
              <a:t>Self-</a:t>
            </a:r>
            <a:r>
              <a:rPr lang="en-US" dirty="0" err="1" smtClean="0"/>
              <a:t>Grav</a:t>
            </a:r>
            <a:r>
              <a:rPr lang="en-US" dirty="0" smtClean="0"/>
              <a:t> Instability in TASS Pattern</a:t>
            </a:r>
          </a:p>
          <a:p>
            <a:r>
              <a:rPr lang="en-US" sz="2400" dirty="0" smtClean="0"/>
              <a:t>(Lee &amp; </a:t>
            </a:r>
            <a:r>
              <a:rPr lang="en-US" sz="2400" dirty="0" err="1" smtClean="0"/>
              <a:t>Shu</a:t>
            </a:r>
            <a:r>
              <a:rPr lang="en-US" sz="2400" dirty="0" smtClean="0"/>
              <a:t> 2012, Lee 2014)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078" y="1950528"/>
            <a:ext cx="351219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Discrete Spectrum from</a:t>
            </a:r>
          </a:p>
          <a:p>
            <a:r>
              <a:rPr lang="en-US" sz="2400" dirty="0" smtClean="0"/>
              <a:t>Double Periodicity</a:t>
            </a:r>
          </a:p>
          <a:p>
            <a:r>
              <a:rPr lang="en-US" sz="2400" dirty="0"/>
              <a:t>o</a:t>
            </a:r>
            <a:r>
              <a:rPr lang="en-US" sz="2400" dirty="0" smtClean="0"/>
              <a:t>f </a:t>
            </a:r>
            <a:r>
              <a:rPr lang="en-US" sz="2400" dirty="0" err="1" smtClean="0"/>
              <a:t>Alllowable</a:t>
            </a:r>
            <a:r>
              <a:rPr lang="en-US" sz="2400" dirty="0" smtClean="0"/>
              <a:t> Disturbances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6755" y="5080430"/>
            <a:ext cx="4013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Seven irreducible dimensionless parameters:</a:t>
            </a:r>
          </a:p>
          <a:p>
            <a:r>
              <a:rPr lang="en-US" sz="2400" dirty="0" err="1" smtClean="0"/>
              <a:t>κ</a:t>
            </a:r>
            <a:r>
              <a:rPr lang="en-US" sz="2400" dirty="0" smtClean="0"/>
              <a:t>/</a:t>
            </a:r>
            <a:r>
              <a:rPr lang="en-US" sz="2400" dirty="0" err="1" smtClean="0"/>
              <a:t>Ω</a:t>
            </a:r>
            <a:r>
              <a:rPr lang="en-US" sz="2400" dirty="0" smtClean="0"/>
              <a:t>, </a:t>
            </a:r>
            <a:r>
              <a:rPr lang="en-US" sz="2400" dirty="0" err="1" smtClean="0"/>
              <a:t>Ω</a:t>
            </a:r>
            <a:r>
              <a:rPr lang="en-US" sz="2400" baseline="-25000" dirty="0" err="1" smtClean="0"/>
              <a:t>p</a:t>
            </a:r>
            <a:r>
              <a:rPr lang="en-US" sz="2400" dirty="0" smtClean="0"/>
              <a:t>/</a:t>
            </a:r>
            <a:r>
              <a:rPr lang="en-US" sz="2400" dirty="0" err="1" smtClean="0"/>
              <a:t>Ω</a:t>
            </a:r>
            <a:r>
              <a:rPr lang="en-US" sz="2400" dirty="0" smtClean="0"/>
              <a:t>, </a:t>
            </a:r>
            <a:r>
              <a:rPr lang="en-US" sz="2400" i="1" dirty="0" smtClean="0"/>
              <a:t>a</a:t>
            </a:r>
            <a:r>
              <a:rPr lang="en-US" sz="2400" dirty="0" smtClean="0"/>
              <a:t>/</a:t>
            </a:r>
            <a:r>
              <a:rPr lang="en-US" sz="2400" dirty="0" err="1" smtClean="0"/>
              <a:t>ϖΩ</a:t>
            </a:r>
            <a:r>
              <a:rPr lang="en-US" sz="2400" dirty="0" smtClean="0"/>
              <a:t>, </a:t>
            </a:r>
            <a:r>
              <a:rPr lang="en-US" sz="2400" dirty="0" err="1" smtClean="0"/>
              <a:t>v</a:t>
            </a:r>
            <a:r>
              <a:rPr lang="en-US" sz="2400" baseline="-25000" dirty="0" err="1" smtClean="0"/>
              <a:t>A</a:t>
            </a:r>
            <a:r>
              <a:rPr lang="en-US" sz="2400" dirty="0" smtClean="0"/>
              <a:t>/</a:t>
            </a:r>
            <a:r>
              <a:rPr lang="en-US" sz="2400" dirty="0" err="1" smtClean="0"/>
              <a:t>ϖΩ</a:t>
            </a:r>
            <a:r>
              <a:rPr lang="en-US" sz="2400" dirty="0" smtClean="0"/>
              <a:t>, 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an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i</a:t>
            </a:r>
            <a:r>
              <a:rPr lang="en-US" sz="2400" dirty="0" smtClean="0"/>
              <a:t>, </a:t>
            </a:r>
            <a:r>
              <a:rPr lang="en-US" sz="2400" i="1" dirty="0" smtClean="0"/>
              <a:t>F</a:t>
            </a:r>
            <a:r>
              <a:rPr lang="en-US" sz="2400" dirty="0" smtClean="0"/>
              <a:t>, 2π</a:t>
            </a:r>
            <a:r>
              <a:rPr lang="en-US" sz="2400" i="1" dirty="0" err="1"/>
              <a:t>G</a:t>
            </a:r>
            <a:r>
              <a:rPr lang="en-US" sz="2400" dirty="0" err="1" smtClean="0"/>
              <a:t>σ</a:t>
            </a:r>
            <a:r>
              <a:rPr lang="en-US" sz="2400" baseline="-25000" dirty="0" err="1" smtClean="0"/>
              <a:t>g</a:t>
            </a:r>
            <a:r>
              <a:rPr lang="en-US" sz="2400" dirty="0" smtClean="0"/>
              <a:t>/ϖΩ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1" name="Picture 223" descr="D:\Harish\AA54-online figure\CH-16\ShuFig1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90" y="1997540"/>
            <a:ext cx="6053958" cy="458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36052" y="43825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Orbiting Mass Point Produces       Density Wakes in Stellar Disk</a:t>
            </a:r>
          </a:p>
          <a:p>
            <a:r>
              <a:rPr lang="en-US" sz="2400" dirty="0" smtClean="0"/>
              <a:t>(Julian &amp; </a:t>
            </a:r>
            <a:r>
              <a:rPr lang="en-US" sz="2400" dirty="0" err="1" smtClean="0"/>
              <a:t>Toomre</a:t>
            </a:r>
            <a:r>
              <a:rPr lang="en-US" sz="2400" dirty="0" smtClean="0"/>
              <a:t> 1966)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613" y="1600200"/>
            <a:ext cx="8557848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Importance of choosing a mentor for a career in research</a:t>
            </a:r>
          </a:p>
          <a:p>
            <a:r>
              <a:rPr lang="en-US" dirty="0" smtClean="0"/>
              <a:t>Based on 2016 ARAA review article</a:t>
            </a:r>
          </a:p>
          <a:p>
            <a:r>
              <a:rPr lang="en-US" dirty="0" smtClean="0"/>
              <a:t>Mostly pictures</a:t>
            </a:r>
          </a:p>
          <a:p>
            <a:pPr lvl="1"/>
            <a:r>
              <a:rPr lang="en-US" dirty="0" smtClean="0"/>
              <a:t>2 equations</a:t>
            </a:r>
          </a:p>
          <a:p>
            <a:pPr lvl="1"/>
            <a:r>
              <a:rPr lang="en-US" dirty="0" smtClean="0"/>
              <a:t>WKBJ theory (close relationship with Hilbert-Huang Transforms)</a:t>
            </a:r>
          </a:p>
          <a:p>
            <a:r>
              <a:rPr lang="en-US" dirty="0" smtClean="0"/>
              <a:t>Five sections</a:t>
            </a:r>
          </a:p>
          <a:p>
            <a:pPr lvl="1"/>
            <a:r>
              <a:rPr lang="en-US" dirty="0" smtClean="0"/>
              <a:t>Background and motivation</a:t>
            </a:r>
          </a:p>
          <a:p>
            <a:pPr lvl="1"/>
            <a:r>
              <a:rPr lang="en-US" dirty="0" smtClean="0"/>
              <a:t>Linear and non-linear theory</a:t>
            </a:r>
          </a:p>
          <a:p>
            <a:pPr lvl="1"/>
            <a:r>
              <a:rPr lang="en-US" dirty="0" smtClean="0"/>
              <a:t>SDWs in external disk galaxies</a:t>
            </a:r>
          </a:p>
          <a:p>
            <a:pPr lvl="1"/>
            <a:r>
              <a:rPr lang="en-US" dirty="0" smtClean="0"/>
              <a:t>SDWs in planetary rings</a:t>
            </a:r>
          </a:p>
          <a:p>
            <a:pPr lvl="1"/>
            <a:r>
              <a:rPr lang="en-US" dirty="0" smtClean="0"/>
              <a:t>Spiral structure as growing normal modes </a:t>
            </a:r>
            <a:r>
              <a:rPr lang="en-US" dirty="0"/>
              <a:t>in disk galaxies </a:t>
            </a:r>
            <a:endParaRPr lang="en-US" dirty="0" smtClean="0"/>
          </a:p>
          <a:p>
            <a:r>
              <a:rPr lang="en-US" dirty="0" smtClean="0"/>
              <a:t>SDWs in </a:t>
            </a:r>
            <a:r>
              <a:rPr lang="en-US" dirty="0" err="1" smtClean="0"/>
              <a:t>protoplanetary</a:t>
            </a:r>
            <a:r>
              <a:rPr lang="en-US" dirty="0" smtClean="0"/>
              <a:t> disks (brief comment)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66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629396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SDWs in Planetary Rings</a:t>
            </a:r>
          </a:p>
        </p:txBody>
      </p:sp>
    </p:spTree>
    <p:extLst>
      <p:ext uri="{BB962C8B-B14F-4D97-AF65-F5344CB8AC3E}">
        <p14:creationId xmlns:p14="http://schemas.microsoft.com/office/powerpoint/2010/main" val="174165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2" name="Picture 224" descr="D:\Harish\AA54-online figure\CH-16\ShuFig1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16" y="1925743"/>
            <a:ext cx="5653841" cy="471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36052" y="43825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Clearing of Cassini Division by 2:1 ILR</a:t>
            </a:r>
          </a:p>
          <a:p>
            <a:r>
              <a:rPr lang="en-US" dirty="0"/>
              <a:t>o</a:t>
            </a:r>
            <a:r>
              <a:rPr lang="en-US" dirty="0" smtClean="0"/>
              <a:t>f </a:t>
            </a:r>
            <a:r>
              <a:rPr lang="en-US" dirty="0" err="1" smtClean="0"/>
              <a:t>Mimas</a:t>
            </a:r>
            <a:r>
              <a:rPr lang="en-US" dirty="0" smtClean="0"/>
              <a:t> (</a:t>
            </a:r>
            <a:r>
              <a:rPr lang="en-US" dirty="0" err="1" smtClean="0"/>
              <a:t>ν</a:t>
            </a:r>
            <a:r>
              <a:rPr lang="en-US" dirty="0" smtClean="0"/>
              <a:t> = -1 for </a:t>
            </a:r>
            <a:r>
              <a:rPr lang="en-US" i="1" dirty="0" smtClean="0"/>
              <a:t>m</a:t>
            </a:r>
            <a:r>
              <a:rPr lang="en-US" dirty="0" smtClean="0"/>
              <a:t> = 2 w </a:t>
            </a:r>
            <a:r>
              <a:rPr lang="en-US" dirty="0" err="1" smtClean="0"/>
              <a:t>Ω</a:t>
            </a:r>
            <a:r>
              <a:rPr lang="en-US" baseline="-25000" dirty="0" err="1" smtClean="0"/>
              <a:t>p</a:t>
            </a:r>
            <a:r>
              <a:rPr lang="en-US" dirty="0" smtClean="0"/>
              <a:t> = Ω</a:t>
            </a:r>
            <a:r>
              <a:rPr lang="en-US" baseline="-25000" dirty="0" smtClean="0"/>
              <a:t>M</a:t>
            </a:r>
            <a:r>
              <a:rPr lang="en-US" dirty="0" smtClean="0"/>
              <a:t>)       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Goldreich</a:t>
            </a:r>
            <a:r>
              <a:rPr lang="en-US" sz="2400" dirty="0" smtClean="0"/>
              <a:t> &amp; </a:t>
            </a:r>
            <a:r>
              <a:rPr lang="en-US" sz="2400" dirty="0" err="1" smtClean="0"/>
              <a:t>Tremaine</a:t>
            </a:r>
            <a:r>
              <a:rPr lang="en-US" sz="2400" dirty="0" smtClean="0"/>
              <a:t> 1978, </a:t>
            </a:r>
            <a:r>
              <a:rPr lang="en-US" sz="2400" dirty="0" err="1" smtClean="0"/>
              <a:t>Borderies</a:t>
            </a:r>
            <a:r>
              <a:rPr lang="en-US" sz="2400" dirty="0" smtClean="0"/>
              <a:t>, </a:t>
            </a:r>
            <a:r>
              <a:rPr lang="en-US" sz="2400" dirty="0" err="1" smtClean="0"/>
              <a:t>Goldrich</a:t>
            </a:r>
            <a:r>
              <a:rPr lang="en-US" sz="2400" dirty="0" smtClean="0"/>
              <a:t>, </a:t>
            </a:r>
            <a:r>
              <a:rPr lang="en-US" sz="2400" dirty="0" err="1" smtClean="0"/>
              <a:t>Tremaine</a:t>
            </a:r>
            <a:r>
              <a:rPr lang="en-US" sz="2400" dirty="0" smtClean="0"/>
              <a:t> 1985)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18049" y="2375001"/>
            <a:ext cx="3218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Spitale</a:t>
            </a:r>
            <a:r>
              <a:rPr lang="en-US" sz="2400" dirty="0" smtClean="0"/>
              <a:t> &amp; </a:t>
            </a:r>
            <a:r>
              <a:rPr lang="en-US" sz="2400" dirty="0" err="1" smtClean="0"/>
              <a:t>Porco</a:t>
            </a:r>
            <a:r>
              <a:rPr lang="en-US" sz="2400" dirty="0" smtClean="0"/>
              <a:t> (2010), Nicholson et al. (2014)</a:t>
            </a:r>
          </a:p>
          <a:p>
            <a:endParaRPr lang="en-US" sz="2400" dirty="0"/>
          </a:p>
          <a:p>
            <a:r>
              <a:rPr lang="en-US" sz="2400" dirty="0" smtClean="0"/>
              <a:t>NASA/JPL/Cassini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" name="Picture 225" descr="D:\Harish\AA54-online figure\CH-16\ShuFig1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751" y="1782228"/>
            <a:ext cx="5927595" cy="483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36052" y="43825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Forcing at ILRs (or OLRs) </a:t>
            </a:r>
            <a:r>
              <a:rPr lang="en-US" dirty="0"/>
              <a:t>by Mass Point Launches </a:t>
            </a:r>
            <a:r>
              <a:rPr lang="en-US" dirty="0" smtClean="0"/>
              <a:t>Long Trailing SDWs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Shu</a:t>
            </a:r>
            <a:r>
              <a:rPr lang="en-US" sz="2400" dirty="0" smtClean="0"/>
              <a:t>, Yuan, </a:t>
            </a:r>
            <a:r>
              <a:rPr lang="en-US" sz="2400" dirty="0" err="1" smtClean="0"/>
              <a:t>Lissauer</a:t>
            </a:r>
            <a:r>
              <a:rPr lang="en-US" sz="2400" dirty="0" smtClean="0"/>
              <a:t> 1985)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4" name="Picture 226" descr="D:\Harish\AA54-online figure\CH-16\ShuFig1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20" y="1904069"/>
            <a:ext cx="5856621" cy="476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36052" y="43825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With Modest Forcing, Launched SDWs</a:t>
            </a:r>
          </a:p>
          <a:p>
            <a:r>
              <a:rPr lang="en-US" dirty="0" smtClean="0"/>
              <a:t>Quickly Reach Nonlinear Amplitudes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Shu</a:t>
            </a:r>
            <a:r>
              <a:rPr lang="en-US" sz="2400" dirty="0" smtClean="0"/>
              <a:t>, Yuan, </a:t>
            </a:r>
            <a:r>
              <a:rPr lang="en-US" sz="2400" dirty="0" err="1" smtClean="0"/>
              <a:t>Lissauer</a:t>
            </a:r>
            <a:r>
              <a:rPr lang="en-US" sz="2400" dirty="0" smtClean="0"/>
              <a:t> 1985a; </a:t>
            </a:r>
            <a:r>
              <a:rPr lang="en-US" sz="2400" dirty="0" err="1" smtClean="0"/>
              <a:t>inviscid</a:t>
            </a:r>
            <a:r>
              <a:rPr lang="en-US" sz="2400" dirty="0" smtClean="0"/>
              <a:t> calculation)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5" name="Picture 227" descr="D:\Harish\AA54-online figure\CH-16\ShuFig1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61" y="1675258"/>
            <a:ext cx="5984373" cy="502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36052" y="43825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Collisional Damping w Measured </a:t>
            </a:r>
            <a:r>
              <a:rPr lang="en-US" sz="4000" dirty="0" err="1" smtClean="0"/>
              <a:t>Coeff</a:t>
            </a:r>
            <a:r>
              <a:rPr lang="en-US" sz="4000" dirty="0" smtClean="0"/>
              <a:t> of Restitution by Bridges, </a:t>
            </a:r>
            <a:r>
              <a:rPr lang="en-US" sz="4000" dirty="0" err="1" smtClean="0"/>
              <a:t>Hatzes</a:t>
            </a:r>
            <a:r>
              <a:rPr lang="en-US" sz="4000" dirty="0" smtClean="0"/>
              <a:t>, Lin (1984)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Shu</a:t>
            </a:r>
            <a:r>
              <a:rPr lang="en-US" sz="2400" dirty="0" smtClean="0"/>
              <a:t>, Yuan, </a:t>
            </a:r>
            <a:r>
              <a:rPr lang="en-US" sz="2400" dirty="0" err="1" smtClean="0"/>
              <a:t>Lissauer</a:t>
            </a:r>
            <a:r>
              <a:rPr lang="en-US" sz="2400" dirty="0" smtClean="0"/>
              <a:t> 1985)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6" name="Picture 228" descr="D:\Harish\AA54-online figure\CH-16\ShuFig1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847" y="2060575"/>
            <a:ext cx="7316272" cy="362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36052" y="43825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Voyager 2 Observed SDWs and SBWs</a:t>
            </a:r>
          </a:p>
          <a:p>
            <a:r>
              <a:rPr lang="en-US" dirty="0" smtClean="0"/>
              <a:t>Launched at 5:3 Resonance w </a:t>
            </a:r>
            <a:r>
              <a:rPr lang="en-US" dirty="0" err="1" smtClean="0"/>
              <a:t>Mimas</a:t>
            </a:r>
            <a:endParaRPr lang="en-US" dirty="0" smtClean="0"/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Shu</a:t>
            </a:r>
            <a:r>
              <a:rPr lang="en-US" sz="2400" dirty="0" smtClean="0"/>
              <a:t>, Yuan, </a:t>
            </a:r>
            <a:r>
              <a:rPr lang="en-US" sz="2400" dirty="0" err="1" smtClean="0"/>
              <a:t>Lissauer</a:t>
            </a:r>
            <a:r>
              <a:rPr lang="en-US" sz="2400" dirty="0" smtClean="0"/>
              <a:t> 1985)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-68035" y="2517530"/>
            <a:ext cx="1834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NASA/</a:t>
            </a:r>
            <a:r>
              <a:rPr lang="en-US" dirty="0" err="1" smtClean="0"/>
              <a:t>JPL?Cassini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7" name="Picture 229" descr="D:\Harish\AA54-online figure\CH-16\ShuFig2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93" y="2500322"/>
            <a:ext cx="7332716" cy="386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36052" y="270625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Damped SDW at </a:t>
            </a:r>
            <a:r>
              <a:rPr lang="en-US" dirty="0" err="1" smtClean="0"/>
              <a:t>Mimas</a:t>
            </a:r>
            <a:r>
              <a:rPr lang="en-US" dirty="0" smtClean="0"/>
              <a:t> 5:3 Resonance</a:t>
            </a:r>
          </a:p>
          <a:p>
            <a:r>
              <a:rPr lang="en-US" dirty="0" smtClean="0"/>
              <a:t>Observed by Stellar Extinction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Shu</a:t>
            </a:r>
            <a:r>
              <a:rPr lang="en-US" sz="2400" dirty="0" smtClean="0"/>
              <a:t>, </a:t>
            </a:r>
            <a:r>
              <a:rPr lang="en-US" sz="2400" dirty="0" err="1" smtClean="0"/>
              <a:t>Dones</a:t>
            </a:r>
            <a:r>
              <a:rPr lang="en-US" sz="2400" dirty="0" smtClean="0"/>
              <a:t>, </a:t>
            </a:r>
            <a:r>
              <a:rPr lang="en-US" sz="2400" dirty="0" err="1" smtClean="0"/>
              <a:t>Lissauer</a:t>
            </a:r>
            <a:r>
              <a:rPr lang="en-US" sz="2400" dirty="0" smtClean="0"/>
              <a:t>, et al. 1985b)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8" name="Picture 230" descr="D:\Harish\AA54-online figure\CH-16\ShuFig2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00" y="2041254"/>
            <a:ext cx="4658153" cy="458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36052" y="43825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With Nonlinearity Offset by Damping</a:t>
            </a:r>
          </a:p>
          <a:p>
            <a:r>
              <a:rPr lang="en-US" dirty="0" err="1" smtClean="0"/>
              <a:t>λ</a:t>
            </a:r>
            <a:r>
              <a:rPr lang="en-US" dirty="0" smtClean="0"/>
              <a:t> </a:t>
            </a:r>
            <a:r>
              <a:rPr lang="en-US" dirty="0"/>
              <a:t>~</a:t>
            </a:r>
            <a:r>
              <a:rPr lang="en-US" dirty="0" smtClean="0"/>
              <a:t> surface density/</a:t>
            </a:r>
            <a:r>
              <a:rPr lang="en-US" dirty="0" err="1" smtClean="0"/>
              <a:t>dist</a:t>
            </a:r>
            <a:r>
              <a:rPr lang="en-US" dirty="0" smtClean="0"/>
              <a:t> from resonance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Shu</a:t>
            </a:r>
            <a:r>
              <a:rPr lang="en-US" sz="2400" dirty="0" smtClean="0"/>
              <a:t>, </a:t>
            </a:r>
            <a:r>
              <a:rPr lang="en-US" sz="2400" dirty="0" err="1" smtClean="0"/>
              <a:t>Dones</a:t>
            </a:r>
            <a:r>
              <a:rPr lang="en-US" sz="2400" dirty="0" smtClean="0"/>
              <a:t>, </a:t>
            </a:r>
            <a:r>
              <a:rPr lang="en-US" sz="2400" dirty="0" err="1" smtClean="0"/>
              <a:t>Lissauer</a:t>
            </a:r>
            <a:r>
              <a:rPr lang="en-US" sz="2400" dirty="0" smtClean="0"/>
              <a:t> et al. 1985b)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9" name="Picture 231" descr="D:\Harish\AA54-online figure\CH-16\ShuFig2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41" y="1616614"/>
            <a:ext cx="4279522" cy="502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36052" y="43825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NASA Question: Can Voyager 1 or 2 Fly Safely Through Cassini Division?</a:t>
            </a:r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04074" y="1428888"/>
            <a:ext cx="4104323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Voyager 1: Cassini Division has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lt debris lanes &amp; clear lanes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Shepherding moonlets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/>
              <a:t>a</a:t>
            </a:r>
            <a:r>
              <a:rPr lang="en-US" sz="2400" dirty="0" err="1" smtClean="0"/>
              <a:t>ng</a:t>
            </a:r>
            <a:r>
              <a:rPr lang="en-US" sz="2400" dirty="0" smtClean="0"/>
              <a:t> mom transport repulsive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b</a:t>
            </a:r>
            <a:r>
              <a:rPr lang="en-US" sz="2400" dirty="0" smtClean="0"/>
              <a:t>ack reaction: migration of moonlets</a:t>
            </a:r>
            <a:endParaRPr lang="en-US" sz="2400" dirty="0"/>
          </a:p>
          <a:p>
            <a:r>
              <a:rPr lang="en-US" sz="2400" dirty="0" smtClean="0"/>
              <a:t>Speculations before 51 Peg: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spitting out small moons beyond A ring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</a:t>
            </a:r>
            <a:r>
              <a:rPr lang="en-US" sz="2400" dirty="0" smtClean="0"/>
              <a:t>igration of planets in </a:t>
            </a:r>
            <a:r>
              <a:rPr lang="en-US" sz="2400" dirty="0" err="1" smtClean="0"/>
              <a:t>protoplanetary</a:t>
            </a:r>
            <a:r>
              <a:rPr lang="en-US" sz="2400" dirty="0" smtClean="0"/>
              <a:t> disks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c</a:t>
            </a:r>
            <a:r>
              <a:rPr lang="en-US" sz="2400" dirty="0" smtClean="0"/>
              <a:t>ould early migration of Jupiter have affected structure of solar system? 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895697" y="5556709"/>
            <a:ext cx="1816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NASA/JPL/Cassini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629396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Spiral Structure as Growing </a:t>
            </a:r>
          </a:p>
          <a:p>
            <a:r>
              <a:rPr lang="en-US" dirty="0" smtClean="0"/>
              <a:t>Normal Modes in Disk Galaxies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Shu</a:t>
            </a:r>
            <a:r>
              <a:rPr lang="en-US" sz="2400" dirty="0" smtClean="0"/>
              <a:t> 1970; </a:t>
            </a:r>
            <a:r>
              <a:rPr lang="en-US" sz="2400" dirty="0" err="1" smtClean="0"/>
              <a:t>Kalnajs</a:t>
            </a:r>
            <a:r>
              <a:rPr lang="en-US" sz="2400" dirty="0" smtClean="0"/>
              <a:t> 1971, 1974, 1976)</a:t>
            </a:r>
          </a:p>
        </p:txBody>
      </p:sp>
    </p:spTree>
    <p:extLst>
      <p:ext uri="{BB962C8B-B14F-4D97-AF65-F5344CB8AC3E}">
        <p14:creationId xmlns:p14="http://schemas.microsoft.com/office/powerpoint/2010/main" val="296068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7078"/>
            <a:ext cx="8229600" cy="1143000"/>
          </a:xfrm>
        </p:spPr>
        <p:txBody>
          <a:bodyPr/>
          <a:lstStyle/>
          <a:p>
            <a:r>
              <a:rPr lang="en-US" dirty="0" smtClean="0"/>
              <a:t>Background and Motivation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23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0" name="Picture 232" descr="D:\Harish\AA54-online figure\CH-16\ShuFig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022" y="1882774"/>
            <a:ext cx="5323308" cy="46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Wave Amplification by Stimulated Emission of Radiation across CR</a:t>
            </a:r>
          </a:p>
          <a:p>
            <a:r>
              <a:rPr lang="en-US" sz="2400" dirty="0" smtClean="0"/>
              <a:t>(Mark 1976)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1" name="Picture 233" descr="D:\Harish\AA54-online figure\CH-16\ShuFig2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53" y="1846262"/>
            <a:ext cx="7994704" cy="440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79908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Feedback and Coherence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Bertin</a:t>
            </a:r>
            <a:r>
              <a:rPr lang="en-US" sz="2400" dirty="0" smtClean="0"/>
              <a:t>, Lau, Lin et al. 1977)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061" y="3894487"/>
            <a:ext cx="4813300" cy="210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2" name="Picture 234" descr="D:\Harish\AA54-online figure\CH-16\ShuFig2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20" y="2120899"/>
            <a:ext cx="7262199" cy="436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79908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Generic Form of Most Unstable Modes</a:t>
            </a:r>
          </a:p>
          <a:p>
            <a:r>
              <a:rPr lang="en-US" dirty="0" smtClean="0"/>
              <a:t>In Stellar Dynamical Disks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Jalali</a:t>
            </a:r>
            <a:r>
              <a:rPr lang="en-US" sz="2400" dirty="0" smtClean="0"/>
              <a:t> &amp; Hunter 2005)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06592" y="5692780"/>
            <a:ext cx="1231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</a:t>
            </a:r>
            <a:r>
              <a:rPr lang="en-US" dirty="0" smtClean="0"/>
              <a:t> = 2, </a:t>
            </a:r>
            <a:r>
              <a:rPr lang="en-US" i="1" dirty="0" smtClean="0"/>
              <a:t>n 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48140" y="5641060"/>
            <a:ext cx="1231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</a:t>
            </a:r>
            <a:r>
              <a:rPr lang="en-US" dirty="0" smtClean="0"/>
              <a:t> = 2, </a:t>
            </a:r>
            <a:r>
              <a:rPr lang="en-US" i="1" dirty="0" smtClean="0"/>
              <a:t>n </a:t>
            </a:r>
            <a:r>
              <a:rPr lang="en-US" dirty="0" smtClean="0"/>
              <a:t>=0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" name="Picture 235" descr="D:\Harish\AA54-online figure\CH-16\ShuFig26revised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67" y="1664392"/>
            <a:ext cx="6275672" cy="503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79908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Numerical Simulations of J&amp;H Modes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Khoperskov</a:t>
            </a:r>
            <a:r>
              <a:rPr lang="en-US" sz="2400" dirty="0" smtClean="0"/>
              <a:t> et al. 2007)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4" name="Picture 236" descr="D:\Harish\AA54-online figure\CH-16\ShuFig2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999" y="2061029"/>
            <a:ext cx="7446463" cy="447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90704" y="179908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Modal Amplitude Modulation in K Band Image of Stellar Dynamical Disk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Puerari</a:t>
            </a:r>
            <a:r>
              <a:rPr lang="en-US" sz="2400" dirty="0"/>
              <a:t> </a:t>
            </a:r>
            <a:r>
              <a:rPr lang="en-US" sz="2400" dirty="0" smtClean="0"/>
              <a:t>et al. 2000: NGC 5248 – GD in IR, GD in Optical)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3492" y="5346220"/>
            <a:ext cx="122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</a:t>
            </a:r>
            <a:r>
              <a:rPr lang="en-US" dirty="0" smtClean="0"/>
              <a:t> = 2, </a:t>
            </a:r>
            <a:r>
              <a:rPr lang="en-US" i="1" dirty="0" smtClean="0"/>
              <a:t>n </a:t>
            </a:r>
            <a:r>
              <a:rPr lang="en-US" dirty="0" smtClean="0"/>
              <a:t>=1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5" name="Picture 237" descr="D:\Harish\AA54-online figure\CH-16\ShuFig2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45" y="2058987"/>
            <a:ext cx="7855996" cy="46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90704" y="179908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Modal Amplitude Modulation in K Band Image of Stellar Dynamical Disk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Puerari</a:t>
            </a:r>
            <a:r>
              <a:rPr lang="en-US" sz="2400" dirty="0"/>
              <a:t> </a:t>
            </a:r>
            <a:r>
              <a:rPr lang="en-US" sz="2400" dirty="0" smtClean="0"/>
              <a:t>et al. 2000: M 4062 – GD in IR, Flocculent in Optical)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48140" y="5595700"/>
            <a:ext cx="128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</a:t>
            </a:r>
            <a:r>
              <a:rPr lang="en-US" dirty="0" smtClean="0"/>
              <a:t> = 2, </a:t>
            </a:r>
            <a:r>
              <a:rPr lang="en-US" i="1" dirty="0" smtClean="0"/>
              <a:t>n </a:t>
            </a:r>
            <a:r>
              <a:rPr lang="en-US" dirty="0" smtClean="0"/>
              <a:t>= 1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629396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SDWs in </a:t>
            </a:r>
            <a:r>
              <a:rPr lang="en-US" dirty="0" err="1" smtClean="0"/>
              <a:t>Protoplanetary</a:t>
            </a:r>
            <a:r>
              <a:rPr lang="en-US" dirty="0" smtClean="0"/>
              <a:t> Disks</a:t>
            </a:r>
          </a:p>
        </p:txBody>
      </p:sp>
    </p:spTree>
    <p:extLst>
      <p:ext uri="{BB962C8B-B14F-4D97-AF65-F5344CB8AC3E}">
        <p14:creationId xmlns:p14="http://schemas.microsoft.com/office/powerpoint/2010/main" val="3187641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0929_16cb0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675" y="2063921"/>
            <a:ext cx="4601579" cy="460157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90704" y="179908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ALMA Image of Spiral Structure in </a:t>
            </a:r>
            <a:r>
              <a:rPr lang="en-US" dirty="0" err="1" smtClean="0"/>
              <a:t>Protopanetary</a:t>
            </a:r>
            <a:r>
              <a:rPr lang="en-US" dirty="0" smtClean="0"/>
              <a:t> Disk of YSO: Elias 2-27</a:t>
            </a:r>
          </a:p>
          <a:p>
            <a:r>
              <a:rPr lang="en-US" sz="2400" dirty="0" smtClean="0"/>
              <a:t>(Perez et al. 2016)</a:t>
            </a:r>
          </a:p>
          <a:p>
            <a:r>
              <a:rPr lang="en-US" sz="2400" dirty="0" smtClean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22167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90704" y="-152238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 smtClean="0"/>
          </a:p>
          <a:p>
            <a:r>
              <a:rPr lang="en-US" sz="4000" dirty="0" smtClean="0"/>
              <a:t>Importance of Mentorship in Research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696" y="1649933"/>
            <a:ext cx="9387766" cy="501268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 smtClean="0"/>
          </a:p>
          <a:p>
            <a:pPr marL="571500" indent="-571500">
              <a:buFont typeface="Arial"/>
              <a:buChar char="•"/>
            </a:pPr>
            <a:endParaRPr lang="en-US" sz="4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62000" y="996488"/>
            <a:ext cx="7952154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The most innovative research occurs in unexplored territory where one may not know what are even the right questions to ask, much less how to answer them.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For such problems, the best guides are experienced researchers who have been through it before in other (related) fields.  Learn from such masters.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Do not be discouraged by disparaging remarks from others.  Nature is the final arbiter of what is right in science.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Be scrupulously honest about what you know and what you do not know. </a:t>
            </a:r>
            <a:r>
              <a:rPr lang="en-US" sz="2400" dirty="0"/>
              <a:t> </a:t>
            </a:r>
            <a:r>
              <a:rPr lang="en-US" sz="2400" dirty="0" smtClean="0"/>
              <a:t>Be prepared for surprises.  </a:t>
            </a:r>
            <a:r>
              <a:rPr lang="en-US" sz="2400" dirty="0"/>
              <a:t>P</a:t>
            </a:r>
            <a:r>
              <a:rPr lang="en-US" sz="2400" dirty="0" smtClean="0"/>
              <a:t>ractice humility.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Welcome difficulties.  If the problem is easy, it’s probably not that important, or it would have been solved before.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Be open to how progress in your field might impact other fields, and vice-versa.  Disciplinary boundaries are the constructs of humans, not of nature.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829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8" name="Picture 210" descr="D:\Harish\AA54-online figure\CH-16\ShuFig0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822" y="1742890"/>
            <a:ext cx="6092412" cy="495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6057" y="89185"/>
            <a:ext cx="8934248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Optical &amp; IR Images of M51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Winding Dilemma: B. </a:t>
            </a:r>
            <a:r>
              <a:rPr lang="en-US" sz="2400" dirty="0" err="1" smtClean="0">
                <a:solidFill>
                  <a:srgbClr val="000000"/>
                </a:solidFill>
              </a:rPr>
              <a:t>Lindblad</a:t>
            </a:r>
            <a:r>
              <a:rPr lang="en-US" sz="2400" dirty="0" smtClean="0">
                <a:solidFill>
                  <a:srgbClr val="000000"/>
                </a:solidFill>
              </a:rPr>
              <a:t> (1948), P. O. </a:t>
            </a:r>
            <a:r>
              <a:rPr lang="en-US" sz="2400" dirty="0" err="1" smtClean="0">
                <a:solidFill>
                  <a:srgbClr val="000000"/>
                </a:solidFill>
              </a:rPr>
              <a:t>Lindblad</a:t>
            </a:r>
            <a:r>
              <a:rPr lang="en-US" sz="2400" dirty="0" smtClean="0">
                <a:solidFill>
                  <a:srgbClr val="000000"/>
                </a:solidFill>
              </a:rPr>
              <a:t> (1960),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C. C. Lin (1964 w </a:t>
            </a:r>
            <a:r>
              <a:rPr lang="en-US" sz="2400" dirty="0" err="1" smtClean="0">
                <a:solidFill>
                  <a:srgbClr val="000000"/>
                </a:solidFill>
              </a:rPr>
              <a:t>Shu</a:t>
            </a:r>
            <a:r>
              <a:rPr lang="en-US" sz="2400" dirty="0" smtClean="0">
                <a:solidFill>
                  <a:srgbClr val="000000"/>
                </a:solidFill>
              </a:rPr>
              <a:t>) SDW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20448" y="5925527"/>
            <a:ext cx="1854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NASA HST/Spitzer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7078"/>
            <a:ext cx="8229600" cy="1143000"/>
          </a:xfrm>
        </p:spPr>
        <p:txBody>
          <a:bodyPr/>
          <a:lstStyle/>
          <a:p>
            <a:r>
              <a:rPr lang="en-US" dirty="0" smtClean="0"/>
              <a:t>Linear and Nonlinear Theory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489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9" name="Picture 211" descr="D:\Harish\AA54-online figure\CH-16\ShuFig0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51" y="139160"/>
            <a:ext cx="4774331" cy="638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13688" y="287515"/>
            <a:ext cx="3305137" cy="643396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 </a:t>
            </a:r>
            <a:r>
              <a:rPr lang="en-US" sz="3600" dirty="0" smtClean="0"/>
              <a:t>Kinematic SDWs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Kalnajs</a:t>
            </a:r>
            <a:r>
              <a:rPr lang="en-US" sz="2400" dirty="0" smtClean="0"/>
              <a:t> 1973)</a:t>
            </a:r>
          </a:p>
          <a:p>
            <a:r>
              <a:rPr lang="en-US" sz="3600" dirty="0" smtClean="0"/>
              <a:t>Two-Armed</a:t>
            </a:r>
          </a:p>
          <a:p>
            <a:r>
              <a:rPr lang="en-US" sz="3600" dirty="0" smtClean="0"/>
              <a:t>Spiral Shockwave</a:t>
            </a:r>
          </a:p>
          <a:p>
            <a:r>
              <a:rPr lang="en-US" sz="3600" dirty="0" smtClean="0"/>
              <a:t>(TASS) Pattern</a:t>
            </a:r>
          </a:p>
          <a:p>
            <a:r>
              <a:rPr lang="en-US" sz="2400" dirty="0" smtClean="0"/>
              <a:t>(Roberts 1969)</a:t>
            </a:r>
          </a:p>
          <a:p>
            <a:r>
              <a:rPr lang="en-US" sz="3600" dirty="0" smtClean="0"/>
              <a:t>TASS Surface Density Response to </a:t>
            </a:r>
            <a:r>
              <a:rPr lang="en-US" sz="3600" dirty="0" err="1" smtClean="0"/>
              <a:t>Grav</a:t>
            </a:r>
            <a:r>
              <a:rPr lang="en-US" sz="3600" dirty="0" smtClean="0"/>
              <a:t> Potential (5% Field)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0" name="Picture 212" descr="D:\Harish\AA54-online figure\CH-16\ShuFig0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178" y="792598"/>
            <a:ext cx="3668787" cy="56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2816" y="676764"/>
            <a:ext cx="3718825" cy="643396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 </a:t>
            </a:r>
            <a:r>
              <a:rPr lang="en-US" sz="3200" dirty="0" err="1" smtClean="0"/>
              <a:t>Ultraharmonic</a:t>
            </a:r>
            <a:endParaRPr lang="en-US" sz="3200" dirty="0" smtClean="0"/>
          </a:p>
          <a:p>
            <a:r>
              <a:rPr lang="en-US" sz="3200" dirty="0" smtClean="0"/>
              <a:t>Resonances Reduce </a:t>
            </a:r>
            <a:r>
              <a:rPr lang="en-US" sz="3200" dirty="0" err="1" smtClean="0"/>
              <a:t>Grav</a:t>
            </a:r>
            <a:r>
              <a:rPr lang="en-US" sz="3200" dirty="0" smtClean="0"/>
              <a:t> Field Strengths Required for Shock Waves, and Lead to Branching of Spiral Arms, &amp; Non-stationary </a:t>
            </a:r>
            <a:r>
              <a:rPr lang="en-US" sz="3200" dirty="0" smtClean="0"/>
              <a:t>Behavior if</a:t>
            </a:r>
          </a:p>
          <a:p>
            <a:r>
              <a:rPr lang="en-US" sz="3200" dirty="0" smtClean="0"/>
              <a:t>Resonances Overlap</a:t>
            </a:r>
          </a:p>
          <a:p>
            <a:r>
              <a:rPr lang="en-US" sz="3200" dirty="0" smtClean="0"/>
              <a:t> </a:t>
            </a:r>
            <a:endParaRPr lang="en-US" sz="3200" dirty="0" smtClean="0"/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Shu</a:t>
            </a:r>
            <a:r>
              <a:rPr lang="en-US" sz="2400" dirty="0" smtClean="0"/>
              <a:t>, </a:t>
            </a:r>
            <a:r>
              <a:rPr lang="en-US" sz="2400" dirty="0" err="1" smtClean="0"/>
              <a:t>Milione</a:t>
            </a:r>
            <a:r>
              <a:rPr lang="en-US" sz="2400" dirty="0" smtClean="0"/>
              <a:t>, Roberts 1973)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1" name="Picture 213" descr="D:\Harish\AA54-online figure\CH-16\ShuFig0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62" y="1068388"/>
            <a:ext cx="3463925" cy="47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13688" y="287515"/>
            <a:ext cx="3305137" cy="643396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 smtClean="0"/>
          </a:p>
          <a:p>
            <a:r>
              <a:rPr lang="en-US" sz="3600" dirty="0" smtClean="0"/>
              <a:t>TASS Surface Density Response to Spiral Gravitational Potential w/o &amp; w </a:t>
            </a:r>
            <a:r>
              <a:rPr lang="en-US" sz="3600" dirty="0" err="1" smtClean="0"/>
              <a:t>Toroidal</a:t>
            </a:r>
            <a:r>
              <a:rPr lang="en-US" sz="3600" dirty="0" smtClean="0"/>
              <a:t> Magnetic Field (2 </a:t>
            </a:r>
            <a:r>
              <a:rPr lang="en-US" sz="3600" dirty="0" err="1" smtClean="0"/>
              <a:t>μG</a:t>
            </a:r>
            <a:r>
              <a:rPr lang="en-US" sz="3600" dirty="0" smtClean="0"/>
              <a:t>)</a:t>
            </a:r>
          </a:p>
          <a:p>
            <a:r>
              <a:rPr lang="en-US" sz="2400" dirty="0" smtClean="0"/>
              <a:t>(Roberts &amp; Yuan 1970)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629396"/>
            <a:ext cx="9387766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SDWs in External Disk Galaxies</a:t>
            </a:r>
          </a:p>
        </p:txBody>
      </p:sp>
    </p:spTree>
    <p:extLst>
      <p:ext uri="{BB962C8B-B14F-4D97-AF65-F5344CB8AC3E}">
        <p14:creationId xmlns:p14="http://schemas.microsoft.com/office/powerpoint/2010/main" val="102662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1206</Words>
  <Application>Microsoft Macintosh PowerPoint</Application>
  <PresentationFormat>On-screen Show (4:3)</PresentationFormat>
  <Paragraphs>150</Paragraphs>
  <Slides>38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Sixty Years of Spiral Density Wave Theory (Remembering C. C. Lin) </vt:lpstr>
      <vt:lpstr>Outline of Talk</vt:lpstr>
      <vt:lpstr>Background and Motivation</vt:lpstr>
      <vt:lpstr>PowerPoint Presentation</vt:lpstr>
      <vt:lpstr>Linear and Nonlinear Theory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loans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 Miguel</dc:creator>
  <cp:lastModifiedBy>L Miguel</cp:lastModifiedBy>
  <cp:revision>51</cp:revision>
  <dcterms:created xsi:type="dcterms:W3CDTF">2016-09-30T07:21:45Z</dcterms:created>
  <dcterms:modified xsi:type="dcterms:W3CDTF">2017-08-01T00:09:30Z</dcterms:modified>
</cp:coreProperties>
</file>