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358" r:id="rId2"/>
    <p:sldId id="275" r:id="rId3"/>
    <p:sldId id="359" r:id="rId4"/>
    <p:sldId id="385" r:id="rId5"/>
    <p:sldId id="373" r:id="rId6"/>
    <p:sldId id="363" r:id="rId7"/>
    <p:sldId id="364" r:id="rId8"/>
    <p:sldId id="365" r:id="rId9"/>
    <p:sldId id="367" r:id="rId10"/>
    <p:sldId id="366" r:id="rId11"/>
    <p:sldId id="389" r:id="rId12"/>
    <p:sldId id="374" r:id="rId13"/>
    <p:sldId id="375" r:id="rId14"/>
    <p:sldId id="394" r:id="rId15"/>
    <p:sldId id="368" r:id="rId16"/>
    <p:sldId id="395" r:id="rId17"/>
    <p:sldId id="267" r:id="rId18"/>
    <p:sldId id="382" r:id="rId19"/>
    <p:sldId id="353" r:id="rId20"/>
    <p:sldId id="339" r:id="rId21"/>
    <p:sldId id="338" r:id="rId22"/>
    <p:sldId id="369" r:id="rId23"/>
    <p:sldId id="396" r:id="rId24"/>
    <p:sldId id="371" r:id="rId25"/>
    <p:sldId id="372" r:id="rId26"/>
    <p:sldId id="390" r:id="rId27"/>
    <p:sldId id="391" r:id="rId28"/>
    <p:sldId id="281" r:id="rId29"/>
    <p:sldId id="376" r:id="rId30"/>
    <p:sldId id="378" r:id="rId31"/>
    <p:sldId id="379" r:id="rId32"/>
    <p:sldId id="386" r:id="rId33"/>
    <p:sldId id="381" r:id="rId34"/>
    <p:sldId id="380" r:id="rId35"/>
    <p:sldId id="327" r:id="rId36"/>
    <p:sldId id="268" r:id="rId37"/>
    <p:sldId id="312" r:id="rId38"/>
    <p:sldId id="384" r:id="rId39"/>
    <p:sldId id="348" r:id="rId40"/>
    <p:sldId id="354" r:id="rId41"/>
    <p:sldId id="355" r:id="rId42"/>
    <p:sldId id="334" r:id="rId43"/>
    <p:sldId id="397" r:id="rId44"/>
    <p:sldId id="362" r:id="rId45"/>
  </p:sldIdLst>
  <p:sldSz cx="9144000" cy="6858000" type="screen4x3"/>
  <p:notesSz cx="6858000" cy="9144000"/>
  <p:custShowLst>
    <p:custShow name="Custom Show 1" id="0">
      <p:sldLst>
        <p:sld r:id="rId3"/>
        <p:sld r:id="rId18"/>
        <p:sld r:id="rId37"/>
        <p:sld r:id="rId29"/>
        <p:sld r:id="rId3"/>
        <p:sld r:id="rId3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 Miguel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E5FF"/>
    <a:srgbClr val="ABC40C"/>
    <a:srgbClr val="9C32FF"/>
    <a:srgbClr val="B22CFF"/>
    <a:srgbClr val="B7BB54"/>
    <a:srgbClr val="6DBB6C"/>
    <a:srgbClr val="D143FF"/>
    <a:srgbClr val="41FFFA"/>
    <a:srgbClr val="FFBE32"/>
    <a:srgbClr val="FFB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16" autoAdjust="0"/>
  </p:normalViewPr>
  <p:slideViewPr>
    <p:cSldViewPr snapToGrid="0" snapToObjects="1">
      <p:cViewPr>
        <p:scale>
          <a:sx n="110" d="100"/>
          <a:sy n="110" d="100"/>
        </p:scale>
        <p:origin x="2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7764A-A328-4C4F-93B6-98A2D575A277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32C54-64A4-C946-82B7-AC427598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166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56191-999D-EA41-952A-4CC860410549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27E4F-9BD3-B646-8A2A-B85579D88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53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D6B29F-6562-8444-94FE-C9745C28EC16}" type="slidenum">
              <a:rPr lang="en-US" altLang="zh-TW">
                <a:latin typeface="Arial" pitchFamily="1" charset="0"/>
                <a:ea typeface="新細明體" pitchFamily="1" charset="-120"/>
                <a:cs typeface="新細明體" pitchFamily="1" charset="-120"/>
              </a:rPr>
              <a:pPr/>
              <a:t>1</a:t>
            </a:fld>
            <a:endParaRPr lang="en-US" altLang="zh-TW" dirty="0">
              <a:latin typeface="Arial" pitchFamily="1" charset="0"/>
              <a:ea typeface="新細明體" pitchFamily="1" charset="-120"/>
              <a:cs typeface="新細明體" pitchFamily="1" charset="-12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z="1200" baseline="30000" dirty="0" smtClean="0">
                <a:solidFill>
                  <a:schemeClr val="tx1"/>
                </a:solidFill>
                <a:latin typeface="Arial" pitchFamily="1" charset="0"/>
                <a:ea typeface="新細明體" pitchFamily="1" charset="-120"/>
                <a:cs typeface="新細明體" pitchFamily="1" charset="-120"/>
              </a:rPr>
              <a:t>1</a:t>
            </a:r>
            <a:r>
              <a:rPr lang="en-US" altLang="zh-TW" sz="1200" dirty="0" smtClean="0">
                <a:solidFill>
                  <a:srgbClr val="FFFF00"/>
                </a:solidFill>
                <a:cs typeface="微軟正黑體" charset="0"/>
              </a:rPr>
              <a:t>M. J. Cai, F. T. Luo, P. T. P. Ho, R. E. Taam, Y. D. Huang. T. S. Wei, K. H. </a:t>
            </a:r>
            <a:r>
              <a:rPr lang="en-US" altLang="zh-TW" sz="1200" dirty="0" err="1" smtClean="0">
                <a:solidFill>
                  <a:srgbClr val="FFFF00"/>
                </a:solidFill>
                <a:cs typeface="微軟正黑體" charset="0"/>
              </a:rPr>
              <a:t>Chien</a:t>
            </a:r>
            <a:r>
              <a:rPr lang="en-US" altLang="zh-TW" sz="1200" dirty="0" smtClean="0">
                <a:solidFill>
                  <a:srgbClr val="FFFF00"/>
                </a:solidFill>
                <a:cs typeface="微軟正黑體" charset="0"/>
              </a:rPr>
              <a:t>, S. K. Wu, S. </a:t>
            </a:r>
            <a:r>
              <a:rPr lang="en-US" altLang="zh-TW" sz="1200" dirty="0" err="1" smtClean="0">
                <a:solidFill>
                  <a:srgbClr val="FFFF00"/>
                </a:solidFill>
                <a:cs typeface="微軟正黑體" charset="0"/>
              </a:rPr>
              <a:t>Chien</a:t>
            </a:r>
            <a:r>
              <a:rPr lang="en-US" altLang="zh-TW" sz="1200" dirty="0" smtClean="0">
                <a:solidFill>
                  <a:srgbClr val="FFFF00"/>
                </a:solidFill>
                <a:cs typeface="微軟正黑體" charset="0"/>
              </a:rPr>
              <a:t>, N. H. Dai, S. J. </a:t>
            </a:r>
            <a:r>
              <a:rPr lang="en-US" altLang="zh-TW" sz="1200" dirty="0" err="1" smtClean="0">
                <a:solidFill>
                  <a:srgbClr val="FFFF00"/>
                </a:solidFill>
                <a:cs typeface="微軟正黑體" charset="0"/>
              </a:rPr>
              <a:t>Zheng</a:t>
            </a:r>
            <a:r>
              <a:rPr lang="en-US" altLang="zh-TW" sz="1200" dirty="0" smtClean="0">
                <a:solidFill>
                  <a:srgbClr val="FFFF00"/>
                </a:solidFill>
                <a:cs typeface="微軟正黑體" charset="0"/>
              </a:rPr>
              <a:t> </a:t>
            </a:r>
            <a:endParaRPr lang="en-US" altLang="zh-TW" dirty="0" smtClean="0">
              <a:latin typeface="Arial" pitchFamily="1" charset="0"/>
              <a:ea typeface="新細明體" pitchFamily="1" charset="-120"/>
              <a:cs typeface="新細明體" pitchFamily="1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19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A39762-2A0D-E44D-A3E6-273C30FC9F85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4813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95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98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47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03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70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12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22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dirty="0" smtClean="0">
                <a:latin typeface="Arial" pitchFamily="1" charset="0"/>
                <a:ea typeface="新細明體" pitchFamily="1" charset="-120"/>
                <a:cs typeface="新細明體" pitchFamily="1" charset="-120"/>
              </a:rPr>
              <a:t>A climate scientist and a climate skeptic walk into a bar.</a:t>
            </a:r>
            <a:r>
              <a:rPr lang="en-US" altLang="zh-TW" baseline="0" dirty="0" smtClean="0">
                <a:latin typeface="Arial" pitchFamily="1" charset="0"/>
                <a:ea typeface="新細明體" pitchFamily="1" charset="-120"/>
                <a:cs typeface="新細明體" pitchFamily="1" charset="-120"/>
              </a:rPr>
              <a:t> </a:t>
            </a:r>
            <a:r>
              <a:rPr lang="en-US" altLang="zh-TW" dirty="0" smtClean="0">
                <a:latin typeface="Arial" pitchFamily="1" charset="0"/>
                <a:ea typeface="新細明體" pitchFamily="1" charset="-120"/>
                <a:cs typeface="新細明體" pitchFamily="1" charset="-120"/>
              </a:rPr>
              <a:t>The skeptic says to the bartender, “What’s your strongest drink?”  The bar tender brings out</a:t>
            </a:r>
            <a:r>
              <a:rPr lang="en-US" altLang="zh-TW" baseline="0" dirty="0" smtClean="0">
                <a:latin typeface="Arial" pitchFamily="1" charset="0"/>
                <a:ea typeface="新細明體" pitchFamily="1" charset="-120"/>
                <a:cs typeface="新細明體" pitchFamily="1" charset="-120"/>
              </a:rPr>
              <a:t> a bottle and says: “This one is 97% alcohol but it’ll cost you more.” The skeptic slams his fist on the bar, yells, “I’m not paying,” and storms out.  The scientist turns to the bartender and says: "That's the trouble with these guys; you show them the proof, and they still don't buy it.”</a:t>
            </a:r>
          </a:p>
          <a:p>
            <a:pPr eaLnBrk="1" hangingPunct="1"/>
            <a:endParaRPr lang="en-US" altLang="zh-TW" baseline="0" dirty="0" smtClean="0">
              <a:latin typeface="Arial" pitchFamily="1" charset="0"/>
              <a:ea typeface="新細明體" pitchFamily="1" charset="-120"/>
              <a:cs typeface="新細明體" pitchFamily="1" charset="-120"/>
            </a:endParaRPr>
          </a:p>
          <a:p>
            <a:pPr eaLnBrk="1" hangingPunct="1"/>
            <a:endParaRPr lang="en-US" altLang="zh-TW" baseline="0" dirty="0" smtClean="0">
              <a:latin typeface="Arial" pitchFamily="1" charset="0"/>
              <a:ea typeface="新細明體" pitchFamily="1" charset="-120"/>
              <a:cs typeface="新細明體" pitchFamily="1" charset="-120"/>
            </a:endParaRPr>
          </a:p>
          <a:p>
            <a:pPr eaLnBrk="1" hangingPunct="1"/>
            <a:endParaRPr lang="en-US" altLang="zh-TW" baseline="0" dirty="0" smtClean="0">
              <a:latin typeface="Arial" pitchFamily="1" charset="0"/>
              <a:ea typeface="新細明體" pitchFamily="1" charset="-120"/>
              <a:cs typeface="新細明體" pitchFamily="1" charset="-12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7E620-A6FC-FB40-BE29-9F0EDA6D2C9B}" type="slidenum">
              <a:rPr lang="en-US" altLang="zh-TW" smtClean="0">
                <a:latin typeface="Times New Roman" pitchFamily="1" charset="0"/>
                <a:ea typeface="新細明體" pitchFamily="1" charset="-120"/>
                <a:cs typeface="新細明體" pitchFamily="1" charset="-120"/>
              </a:rPr>
              <a:pPr/>
              <a:t>2</a:t>
            </a:fld>
            <a:endParaRPr lang="en-US" altLang="zh-TW" smtClean="0">
              <a:latin typeface="Times New Roman" pitchFamily="1" charset="0"/>
              <a:ea typeface="新細明體" pitchFamily="1" charset="-120"/>
              <a:cs typeface="新細明體" pitchFamily="1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5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80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71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IEA: T$84.5 (all sectors) by 2040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93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49FB37-20CD-A447-AFE0-A5290927AE6D}" type="slidenum">
              <a:rPr lang="en-US" altLang="zh-TW">
                <a:latin typeface="Times New Roman" pitchFamily="1" charset="0"/>
                <a:ea typeface="新細明體" pitchFamily="1" charset="-120"/>
                <a:cs typeface="新細明體" pitchFamily="1" charset="-120"/>
              </a:rPr>
              <a:pPr/>
              <a:t>36</a:t>
            </a:fld>
            <a:endParaRPr lang="en-US" altLang="zh-TW">
              <a:latin typeface="Times New Roman" pitchFamily="1" charset="0"/>
              <a:ea typeface="新細明體" pitchFamily="1" charset="-120"/>
              <a:cs typeface="新細明體" pitchFamily="1" charset="-120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z="2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73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69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Δvln</a:t>
            </a:r>
            <a:r>
              <a:rPr lang="en-US" baseline="0" dirty="0" smtClean="0"/>
              <a:t>(</a:t>
            </a:r>
            <a:r>
              <a:rPr lang="en-US" i="1" baseline="0" dirty="0" err="1" smtClean="0"/>
              <a:t>M</a:t>
            </a:r>
            <a:r>
              <a:rPr lang="en-US" baseline="-25000" dirty="0" err="1" smtClean="0"/>
              <a:t>i</a:t>
            </a:r>
            <a:r>
              <a:rPr lang="en-US" baseline="0" dirty="0" smtClean="0"/>
              <a:t>/</a:t>
            </a:r>
            <a:r>
              <a:rPr lang="en-US" i="1" baseline="0" dirty="0" smtClean="0"/>
              <a:t>M</a:t>
            </a:r>
            <a:r>
              <a:rPr lang="en-US" baseline="-25000" dirty="0" smtClean="0"/>
              <a:t>f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9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Δvln</a:t>
            </a:r>
            <a:r>
              <a:rPr lang="en-US" baseline="0" dirty="0" smtClean="0"/>
              <a:t>(</a:t>
            </a:r>
            <a:r>
              <a:rPr lang="en-US" i="1" baseline="0" dirty="0" err="1" smtClean="0"/>
              <a:t>M</a:t>
            </a:r>
            <a:r>
              <a:rPr lang="en-US" baseline="-25000" dirty="0" err="1" smtClean="0"/>
              <a:t>i</a:t>
            </a:r>
            <a:r>
              <a:rPr lang="en-US" baseline="0" dirty="0" smtClean="0"/>
              <a:t>/</a:t>
            </a:r>
            <a:r>
              <a:rPr lang="en-US" i="1" baseline="0" dirty="0" smtClean="0"/>
              <a:t>M</a:t>
            </a:r>
            <a:r>
              <a:rPr lang="en-US" baseline="-25000" dirty="0" smtClean="0"/>
              <a:t>f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9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6566-AFAA-6E4E-981C-2D28891D697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dirty="0" smtClean="0">
                <a:latin typeface="Arial" pitchFamily="1" charset="0"/>
                <a:ea typeface="新細明體" pitchFamily="1" charset="-120"/>
                <a:cs typeface="新細明體" pitchFamily="1" charset="-120"/>
              </a:rPr>
              <a:t>A climate scientist and a climate skeptic walk into a bar.</a:t>
            </a:r>
            <a:r>
              <a:rPr lang="en-US" altLang="zh-TW" baseline="0" dirty="0" smtClean="0">
                <a:latin typeface="Arial" pitchFamily="1" charset="0"/>
                <a:ea typeface="新細明體" pitchFamily="1" charset="-120"/>
                <a:cs typeface="新細明體" pitchFamily="1" charset="-120"/>
              </a:rPr>
              <a:t> </a:t>
            </a:r>
            <a:r>
              <a:rPr lang="en-US" altLang="zh-TW" dirty="0" smtClean="0">
                <a:latin typeface="Arial" pitchFamily="1" charset="0"/>
                <a:ea typeface="新細明體" pitchFamily="1" charset="-120"/>
                <a:cs typeface="新細明體" pitchFamily="1" charset="-120"/>
              </a:rPr>
              <a:t>The skeptic says to the bartender, “What’s your strongest drink?”  The bar tender brings out</a:t>
            </a:r>
            <a:r>
              <a:rPr lang="en-US" altLang="zh-TW" baseline="0" dirty="0" smtClean="0">
                <a:latin typeface="Arial" pitchFamily="1" charset="0"/>
                <a:ea typeface="新細明體" pitchFamily="1" charset="-120"/>
                <a:cs typeface="新細明體" pitchFamily="1" charset="-120"/>
              </a:rPr>
              <a:t> a bottle and says: “This one is 97% alcohol but it’ll cost you more.” The skeptic slams his fist on the bar, yells, “I’m not paying,” and storms out.  The scientist turns to the bartender and says: "That's the trouble with these guys; you show them the proof, and they still don't buy it.”</a:t>
            </a:r>
          </a:p>
          <a:p>
            <a:pPr eaLnBrk="1" hangingPunct="1"/>
            <a:endParaRPr lang="en-US" altLang="zh-TW" baseline="0" dirty="0" smtClean="0">
              <a:latin typeface="Arial" pitchFamily="1" charset="0"/>
              <a:ea typeface="新細明體" pitchFamily="1" charset="-120"/>
              <a:cs typeface="新細明體" pitchFamily="1" charset="-120"/>
            </a:endParaRPr>
          </a:p>
          <a:p>
            <a:pPr eaLnBrk="1" hangingPunct="1"/>
            <a:endParaRPr lang="en-US" altLang="zh-TW" baseline="0" dirty="0" smtClean="0">
              <a:latin typeface="Arial" pitchFamily="1" charset="0"/>
              <a:ea typeface="新細明體" pitchFamily="1" charset="-120"/>
              <a:cs typeface="新細明體" pitchFamily="1" charset="-120"/>
            </a:endParaRPr>
          </a:p>
          <a:p>
            <a:pPr eaLnBrk="1" hangingPunct="1"/>
            <a:endParaRPr lang="en-US" altLang="zh-TW" baseline="0" dirty="0" smtClean="0">
              <a:latin typeface="Arial" pitchFamily="1" charset="0"/>
              <a:ea typeface="新細明體" pitchFamily="1" charset="-120"/>
              <a:cs typeface="新細明體" pitchFamily="1" charset="-12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7E620-A6FC-FB40-BE29-9F0EDA6D2C9B}" type="slidenum">
              <a:rPr lang="en-US" altLang="zh-TW" smtClean="0">
                <a:latin typeface="Times New Roman" pitchFamily="1" charset="0"/>
                <a:ea typeface="新細明體" pitchFamily="1" charset="-120"/>
                <a:cs typeface="新細明體" pitchFamily="1" charset="-120"/>
              </a:rPr>
              <a:pPr/>
              <a:t>3</a:t>
            </a:fld>
            <a:endParaRPr lang="en-US" altLang="zh-TW" smtClean="0">
              <a:latin typeface="Times New Roman" pitchFamily="1" charset="0"/>
              <a:ea typeface="新細明體" pitchFamily="1" charset="-120"/>
              <a:cs typeface="新細明體" pitchFamily="1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25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7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31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62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" charset="0"/>
              <a:ea typeface="新細明體" pitchFamily="1" charset="-120"/>
              <a:cs typeface="新細明體" pitchFamily="1" charset="-12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CC7CD6-B533-EE4F-AE15-D3327C5FC338}" type="slidenum">
              <a:rPr lang="en-US" altLang="zh-TW" smtClean="0">
                <a:latin typeface="Times New Roman" pitchFamily="1" charset="0"/>
                <a:ea typeface="新細明體" pitchFamily="1" charset="-120"/>
                <a:cs typeface="新細明體" pitchFamily="1" charset="-120"/>
              </a:rPr>
              <a:pPr/>
              <a:t>10</a:t>
            </a:fld>
            <a:endParaRPr lang="en-US" altLang="zh-TW" smtClean="0">
              <a:latin typeface="Times New Roman" pitchFamily="1" charset="0"/>
              <a:ea typeface="新細明體" pitchFamily="1" charset="-120"/>
              <a:cs typeface="新細明體" pitchFamily="1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Cheapest</a:t>
            </a:r>
            <a:r>
              <a:rPr lang="en-US" baseline="0" dirty="0" smtClean="0"/>
              <a:t> way to produce H</a:t>
            </a:r>
            <a:r>
              <a:rPr lang="en-US" baseline="-25000" dirty="0" smtClean="0"/>
              <a:t>2</a:t>
            </a:r>
            <a:r>
              <a:rPr lang="en-US" baseline="0" dirty="0" smtClean="0"/>
              <a:t> is via coal gasification:</a:t>
            </a:r>
            <a:endParaRPr lang="en-US" dirty="0" smtClean="0"/>
          </a:p>
          <a:p>
            <a:r>
              <a:rPr lang="en-US" dirty="0" smtClean="0"/>
              <a:t>2C (s) + O</a:t>
            </a:r>
            <a:r>
              <a:rPr lang="en-US" baseline="-25000" dirty="0" smtClean="0"/>
              <a:t>2 </a:t>
            </a:r>
            <a:r>
              <a:rPr lang="en-US" baseline="0" dirty="0" smtClean="0"/>
              <a:t>(g) </a:t>
            </a:r>
            <a:r>
              <a:rPr lang="en-US" baseline="0" dirty="0" smtClean="0">
                <a:sym typeface="Wingdings"/>
              </a:rPr>
              <a:t> 2CO (g),</a:t>
            </a:r>
          </a:p>
          <a:p>
            <a:r>
              <a:rPr lang="en-US" baseline="0" dirty="0" smtClean="0">
                <a:sym typeface="Wingdings"/>
              </a:rPr>
              <a:t>CO (g) + 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baseline="0" dirty="0" smtClean="0">
                <a:sym typeface="Wingdings"/>
              </a:rPr>
              <a:t>O (g)  H</a:t>
            </a:r>
            <a:r>
              <a:rPr lang="en-US" baseline="-25000" dirty="0" smtClean="0">
                <a:sym typeface="Wingdings"/>
              </a:rPr>
              <a:t>2 </a:t>
            </a:r>
            <a:r>
              <a:rPr lang="en-US" baseline="0" dirty="0" smtClean="0">
                <a:sym typeface="Wingdings"/>
              </a:rPr>
              <a:t> (g) +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baseline="0" dirty="0" smtClean="0">
                <a:sym typeface="Wingdings"/>
              </a:rPr>
              <a:t> (g);</a:t>
            </a:r>
          </a:p>
          <a:p>
            <a:r>
              <a:rPr lang="en-US" baseline="0" dirty="0" smtClean="0">
                <a:sym typeface="Wingdings"/>
              </a:rPr>
              <a:t>Then combine H2 (g) with C (s) to make liquid hydrocarbons.</a:t>
            </a:r>
          </a:p>
          <a:p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4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27E4F-9BD3-B646-8A2A-B85579D88D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4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12B00-31DE-E14E-899A-B485B16F0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jpeg"/><Relationship Id="rId5" Type="http://schemas.microsoft.com/office/2007/relationships/hdphoto" Target="../media/hdphoto1.wdp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1.emf"/><Relationship Id="rId8" Type="http://schemas.openxmlformats.org/officeDocument/2006/relationships/oleObject" Target="../embeddings/oleObject1.bin"/><Relationship Id="rId9" Type="http://schemas.openxmlformats.org/officeDocument/2006/relationships/image" Target="../media/image2.emf"/><Relationship Id="rId10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microsoft.com/office/2007/relationships/hdphoto" Target="../media/hdphoto14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4" Type="http://schemas.openxmlformats.org/officeDocument/2006/relationships/image" Target="../media/image32.jpeg"/><Relationship Id="rId5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4" Type="http://schemas.openxmlformats.org/officeDocument/2006/relationships/image" Target="../media/image34.jpeg"/><Relationship Id="rId5" Type="http://schemas.microsoft.com/office/2007/relationships/hdphoto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4" Type="http://schemas.openxmlformats.org/officeDocument/2006/relationships/image" Target="../media/image40.jpg"/><Relationship Id="rId5" Type="http://schemas.openxmlformats.org/officeDocument/2006/relationships/image" Target="../media/image41.jpeg"/><Relationship Id="rId6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microsoft.com/office/2007/relationships/hdphoto" Target="../media/hdphoto24.wdp"/><Relationship Id="rId5" Type="http://schemas.openxmlformats.org/officeDocument/2006/relationships/image" Target="../media/image43.jpeg"/><Relationship Id="rId6" Type="http://schemas.microsoft.com/office/2007/relationships/hdphoto" Target="../media/hdphoto25.wdp"/><Relationship Id="rId7" Type="http://schemas.openxmlformats.org/officeDocument/2006/relationships/image" Target="../media/image44.jpeg"/><Relationship Id="rId8" Type="http://schemas.microsoft.com/office/2007/relationships/hdphoto" Target="../media/hdphoto26.wdp"/><Relationship Id="rId9" Type="http://schemas.openxmlformats.org/officeDocument/2006/relationships/image" Target="../media/image45.jpeg"/><Relationship Id="rId10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microsoft.com/office/2007/relationships/hdphoto" Target="../media/hdphoto28.wdp"/><Relationship Id="rId5" Type="http://schemas.openxmlformats.org/officeDocument/2006/relationships/image" Target="../media/image47.jpeg"/><Relationship Id="rId6" Type="http://schemas.microsoft.com/office/2007/relationships/hdphoto" Target="../media/hdphoto29.wdp"/><Relationship Id="rId7" Type="http://schemas.openxmlformats.org/officeDocument/2006/relationships/image" Target="../media/image48.png"/><Relationship Id="rId8" Type="http://schemas.microsoft.com/office/2007/relationships/hdphoto" Target="../media/hdphoto30.wdp"/><Relationship Id="rId9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31.wdp"/><Relationship Id="rId5" Type="http://schemas.openxmlformats.org/officeDocument/2006/relationships/image" Target="../media/image51.jpeg"/><Relationship Id="rId6" Type="http://schemas.microsoft.com/office/2007/relationships/hdphoto" Target="../media/hdphoto32.wdp"/><Relationship Id="rId7" Type="http://schemas.openxmlformats.org/officeDocument/2006/relationships/image" Target="../media/image52.jpeg"/><Relationship Id="rId8" Type="http://schemas.microsoft.com/office/2007/relationships/hdphoto" Target="../media/hdphoto33.wdp"/><Relationship Id="rId9" Type="http://schemas.openxmlformats.org/officeDocument/2006/relationships/image" Target="../media/image53.jpeg"/><Relationship Id="rId10" Type="http://schemas.microsoft.com/office/2007/relationships/hdphoto" Target="../media/hdphoto3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microsoft.com/office/2007/relationships/hdphoto" Target="../media/hdphoto3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59.jpeg"/><Relationship Id="rId5" Type="http://schemas.microsoft.com/office/2007/relationships/hdphoto" Target="../media/hdphoto36.wdp"/><Relationship Id="rId6" Type="http://schemas.openxmlformats.org/officeDocument/2006/relationships/image" Target="../media/image60.png"/><Relationship Id="rId7" Type="http://schemas.openxmlformats.org/officeDocument/2006/relationships/image" Target="../media/image61.jpeg"/><Relationship Id="rId8" Type="http://schemas.microsoft.com/office/2007/relationships/hdphoto" Target="../media/hdphoto37.wdp"/><Relationship Id="rId9" Type="http://schemas.openxmlformats.org/officeDocument/2006/relationships/oleObject" Target="../embeddings/Microsoft_Equation1.bin"/><Relationship Id="rId10" Type="http://schemas.openxmlformats.org/officeDocument/2006/relationships/image" Target="../media/image5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jpeg"/><Relationship Id="rId12" Type="http://schemas.microsoft.com/office/2007/relationships/hdphoto" Target="../media/hdphoto4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jpeg"/><Relationship Id="rId4" Type="http://schemas.microsoft.com/office/2007/relationships/hdphoto" Target="../media/hdphoto38.wdp"/><Relationship Id="rId5" Type="http://schemas.openxmlformats.org/officeDocument/2006/relationships/image" Target="../media/image63.jpeg"/><Relationship Id="rId6" Type="http://schemas.microsoft.com/office/2007/relationships/hdphoto" Target="../media/hdphoto39.wdp"/><Relationship Id="rId7" Type="http://schemas.openxmlformats.org/officeDocument/2006/relationships/image" Target="../media/image64.jpeg"/><Relationship Id="rId8" Type="http://schemas.microsoft.com/office/2007/relationships/hdphoto" Target="../media/hdphoto40.wdp"/><Relationship Id="rId9" Type="http://schemas.openxmlformats.org/officeDocument/2006/relationships/image" Target="../media/image65.jpeg"/><Relationship Id="rId10" Type="http://schemas.microsoft.com/office/2007/relationships/hdphoto" Target="../media/hdphoto4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microsoft.com/office/2007/relationships/hdphoto" Target="../media/hdphoto43.wdp"/><Relationship Id="rId5" Type="http://schemas.openxmlformats.org/officeDocument/2006/relationships/image" Target="../media/image68.jpeg"/><Relationship Id="rId6" Type="http://schemas.microsoft.com/office/2007/relationships/hdphoto" Target="../media/hdphoto44.wdp"/><Relationship Id="rId7" Type="http://schemas.openxmlformats.org/officeDocument/2006/relationships/image" Target="../media/image69.jpeg"/><Relationship Id="rId8" Type="http://schemas.microsoft.com/office/2007/relationships/hdphoto" Target="../media/hdphoto4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microsoft.com/office/2007/relationships/hdphoto" Target="../media/hdphoto4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microsoft.com/office/2007/relationships/hdphoto" Target="../media/hdphoto47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microsoft.com/office/2007/relationships/hdphoto" Target="../media/hdphoto4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microsoft.com/office/2007/relationships/hdphoto" Target="../media/hdphoto49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3.wdp"/><Relationship Id="rId5" Type="http://schemas.openxmlformats.org/officeDocument/2006/relationships/image" Target="../media/image9.jpeg"/><Relationship Id="rId6" Type="http://schemas.microsoft.com/office/2007/relationships/hdphoto" Target="../media/hdphoto4.wdp"/><Relationship Id="rId7" Type="http://schemas.openxmlformats.org/officeDocument/2006/relationships/image" Target="../media/image10.jpeg"/><Relationship Id="rId8" Type="http://schemas.microsoft.com/office/2007/relationships/hdphoto" Target="../media/hdphoto5.wdp"/><Relationship Id="rId9" Type="http://schemas.openxmlformats.org/officeDocument/2006/relationships/image" Target="../media/image11.jpeg"/><Relationship Id="rId10" Type="http://schemas.microsoft.com/office/2007/relationships/hdphoto" Target="../media/hdphoto6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emf"/><Relationship Id="rId12" Type="http://schemas.openxmlformats.org/officeDocument/2006/relationships/image" Target="../media/image16.jpeg"/><Relationship Id="rId13" Type="http://schemas.microsoft.com/office/2007/relationships/hdphoto" Target="../media/hdphoto8.wdp"/><Relationship Id="rId14" Type="http://schemas.openxmlformats.org/officeDocument/2006/relationships/image" Target="../media/image17.jpeg"/><Relationship Id="rId15" Type="http://schemas.microsoft.com/office/2007/relationships/hdphoto" Target="../media/hdphoto9.wdp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3.emf"/><Relationship Id="rId8" Type="http://schemas.openxmlformats.org/officeDocument/2006/relationships/image" Target="../media/image15.jpeg"/><Relationship Id="rId9" Type="http://schemas.microsoft.com/office/2007/relationships/hdphoto" Target="../media/hdphoto7.wdp"/><Relationship Id="rId10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11.wdp"/><Relationship Id="rId5" Type="http://schemas.openxmlformats.org/officeDocument/2006/relationships/image" Target="../media/image20.jpeg"/><Relationship Id="rId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63460" y="3019484"/>
            <a:ext cx="9372600" cy="1627188"/>
          </a:xfrm>
        </p:spPr>
        <p:txBody>
          <a:bodyPr>
            <a:normAutofit/>
          </a:bodyPr>
          <a:lstStyle/>
          <a:p>
            <a:pPr eaLnBrk="1" hangingPunct="1"/>
            <a:r>
              <a:rPr kumimoji="1" lang="en-US" altLang="zh-TW" sz="2400" dirty="0" smtClean="0">
                <a:solidFill>
                  <a:srgbClr val="FFFF00"/>
                </a:solidFill>
                <a:latin typeface="Arial Black" pitchFamily="1" charset="0"/>
              </a:rPr>
              <a:t>Two Planets: Challenges of Living on Earth &amp; Mars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609600" y="4203700"/>
            <a:ext cx="7620000" cy="152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kumimoji="1"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Frank H. Shu</a:t>
            </a:r>
            <a:r>
              <a:rPr kumimoji="1" lang="en-US" altLang="zh-TW" sz="2400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1</a:t>
            </a:r>
            <a:r>
              <a:rPr kumimoji="1" lang="en-US" altLang="zh-TW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&amp; HX Team (formed 2009)</a:t>
            </a:r>
            <a:r>
              <a:rPr kumimoji="1" lang="en-US" altLang="zh-TW" sz="2400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2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kumimoji="1" lang="en-US" altLang="zh-TW" sz="2400" baseline="30000" dirty="0" smtClean="0">
                <a:solidFill>
                  <a:srgbClr val="8EB4E3"/>
                </a:solidFill>
              </a:rPr>
              <a:t>1</a:t>
            </a:r>
            <a:r>
              <a:rPr kumimoji="1" lang="en-US" altLang="zh-TW" sz="2400" dirty="0" smtClean="0">
                <a:solidFill>
                  <a:srgbClr val="8EB4E3"/>
                </a:solidFill>
              </a:rPr>
              <a:t>ASTRON Solutions Corporation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kumimoji="1" lang="en-US" altLang="zh-TW" sz="2400" dirty="0">
                <a:solidFill>
                  <a:srgbClr val="FFFF00"/>
                </a:solidFill>
              </a:rPr>
              <a:t>2</a:t>
            </a:r>
            <a:r>
              <a:rPr kumimoji="1" lang="en-US" altLang="zh-TW" sz="2400" dirty="0" smtClean="0">
                <a:solidFill>
                  <a:srgbClr val="FFFF00"/>
                </a:solidFill>
              </a:rPr>
              <a:t> August 2017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kumimoji="1" lang="en-US" altLang="zh-TW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Wu </a:t>
            </a:r>
            <a:r>
              <a:rPr kumimoji="1" lang="en-US" altLang="zh-TW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Chien</a:t>
            </a:r>
            <a:r>
              <a:rPr kumimoji="1" lang="en-US" altLang="zh-TW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kumimoji="1" lang="en-US" altLang="zh-TW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Shiung</a:t>
            </a:r>
            <a:r>
              <a:rPr kumimoji="1" lang="en-US" altLang="zh-TW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Science Camp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83541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aseline="30000" dirty="0" smtClean="0">
                <a:solidFill>
                  <a:srgbClr val="FFFF00"/>
                </a:solidFill>
                <a:cs typeface="微軟正黑體" charset="0"/>
              </a:rPr>
              <a:t>2</a:t>
            </a:r>
            <a:r>
              <a:rPr lang="en-US" altLang="zh-TW" sz="1400" dirty="0" smtClean="0">
                <a:solidFill>
                  <a:srgbClr val="FFFF00"/>
                </a:solidFill>
                <a:cs typeface="微軟正黑體" charset="0"/>
              </a:rPr>
              <a:t>ASIAA: </a:t>
            </a:r>
            <a:r>
              <a:rPr lang="en-US" altLang="zh-TW" sz="1400" dirty="0" smtClean="0">
                <a:cs typeface="微軟正黑體" charset="0"/>
              </a:rPr>
              <a:t>P. Ho, R. </a:t>
            </a:r>
            <a:r>
              <a:rPr lang="en-US" altLang="zh-TW" sz="1400" dirty="0" err="1" smtClean="0">
                <a:cs typeface="微軟正黑體" charset="0"/>
              </a:rPr>
              <a:t>Krasnopolsky</a:t>
            </a:r>
            <a:r>
              <a:rPr lang="en-US" altLang="zh-TW" sz="1400" dirty="0" smtClean="0">
                <a:cs typeface="微軟正黑體" charset="0"/>
              </a:rPr>
              <a:t>, R. E. </a:t>
            </a:r>
            <a:r>
              <a:rPr lang="en-US" altLang="zh-TW" sz="1400" dirty="0" err="1" smtClean="0">
                <a:cs typeface="微軟正黑體" charset="0"/>
              </a:rPr>
              <a:t>Taam</a:t>
            </a:r>
            <a:r>
              <a:rPr lang="en-US" altLang="zh-TW" sz="1400" dirty="0" smtClean="0">
                <a:cs typeface="微軟正黑體" charset="0"/>
              </a:rPr>
              <a:t>, T. S. Wei, S. J. </a:t>
            </a:r>
            <a:r>
              <a:rPr lang="en-US" altLang="zh-TW" sz="1400" dirty="0" err="1" smtClean="0">
                <a:cs typeface="微軟正黑體" charset="0"/>
              </a:rPr>
              <a:t>Zheng</a:t>
            </a:r>
            <a:r>
              <a:rPr lang="en-US" altLang="zh-TW" sz="1400" dirty="0" smtClean="0">
                <a:cs typeface="微軟正黑體" charset="0"/>
              </a:rPr>
              <a:t>; </a:t>
            </a:r>
            <a:r>
              <a:rPr lang="en-US" altLang="zh-TW" sz="1400" dirty="0" err="1" smtClean="0">
                <a:solidFill>
                  <a:srgbClr val="FFFF00"/>
                </a:solidFill>
                <a:cs typeface="微軟正黑體" charset="0"/>
              </a:rPr>
              <a:t>IoC</a:t>
            </a:r>
            <a:r>
              <a:rPr lang="en-US" altLang="zh-TW" sz="1400" dirty="0" smtClean="0">
                <a:cs typeface="微軟正黑體" charset="0"/>
              </a:rPr>
              <a:t>; F. T. </a:t>
            </a:r>
            <a:r>
              <a:rPr lang="en-US" altLang="zh-TW" sz="1400" dirty="0" err="1" smtClean="0">
                <a:cs typeface="微軟正黑體" charset="0"/>
              </a:rPr>
              <a:t>Luo</a:t>
            </a:r>
            <a:r>
              <a:rPr lang="en-US" altLang="zh-TW" sz="1400" dirty="0" smtClean="0">
                <a:cs typeface="微軟正黑體" charset="0"/>
              </a:rPr>
              <a:t>, H. F. Tseng; </a:t>
            </a:r>
          </a:p>
          <a:p>
            <a:pPr algn="ctr"/>
            <a:r>
              <a:rPr lang="en-US" altLang="zh-TW" sz="1400" dirty="0" smtClean="0">
                <a:solidFill>
                  <a:srgbClr val="FFFF00"/>
                </a:solidFill>
                <a:cs typeface="微軟正黑體" charset="0"/>
              </a:rPr>
              <a:t>NTHU:</a:t>
            </a:r>
            <a:r>
              <a:rPr lang="en-US" altLang="zh-TW" sz="1400" dirty="0" smtClean="0">
                <a:cs typeface="微軟正黑體" charset="0"/>
              </a:rPr>
              <a:t> N. H. Tai, P. F. Cheng, D. S. H. Wong; </a:t>
            </a:r>
            <a:r>
              <a:rPr lang="en-US" altLang="zh-TW" sz="1400" dirty="0" smtClean="0">
                <a:solidFill>
                  <a:srgbClr val="FFFF00"/>
                </a:solidFill>
                <a:cs typeface="微軟正黑體" charset="0"/>
              </a:rPr>
              <a:t>ITRI</a:t>
            </a:r>
            <a:r>
              <a:rPr lang="en-US" altLang="zh-TW" sz="1400" dirty="0" smtClean="0">
                <a:cs typeface="微軟正黑體" charset="0"/>
              </a:rPr>
              <a:t>: S. K. Wu; </a:t>
            </a:r>
            <a:r>
              <a:rPr lang="en-US" altLang="zh-TW" sz="1400" dirty="0" err="1" smtClean="0">
                <a:solidFill>
                  <a:srgbClr val="FFFF00"/>
                </a:solidFill>
                <a:cs typeface="微軟正黑體" charset="0"/>
              </a:rPr>
              <a:t>CityU</a:t>
            </a:r>
            <a:r>
              <a:rPr lang="en-US" altLang="zh-TW" sz="1400" dirty="0" smtClean="0">
                <a:solidFill>
                  <a:srgbClr val="FFFF00"/>
                </a:solidFill>
                <a:cs typeface="微軟正黑體" charset="0"/>
              </a:rPr>
              <a:t>:</a:t>
            </a:r>
            <a:r>
              <a:rPr lang="en-US" altLang="zh-TW" sz="1400" dirty="0" smtClean="0">
                <a:cs typeface="微軟正黑體" charset="0"/>
              </a:rPr>
              <a:t> C. T. Liu; </a:t>
            </a:r>
            <a:r>
              <a:rPr lang="en-US" altLang="zh-TW" sz="1400" dirty="0" err="1" smtClean="0">
                <a:solidFill>
                  <a:srgbClr val="FFFF00"/>
                </a:solidFill>
                <a:cs typeface="微軟正黑體" charset="0"/>
              </a:rPr>
              <a:t>UMich</a:t>
            </a:r>
            <a:r>
              <a:rPr lang="en-US" altLang="zh-TW" sz="1400" dirty="0" smtClean="0">
                <a:solidFill>
                  <a:srgbClr val="FFFF00"/>
                </a:solidFill>
                <a:cs typeface="微軟正黑體" charset="0"/>
              </a:rPr>
              <a:t>,</a:t>
            </a:r>
            <a:r>
              <a:rPr lang="en-US" altLang="zh-TW" sz="1400" dirty="0" smtClean="0">
                <a:cs typeface="微軟正黑體" charset="0"/>
              </a:rPr>
              <a:t> R.T. Yang; </a:t>
            </a:r>
            <a:r>
              <a:rPr lang="en-US" altLang="zh-TW" sz="1400" dirty="0" smtClean="0">
                <a:solidFill>
                  <a:srgbClr val="FFFF00"/>
                </a:solidFill>
                <a:cs typeface="微軟正黑體" charset="0"/>
              </a:rPr>
              <a:t>S. CA:  </a:t>
            </a:r>
            <a:r>
              <a:rPr lang="en-US" altLang="zh-TW" sz="1400" dirty="0" smtClean="0">
                <a:cs typeface="微軟正黑體" charset="0"/>
              </a:rPr>
              <a:t>F. S. Model, S. </a:t>
            </a:r>
            <a:r>
              <a:rPr lang="en-US" altLang="zh-TW" sz="1400" dirty="0" err="1" smtClean="0">
                <a:cs typeface="微軟正黑體" charset="0"/>
              </a:rPr>
              <a:t>Chien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 dirty="0"/>
          </a:p>
        </p:txBody>
      </p:sp>
      <p:pic>
        <p:nvPicPr>
          <p:cNvPr id="3" name="Picture 2" descr="A_comparison_of_terrestrial_planets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2"/>
          <a:stretch/>
        </p:blipFill>
        <p:spPr>
          <a:xfrm>
            <a:off x="482600" y="0"/>
            <a:ext cx="7416800" cy="283845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895168"/>
              </p:ext>
            </p:extLst>
          </p:nvPr>
        </p:nvGraphicFramePr>
        <p:xfrm>
          <a:off x="3860800" y="3194050"/>
          <a:ext cx="1422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" name="Document" r:id="rId6" imgW="1422400" imgH="469900" progId="Word.Document.12">
                  <p:embed/>
                </p:oleObj>
              </mc:Choice>
              <mc:Fallback>
                <p:oleObj name="Document" r:id="rId6" imgW="1422400" imgH="46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60800" y="3194050"/>
                        <a:ext cx="14224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250993"/>
              </p:ext>
            </p:extLst>
          </p:nvPr>
        </p:nvGraphicFramePr>
        <p:xfrm>
          <a:off x="1066800" y="2832100"/>
          <a:ext cx="1864540" cy="615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" name="Equation" r:id="rId8" imgW="1422400" imgH="469900" progId="Equation.3">
                  <p:embed/>
                </p:oleObj>
              </mc:Choice>
              <mc:Fallback>
                <p:oleObj name="Equation" r:id="rId8" imgW="1422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6800" y="2832100"/>
                        <a:ext cx="1864540" cy="61596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546301"/>
              </p:ext>
            </p:extLst>
          </p:nvPr>
        </p:nvGraphicFramePr>
        <p:xfrm>
          <a:off x="3922713" y="2854325"/>
          <a:ext cx="17367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" name="Equation" r:id="rId10" imgW="1435100" imgH="469900" progId="Equation.3">
                  <p:embed/>
                </p:oleObj>
              </mc:Choice>
              <mc:Fallback>
                <p:oleObj name="Equation" r:id="rId10" imgW="14351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22713" y="2854325"/>
                        <a:ext cx="1736725" cy="5683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19012"/>
              </p:ext>
            </p:extLst>
          </p:nvPr>
        </p:nvGraphicFramePr>
        <p:xfrm>
          <a:off x="6210300" y="2854325"/>
          <a:ext cx="19526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" name="Equation" r:id="rId12" imgW="1612900" imgH="469900" progId="Equation.3">
                  <p:embed/>
                </p:oleObj>
              </mc:Choice>
              <mc:Fallback>
                <p:oleObj name="Equation" r:id="rId12" imgW="16129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10300" y="2854325"/>
                        <a:ext cx="1952625" cy="5683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04800" y="-4064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Sustaining Life for Months w/o  Fresh Water &amp; </a:t>
            </a:r>
            <a:r>
              <a:rPr lang="en-US" sz="4000" dirty="0" smtClean="0"/>
              <a:t>Air</a:t>
            </a: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-38100" y="393700"/>
            <a:ext cx="9372600" cy="411480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</a:t>
            </a:r>
            <a:r>
              <a:rPr lang="en-US" sz="2200" dirty="0" smtClean="0">
                <a:solidFill>
                  <a:srgbClr val="FFFF00"/>
                </a:solidFill>
              </a:rPr>
              <a:t>roblem faced by submarine crews (~ 140) 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Solution: nuclear reactor w </a:t>
            </a:r>
            <a:r>
              <a:rPr lang="en-US" sz="2200" dirty="0" smtClean="0">
                <a:solidFill>
                  <a:srgbClr val="FFFFFF"/>
                </a:solidFill>
                <a:latin typeface="Apple Chancery"/>
                <a:cs typeface="Apple Chancery"/>
              </a:rPr>
              <a:t>P</a:t>
            </a:r>
            <a:r>
              <a:rPr lang="en-US" sz="2200" dirty="0" smtClean="0">
                <a:solidFill>
                  <a:srgbClr val="FFFFFF"/>
                </a:solidFill>
              </a:rPr>
              <a:t> ≈4x3 </a:t>
            </a:r>
            <a:r>
              <a:rPr lang="en-US" sz="2200" dirty="0" err="1" smtClean="0">
                <a:solidFill>
                  <a:srgbClr val="FFFFFF"/>
                </a:solidFill>
              </a:rPr>
              <a:t>MWt</a:t>
            </a:r>
            <a:r>
              <a:rPr lang="en-US" sz="2200" dirty="0" smtClean="0">
                <a:solidFill>
                  <a:srgbClr val="FF6600"/>
                </a:solidFill>
              </a:rPr>
              <a:t>*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E</a:t>
            </a:r>
            <a:r>
              <a:rPr lang="en-US" sz="2200" dirty="0" smtClean="0">
                <a:solidFill>
                  <a:srgbClr val="FFFFFF"/>
                </a:solidFill>
              </a:rPr>
              <a:t>nriched U fuel (US &amp; UK &gt; 90% U-235)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W</a:t>
            </a:r>
            <a:r>
              <a:rPr lang="en-US" sz="2200" dirty="0" smtClean="0">
                <a:solidFill>
                  <a:srgbClr val="FFFFFF"/>
                </a:solidFill>
              </a:rPr>
              <a:t>ater cooled &amp; moderated (PWR)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Fresh water by distilling seawater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Oxygen by dissociating H</a:t>
            </a:r>
            <a:r>
              <a:rPr lang="en-US" sz="2200" baseline="-25000" dirty="0" smtClean="0">
                <a:solidFill>
                  <a:srgbClr val="FFFFFF"/>
                </a:solidFill>
              </a:rPr>
              <a:t>2</a:t>
            </a:r>
            <a:r>
              <a:rPr lang="en-US" sz="2200" dirty="0" smtClean="0">
                <a:solidFill>
                  <a:srgbClr val="FFFFFF"/>
                </a:solidFill>
              </a:rPr>
              <a:t>O (torpedo away H</a:t>
            </a:r>
            <a:r>
              <a:rPr lang="en-US" sz="2200" baseline="-25000" dirty="0" smtClean="0">
                <a:solidFill>
                  <a:srgbClr val="FFFFFF"/>
                </a:solidFill>
              </a:rPr>
              <a:t>2</a:t>
            </a:r>
            <a:r>
              <a:rPr lang="en-US" sz="2200" dirty="0" smtClean="0">
                <a:solidFill>
                  <a:srgbClr val="FFFFFF"/>
                </a:solidFill>
              </a:rPr>
              <a:t>); CO</a:t>
            </a:r>
            <a:r>
              <a:rPr lang="en-US" sz="2200" baseline="-25000" dirty="0" smtClean="0">
                <a:solidFill>
                  <a:srgbClr val="FFFFFF"/>
                </a:solidFill>
              </a:rPr>
              <a:t>2</a:t>
            </a:r>
            <a:r>
              <a:rPr lang="en-US" sz="2200" dirty="0" smtClean="0">
                <a:solidFill>
                  <a:srgbClr val="FFFFFF"/>
                </a:solidFill>
              </a:rPr>
              <a:t> captured &amp; disposed</a:t>
            </a:r>
          </a:p>
          <a:p>
            <a:pPr marL="457200" lvl="1" indent="0">
              <a:buNone/>
            </a:pPr>
            <a:r>
              <a:rPr lang="en-US" sz="2200" i="1" dirty="0" smtClean="0">
                <a:solidFill>
                  <a:srgbClr val="FF6600"/>
                </a:solidFill>
              </a:rPr>
              <a:t>* </a:t>
            </a:r>
            <a:r>
              <a:rPr lang="en-US" sz="2200" i="1" dirty="0" err="1" smtClean="0">
                <a:solidFill>
                  <a:srgbClr val="FF6600"/>
                </a:solidFill>
              </a:rPr>
              <a:t>F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d</a:t>
            </a:r>
            <a:r>
              <a:rPr lang="en-US" sz="2200" i="1" dirty="0" err="1" smtClean="0">
                <a:solidFill>
                  <a:srgbClr val="FF6600"/>
                </a:solidFill>
              </a:rPr>
              <a:t>u</a:t>
            </a:r>
            <a:r>
              <a:rPr lang="en-US" sz="2200" i="1" dirty="0" smtClean="0">
                <a:solidFill>
                  <a:srgbClr val="FF6600"/>
                </a:solidFill>
              </a:rPr>
              <a:t> </a:t>
            </a:r>
            <a:r>
              <a:rPr lang="en-US" sz="2200" dirty="0" smtClean="0">
                <a:solidFill>
                  <a:srgbClr val="FF6600"/>
                </a:solidFill>
              </a:rPr>
              <a:t>= (½</a:t>
            </a:r>
            <a:r>
              <a:rPr lang="en-US" sz="2200" i="1" dirty="0" smtClean="0">
                <a:solidFill>
                  <a:srgbClr val="FF6600"/>
                </a:solidFill>
              </a:rPr>
              <a:t>C</a:t>
            </a:r>
            <a:r>
              <a:rPr lang="en-US" sz="2200" baseline="-25000" dirty="0" smtClean="0">
                <a:solidFill>
                  <a:srgbClr val="FF6600"/>
                </a:solidFill>
              </a:rPr>
              <a:t>d</a:t>
            </a:r>
            <a:r>
              <a:rPr lang="en-US" sz="2200" i="1" dirty="0" smtClean="0">
                <a:solidFill>
                  <a:srgbClr val="FF6600"/>
                </a:solidFill>
              </a:rPr>
              <a:t>ρu</a:t>
            </a:r>
            <a:r>
              <a:rPr lang="en-US" sz="2200" baseline="30000" dirty="0" smtClean="0">
                <a:solidFill>
                  <a:srgbClr val="FF6600"/>
                </a:solidFill>
              </a:rPr>
              <a:t>2</a:t>
            </a:r>
            <a:r>
              <a:rPr lang="en-US" sz="2200" i="1" dirty="0" smtClean="0">
                <a:solidFill>
                  <a:srgbClr val="FF6600"/>
                </a:solidFill>
              </a:rPr>
              <a:t>A</a:t>
            </a:r>
            <a:r>
              <a:rPr lang="en-US" sz="2200" dirty="0" smtClean="0">
                <a:solidFill>
                  <a:srgbClr val="FF6600"/>
                </a:solidFill>
              </a:rPr>
              <a:t>)</a:t>
            </a:r>
            <a:r>
              <a:rPr lang="en-US" sz="2200" i="1" dirty="0" smtClean="0">
                <a:solidFill>
                  <a:srgbClr val="FF6600"/>
                </a:solidFill>
              </a:rPr>
              <a:t>u</a:t>
            </a:r>
            <a:r>
              <a:rPr lang="en-US" sz="2200" dirty="0" smtClean="0">
                <a:solidFill>
                  <a:srgbClr val="FF6600"/>
                </a:solidFill>
              </a:rPr>
              <a:t> = 0.001(1000 kg m</a:t>
            </a:r>
            <a:r>
              <a:rPr lang="en-US" sz="2200" baseline="30000" dirty="0" smtClean="0">
                <a:solidFill>
                  <a:srgbClr val="FF6600"/>
                </a:solidFill>
              </a:rPr>
              <a:t>-3</a:t>
            </a:r>
            <a:r>
              <a:rPr lang="en-US" sz="2200" dirty="0" smtClean="0">
                <a:solidFill>
                  <a:srgbClr val="FF6600"/>
                </a:solidFill>
              </a:rPr>
              <a:t>)(12.5 m/s)</a:t>
            </a:r>
            <a:r>
              <a:rPr lang="en-US" sz="2200" baseline="30000" dirty="0" smtClean="0">
                <a:solidFill>
                  <a:srgbClr val="FF6600"/>
                </a:solidFill>
              </a:rPr>
              <a:t>3</a:t>
            </a:r>
            <a:r>
              <a:rPr lang="en-US" sz="2200" i="1" dirty="0" smtClean="0">
                <a:solidFill>
                  <a:srgbClr val="FF6600"/>
                </a:solidFill>
              </a:rPr>
              <a:t>π</a:t>
            </a:r>
            <a:r>
              <a:rPr lang="en-US" sz="2200" dirty="0" smtClean="0">
                <a:solidFill>
                  <a:srgbClr val="FF6600"/>
                </a:solidFill>
              </a:rPr>
              <a:t>(12.5 m)</a:t>
            </a:r>
            <a:r>
              <a:rPr lang="en-US" sz="2200" baseline="30000" dirty="0" smtClean="0">
                <a:solidFill>
                  <a:srgbClr val="FF6600"/>
                </a:solidFill>
              </a:rPr>
              <a:t>2</a:t>
            </a:r>
            <a:r>
              <a:rPr lang="en-US" sz="2200" dirty="0" smtClean="0">
                <a:solidFill>
                  <a:srgbClr val="FF6600"/>
                </a:solidFill>
              </a:rPr>
              <a:t> ≈ </a:t>
            </a:r>
            <a:r>
              <a:rPr lang="en-US" sz="2200" dirty="0">
                <a:solidFill>
                  <a:srgbClr val="FF6600"/>
                </a:solidFill>
              </a:rPr>
              <a:t>1</a:t>
            </a:r>
            <a:r>
              <a:rPr lang="en-US" sz="2200" dirty="0" smtClean="0">
                <a:solidFill>
                  <a:srgbClr val="FF6600"/>
                </a:solidFill>
              </a:rPr>
              <a:t> MW</a:t>
            </a:r>
            <a:endParaRPr lang="en-US" sz="2200" i="1" dirty="0" smtClean="0">
              <a:solidFill>
                <a:srgbClr val="FF66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With professionally trained operators, completely safe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Automatic shutdown: if </a:t>
            </a:r>
            <a:r>
              <a:rPr lang="en-US" sz="2200" dirty="0"/>
              <a:t>l</a:t>
            </a:r>
            <a:r>
              <a:rPr lang="en-US" sz="2200" dirty="0" smtClean="0"/>
              <a:t>ose coolant, also lose moderator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D</a:t>
            </a:r>
            <a:r>
              <a:rPr lang="en-US" sz="2200" dirty="0" smtClean="0">
                <a:solidFill>
                  <a:srgbClr val="FFFFFF"/>
                </a:solidFill>
              </a:rPr>
              <a:t>ecay heat? (0 </a:t>
            </a:r>
            <a:r>
              <a:rPr lang="en-US" sz="2200" dirty="0" err="1" smtClean="0">
                <a:solidFill>
                  <a:srgbClr val="FFFFFF"/>
                </a:solidFill>
              </a:rPr>
              <a:t>hr</a:t>
            </a:r>
            <a:r>
              <a:rPr lang="en-US" sz="2200" dirty="0" smtClean="0">
                <a:solidFill>
                  <a:srgbClr val="FFFFFF"/>
                </a:solidFill>
              </a:rPr>
              <a:t>: 6.5% </a:t>
            </a:r>
            <a:r>
              <a:rPr lang="en-US" sz="2200" i="1" dirty="0">
                <a:solidFill>
                  <a:srgbClr val="FFFFFF"/>
                </a:solidFill>
                <a:latin typeface="Apple Chancery"/>
                <a:cs typeface="Apple Chancery"/>
              </a:rPr>
              <a:t>P</a:t>
            </a:r>
            <a:r>
              <a:rPr lang="en-US" sz="2200" dirty="0" smtClean="0">
                <a:solidFill>
                  <a:srgbClr val="FFFFFF"/>
                </a:solidFill>
              </a:rPr>
              <a:t>; 1 </a:t>
            </a:r>
            <a:r>
              <a:rPr lang="en-US" sz="2200" dirty="0" err="1" smtClean="0">
                <a:solidFill>
                  <a:srgbClr val="FFFFFF"/>
                </a:solidFill>
              </a:rPr>
              <a:t>hr</a:t>
            </a:r>
            <a:r>
              <a:rPr lang="en-US" sz="2200" dirty="0" smtClean="0">
                <a:solidFill>
                  <a:srgbClr val="FFFFFF"/>
                </a:solidFill>
              </a:rPr>
              <a:t>: 0.6%); not a problem at low </a:t>
            </a:r>
            <a:r>
              <a:rPr lang="en-US" sz="2200" dirty="0" smtClean="0">
                <a:solidFill>
                  <a:srgbClr val="FFFFFF"/>
                </a:solidFill>
                <a:latin typeface="Apple Chancery"/>
              </a:rPr>
              <a:t>P</a:t>
            </a:r>
          </a:p>
          <a:p>
            <a:r>
              <a:rPr lang="en-US" sz="2200" dirty="0" smtClean="0"/>
              <a:t>US exported LWR </a:t>
            </a:r>
            <a:r>
              <a:rPr lang="en-US" sz="2200" dirty="0"/>
              <a:t>technology </a:t>
            </a:r>
            <a:r>
              <a:rPr lang="en-US" sz="2200" dirty="0" smtClean="0"/>
              <a:t>(</a:t>
            </a:r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200" dirty="0">
                <a:sym typeface="Wingdings"/>
              </a:rPr>
              <a:t> P</a:t>
            </a:r>
            <a:r>
              <a:rPr lang="en-US" sz="2200" dirty="0" smtClean="0"/>
              <a:t>WR </a:t>
            </a:r>
            <a:r>
              <a:rPr lang="en-US" sz="2200" dirty="0"/>
              <a:t>&amp; </a:t>
            </a:r>
            <a:r>
              <a:rPr lang="en-US" sz="2200" dirty="0" smtClean="0"/>
              <a:t>BWR</a:t>
            </a:r>
            <a:r>
              <a:rPr lang="en-US" sz="2200" dirty="0"/>
              <a:t>) to </a:t>
            </a:r>
            <a:r>
              <a:rPr lang="en-US" sz="2200" dirty="0" smtClean="0"/>
              <a:t>rest of world, except for mavericks who wanted fuel that can be natural U (0.7% U-235, 99.3% U-238)</a:t>
            </a:r>
          </a:p>
          <a:p>
            <a:pPr lvl="1"/>
            <a:r>
              <a:rPr lang="en-US" sz="2200" dirty="0" smtClean="0">
                <a:solidFill>
                  <a:srgbClr val="FFFF00"/>
                </a:solidFill>
              </a:rPr>
              <a:t>Canada: heavy water (CANDU) reactors (D</a:t>
            </a:r>
            <a:r>
              <a:rPr lang="en-US" sz="2200" baseline="-25000" dirty="0" smtClean="0">
                <a:solidFill>
                  <a:srgbClr val="FFFF00"/>
                </a:solidFill>
              </a:rPr>
              <a:t>2</a:t>
            </a:r>
            <a:r>
              <a:rPr lang="en-US" sz="2200" dirty="0" smtClean="0">
                <a:solidFill>
                  <a:srgbClr val="FFFF00"/>
                </a:solidFill>
              </a:rPr>
              <a:t>O not H</a:t>
            </a:r>
            <a:r>
              <a:rPr lang="en-US" sz="2200" baseline="-25000" dirty="0" smtClean="0">
                <a:solidFill>
                  <a:srgbClr val="FFFF00"/>
                </a:solidFill>
              </a:rPr>
              <a:t>2</a:t>
            </a:r>
            <a:r>
              <a:rPr lang="en-US" sz="2200" dirty="0" smtClean="0">
                <a:solidFill>
                  <a:srgbClr val="FFFF00"/>
                </a:solidFill>
              </a:rPr>
              <a:t>O, which absorbs n)</a:t>
            </a:r>
          </a:p>
          <a:p>
            <a:pPr lvl="1"/>
            <a:r>
              <a:rPr lang="en-US" sz="2200" dirty="0" smtClean="0">
                <a:solidFill>
                  <a:srgbClr val="FFFF00"/>
                </a:solidFill>
              </a:rPr>
              <a:t>USSR: graphite moderated, water cooled; only accident to have runaway chain reaction </a:t>
            </a:r>
            <a:r>
              <a:rPr lang="en-US" sz="2200" dirty="0" smtClean="0">
                <a:solidFill>
                  <a:srgbClr val="FFFFFF"/>
                </a:solidFill>
              </a:rPr>
              <a:t>(Chernobyl)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10000" y="64770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Frank . Shu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 descr="Nuclear submarine Defenseindustrydaily 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15" y="520700"/>
            <a:ext cx="3623407" cy="18841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5789" y="2086339"/>
            <a:ext cx="23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Defence</a:t>
            </a:r>
            <a:r>
              <a:rPr lang="en-US" dirty="0" smtClean="0">
                <a:solidFill>
                  <a:schemeClr val="bg1"/>
                </a:solidFill>
              </a:rPr>
              <a:t> Industry Daily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6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Energy is the Driver of Matter Transformation</a:t>
            </a:r>
            <a:br>
              <a:rPr lang="en-US" sz="3600" dirty="0" smtClean="0"/>
            </a:br>
            <a:r>
              <a:rPr lang="en-US" sz="3600" dirty="0" smtClean="0"/>
              <a:t>and Defines the Limits of a Developed Society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FF00"/>
                </a:solidFill>
              </a:rPr>
              <a:t>Deep Meaning of </a:t>
            </a:r>
            <a:r>
              <a:rPr lang="en-US" sz="3600" i="1" dirty="0" smtClean="0">
                <a:solidFill>
                  <a:srgbClr val="FFFF00"/>
                </a:solidFill>
              </a:rPr>
              <a:t>E</a:t>
            </a:r>
            <a:r>
              <a:rPr lang="en-US" sz="3600" dirty="0" smtClean="0">
                <a:solidFill>
                  <a:srgbClr val="FFFF00"/>
                </a:solidFill>
              </a:rPr>
              <a:t> = </a:t>
            </a:r>
            <a:r>
              <a:rPr lang="en-US" sz="3600" i="1" dirty="0" smtClean="0">
                <a:solidFill>
                  <a:srgbClr val="FFFF00"/>
                </a:solidFill>
              </a:rPr>
              <a:t>mc</a:t>
            </a:r>
            <a:r>
              <a:rPr lang="en-US" sz="3600" baseline="30000" dirty="0" smtClean="0">
                <a:solidFill>
                  <a:srgbClr val="FFFF00"/>
                </a:solidFill>
              </a:rPr>
              <a:t>2</a:t>
            </a:r>
            <a:endParaRPr lang="en-US" sz="3600" baseline="300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3016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S-Diagram of Energy</a:t>
            </a:r>
            <a:endParaRPr lang="en-US" sz="4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73750" y="4635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2398327" y="5979120"/>
            <a:ext cx="760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J/L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45270" y="5078388"/>
            <a:ext cx="686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J/kg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094134" y="6258670"/>
            <a:ext cx="16677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60960" y="6011934"/>
            <a:ext cx="3622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/>
              <a:t>Compactness of equipment</a:t>
            </a:r>
            <a:endParaRPr lang="en-US" sz="24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03540" y="3601019"/>
            <a:ext cx="21090" cy="120217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-687797" y="2123688"/>
            <a:ext cx="2116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Duration of use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303" y="1151209"/>
            <a:ext cx="8200888" cy="4899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6186" y="1235289"/>
            <a:ext cx="4375724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Sun and wind stronger on Earth than Mars. Earth headed for climate catastrophe w/o new nuclear (</a:t>
            </a:r>
            <a:r>
              <a:rPr lang="en-US" sz="2000" b="1" dirty="0" err="1" smtClean="0">
                <a:solidFill>
                  <a:srgbClr val="FF0000"/>
                </a:solidFill>
              </a:rPr>
              <a:t>Caldeira</a:t>
            </a:r>
            <a:r>
              <a:rPr lang="en-US" sz="2000" b="1" dirty="0" smtClean="0">
                <a:solidFill>
                  <a:srgbClr val="FF0000"/>
                </a:solidFill>
              </a:rPr>
              <a:t>, Emmanuel, Hansen, </a:t>
            </a:r>
            <a:r>
              <a:rPr lang="en-US" sz="2000" b="1" dirty="0" err="1" smtClean="0">
                <a:solidFill>
                  <a:srgbClr val="FF0000"/>
                </a:solidFill>
              </a:rPr>
              <a:t>Wigley</a:t>
            </a:r>
            <a:r>
              <a:rPr lang="en-US" sz="2000" b="1" dirty="0" smtClean="0">
                <a:solidFill>
                  <a:srgbClr val="FF0000"/>
                </a:solidFill>
              </a:rPr>
              <a:t> (2016)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0710" y="4403331"/>
            <a:ext cx="3275256" cy="132343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Coal loses to wind/gas b/c of 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renewable mandates,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need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</a:rPr>
              <a:t>o scrub noxious emissions,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&amp;</a:t>
            </a:r>
            <a:r>
              <a:rPr lang="en-US" sz="2000" b="1" dirty="0">
                <a:solidFill>
                  <a:srgbClr val="0000FF"/>
                </a:solidFill>
              </a:rPr>
              <a:t> i</a:t>
            </a:r>
            <a:r>
              <a:rPr lang="en-US" sz="2000" b="1" dirty="0" smtClean="0">
                <a:solidFill>
                  <a:srgbClr val="0000FF"/>
                </a:solidFill>
              </a:rPr>
              <a:t>nefficient steam turbines  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757" y="3639469"/>
            <a:ext cx="8191500" cy="2590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0325" y="16329"/>
            <a:ext cx="92884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Breaking the Paradigm of Turbine Electricity Generation </a:t>
            </a:r>
          </a:p>
          <a:p>
            <a:pPr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GE Supercritical 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(sCO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) Turbine: </a:t>
            </a:r>
            <a:r>
              <a:rPr lang="en-US" sz="2400" dirty="0" err="1" smtClean="0">
                <a:solidFill>
                  <a:srgbClr val="FFFF00"/>
                </a:solidFill>
              </a:rPr>
              <a:t>Sunrotor</a:t>
            </a:r>
            <a:r>
              <a:rPr lang="en-US" sz="2400" dirty="0" smtClean="0">
                <a:solidFill>
                  <a:srgbClr val="FFFF00"/>
                </a:solidFill>
              </a:rPr>
              <a:t> 10 </a:t>
            </a:r>
            <a:r>
              <a:rPr lang="en-US" sz="2400" dirty="0" err="1" smtClean="0">
                <a:solidFill>
                  <a:srgbClr val="FFFF00"/>
                </a:solidFill>
              </a:rPr>
              <a:t>MWe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916214"/>
            <a:ext cx="894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normal gas turbine,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in combusted fuel is a gas.  </a:t>
            </a:r>
            <a:r>
              <a:rPr lang="en-US" sz="2400" dirty="0" smtClean="0">
                <a:solidFill>
                  <a:srgbClr val="FFFF00"/>
                </a:solidFill>
              </a:rPr>
              <a:t>In sCO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turbine, 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is at </a:t>
            </a:r>
            <a:r>
              <a:rPr lang="en-US" sz="2400" i="1" dirty="0" smtClean="0">
                <a:solidFill>
                  <a:srgbClr val="FFFF00"/>
                </a:solidFill>
              </a:rPr>
              <a:t>T </a:t>
            </a:r>
            <a:r>
              <a:rPr lang="en-US" sz="2400" dirty="0" smtClean="0">
                <a:solidFill>
                  <a:srgbClr val="FFFF00"/>
                </a:solidFill>
              </a:rPr>
              <a:t>&gt; 400 </a:t>
            </a:r>
            <a:r>
              <a:rPr lang="en-US" sz="2400" baseline="30000" dirty="0" err="1" smtClean="0">
                <a:solidFill>
                  <a:srgbClr val="FFFF00"/>
                </a:solidFill>
              </a:rPr>
              <a:t>o</a:t>
            </a:r>
            <a:r>
              <a:rPr lang="en-US" sz="2400" dirty="0" err="1" smtClean="0">
                <a:solidFill>
                  <a:srgbClr val="FFFF00"/>
                </a:solidFill>
              </a:rPr>
              <a:t>C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&amp;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P</a:t>
            </a:r>
            <a:r>
              <a:rPr lang="en-US" sz="2400" dirty="0" smtClean="0">
                <a:solidFill>
                  <a:srgbClr val="FFFF00"/>
                </a:solidFill>
              </a:rPr>
              <a:t> &gt; </a:t>
            </a:r>
            <a:r>
              <a:rPr lang="en-US" sz="2400" dirty="0">
                <a:solidFill>
                  <a:srgbClr val="FFFF00"/>
                </a:solidFill>
              </a:rPr>
              <a:t>1</a:t>
            </a:r>
            <a:r>
              <a:rPr lang="en-US" sz="2400" dirty="0" smtClean="0">
                <a:solidFill>
                  <a:srgbClr val="FFFF00"/>
                </a:solidFill>
              </a:rPr>
              <a:t>00 bar high enough to lose distinction </a:t>
            </a:r>
            <a:r>
              <a:rPr lang="en-US" sz="2400" dirty="0" err="1" smtClean="0">
                <a:solidFill>
                  <a:srgbClr val="FFFF00"/>
                </a:solidFill>
              </a:rPr>
              <a:t>betw</a:t>
            </a:r>
            <a:r>
              <a:rPr lang="en-US" sz="2400" dirty="0" smtClean="0">
                <a:solidFill>
                  <a:srgbClr val="FFFF00"/>
                </a:solidFill>
              </a:rPr>
              <a:t> gases </a:t>
            </a:r>
            <a:r>
              <a:rPr lang="en-US" sz="2400" dirty="0">
                <a:solidFill>
                  <a:srgbClr val="FFFF00"/>
                </a:solidFill>
              </a:rPr>
              <a:t>&amp;</a:t>
            </a:r>
            <a:r>
              <a:rPr lang="en-US" sz="2400" dirty="0" smtClean="0">
                <a:solidFill>
                  <a:srgbClr val="FFFF00"/>
                </a:solidFill>
              </a:rPr>
              <a:t> liquids. </a:t>
            </a:r>
            <a:r>
              <a:rPr lang="en-US" sz="2400" dirty="0" smtClean="0"/>
              <a:t> </a:t>
            </a:r>
            <a:r>
              <a:rPr lang="en-US" sz="2400" dirty="0"/>
              <a:t>I</a:t>
            </a:r>
            <a:r>
              <a:rPr lang="en-US" sz="2400" dirty="0" smtClean="0"/>
              <a:t>.e., sCO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can expand like a gas to create flowing fluid with almost density of a liquid.  </a:t>
            </a:r>
            <a:r>
              <a:rPr lang="en-US" sz="2400" dirty="0" smtClean="0">
                <a:solidFill>
                  <a:srgbClr val="FFFF00"/>
                </a:solidFill>
              </a:rPr>
              <a:t>(Imagine augmented power of turbine on jet plane expelling exhaust 100x denser than air.)  </a:t>
            </a:r>
            <a:r>
              <a:rPr lang="en-US" sz="2400" dirty="0" smtClean="0"/>
              <a:t>Compact coupling of molten salt heat &amp; sCO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turbine.  </a:t>
            </a:r>
            <a:r>
              <a:rPr lang="en-US" sz="2400" dirty="0">
                <a:solidFill>
                  <a:srgbClr val="FFFF00"/>
                </a:solidFill>
              </a:rPr>
              <a:t>P</a:t>
            </a:r>
            <a:r>
              <a:rPr lang="en-US" sz="2400" dirty="0" smtClean="0">
                <a:solidFill>
                  <a:srgbClr val="FFFF00"/>
                </a:solidFill>
              </a:rPr>
              <a:t>olar caps of Mars contain  frozen 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 </a:t>
            </a:r>
            <a:r>
              <a:rPr lang="en-US" sz="2400" dirty="0" smtClean="0">
                <a:solidFill>
                  <a:srgbClr val="FFFF00"/>
                </a:solidFill>
              </a:rPr>
              <a:t>(dry ice, the ideal dense starting state for sCO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).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00"/>
    </mc:Choice>
    <mc:Fallback xmlns="">
      <p:transition xmlns:p14="http://schemas.microsoft.com/office/powerpoint/2010/main" spd="slow" advTm="360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chemeClr val="tx1"/>
                </a:solidFill>
              </a:rPr>
              <a:t>Myth: Nuclear Power Is Expensive w Negative Learning Curve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err="1" smtClean="0">
                <a:solidFill>
                  <a:srgbClr val="FFFF00"/>
                </a:solidFill>
              </a:rPr>
              <a:t>Lovering</a:t>
            </a:r>
            <a:r>
              <a:rPr lang="en-US" sz="2700" dirty="0" smtClean="0">
                <a:solidFill>
                  <a:srgbClr val="FFFF00"/>
                </a:solidFill>
              </a:rPr>
              <a:t>, Yip, </a:t>
            </a:r>
            <a:r>
              <a:rPr lang="en-US" sz="2700" dirty="0" err="1" smtClean="0">
                <a:solidFill>
                  <a:srgbClr val="FFFF00"/>
                </a:solidFill>
              </a:rPr>
              <a:t>Nordhaus</a:t>
            </a:r>
            <a:r>
              <a:rPr lang="en-US" sz="2700" dirty="0" smtClean="0">
                <a:solidFill>
                  <a:srgbClr val="FFFF00"/>
                </a:solidFill>
              </a:rPr>
              <a:t> (2016)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67895"/>
            <a:ext cx="2133600" cy="365125"/>
          </a:xfrm>
        </p:spPr>
        <p:txBody>
          <a:bodyPr/>
          <a:lstStyle/>
          <a:p>
            <a:fld id="{53E12B00-31DE-E14E-899A-B485B16F094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738" r="2401" b="7960"/>
          <a:stretch/>
        </p:blipFill>
        <p:spPr>
          <a:xfrm>
            <a:off x="272480" y="1877279"/>
            <a:ext cx="6096000" cy="43757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2870200"/>
            <a:ext cx="57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USA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2196068"/>
            <a:ext cx="81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2526268"/>
            <a:ext cx="72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Japan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0" y="3100864"/>
            <a:ext cx="73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C32FF"/>
                </a:solidFill>
              </a:rPr>
              <a:t>Korea</a:t>
            </a:r>
            <a:endParaRPr lang="en-US" dirty="0">
              <a:solidFill>
                <a:srgbClr val="9C32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1922502"/>
            <a:ext cx="143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B43E"/>
                </a:solidFill>
              </a:rPr>
              <a:t>Solar PV (res)</a:t>
            </a:r>
            <a:endParaRPr lang="en-US" dirty="0">
              <a:solidFill>
                <a:srgbClr val="FFB43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2544802"/>
            <a:ext cx="140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Solar PV (</a:t>
            </a:r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</a:rPr>
              <a:t>tl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51308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Straight-line on log-log plot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 power law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1571" y="1796465"/>
            <a:ext cx="347526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avoid “cost-escalation,”</a:t>
            </a:r>
          </a:p>
          <a:p>
            <a:r>
              <a:rPr lang="en-US" dirty="0"/>
              <a:t>m</a:t>
            </a:r>
            <a:r>
              <a:rPr lang="en-US" dirty="0" smtClean="0"/>
              <a:t>ust achieve safety by </a:t>
            </a:r>
          </a:p>
          <a:p>
            <a:r>
              <a:rPr lang="en-US" dirty="0" smtClean="0"/>
              <a:t>physics, not by engineered “defense in depth”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Large-scale release of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radioactivity to environment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&amp;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theft of weapons-grade </a:t>
            </a:r>
          </a:p>
          <a:p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dirty="0" smtClean="0">
                <a:solidFill>
                  <a:srgbClr val="FFFF00"/>
                </a:solidFill>
              </a:rPr>
              <a:t>uclear materials should be </a:t>
            </a:r>
          </a:p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ssentially physically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Impossible.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Burning </a:t>
            </a:r>
            <a:r>
              <a:rPr lang="en-US" dirty="0">
                <a:solidFill>
                  <a:srgbClr val="FFFFFF"/>
                </a:solidFill>
              </a:rPr>
              <a:t>U-235 is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unsustainable and not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suitable </a:t>
            </a:r>
            <a:r>
              <a:rPr lang="en-US" dirty="0">
                <a:solidFill>
                  <a:srgbClr val="FFFFFF"/>
                </a:solidFill>
              </a:rPr>
              <a:t>for Mars in the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long </a:t>
            </a:r>
            <a:r>
              <a:rPr lang="en-US" dirty="0">
                <a:solidFill>
                  <a:srgbClr val="FFFFFF"/>
                </a:solidFill>
              </a:rPr>
              <a:t>run.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On all these points, thorium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Is a better choice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74638"/>
            <a:ext cx="8521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Thorium on Mars</a:t>
            </a:r>
            <a:br>
              <a:rPr lang="en-US" dirty="0" smtClean="0"/>
            </a:br>
            <a:r>
              <a:rPr lang="en-US" sz="2700" dirty="0" smtClean="0">
                <a:solidFill>
                  <a:srgbClr val="FFFF00"/>
                </a:solidFill>
              </a:rPr>
              <a:t>Th-232 </a:t>
            </a:r>
            <a:r>
              <a:rPr lang="en-US" sz="2700" dirty="0" smtClean="0">
                <a:solidFill>
                  <a:srgbClr val="FFFF00"/>
                </a:solidFill>
                <a:sym typeface="Wingdings"/>
              </a:rPr>
              <a:t> Pb-208 by </a:t>
            </a:r>
            <a:r>
              <a:rPr lang="en-US" sz="2700" dirty="0" smtClean="0">
                <a:solidFill>
                  <a:srgbClr val="FFFF00"/>
                </a:solidFill>
              </a:rPr>
              <a:t>4 beta &amp; 6 alpha, then a gamma: </a:t>
            </a:r>
            <a:r>
              <a:rPr lang="en-US" sz="2700" i="1" dirty="0">
                <a:solidFill>
                  <a:srgbClr val="FFFF00"/>
                </a:solidFill>
                <a:sym typeface="Wingdings"/>
              </a:rPr>
              <a:t>t</a:t>
            </a:r>
            <a:r>
              <a:rPr lang="en-US" sz="2700" baseline="-25000" dirty="0">
                <a:solidFill>
                  <a:srgbClr val="FFFF00"/>
                </a:solidFill>
                <a:sym typeface="Wingdings"/>
              </a:rPr>
              <a:t>1/2</a:t>
            </a:r>
            <a:r>
              <a:rPr lang="en-US" sz="2700" dirty="0">
                <a:solidFill>
                  <a:srgbClr val="FFFF00"/>
                </a:solidFill>
              </a:rPr>
              <a:t>= 14 </a:t>
            </a:r>
            <a:r>
              <a:rPr lang="en-US" sz="2700" dirty="0" err="1" smtClean="0">
                <a:solidFill>
                  <a:srgbClr val="FFFF00"/>
                </a:solidFill>
              </a:rPr>
              <a:t>Gyr</a:t>
            </a:r>
            <a:r>
              <a:rPr lang="en-US" sz="2700" dirty="0" smtClean="0">
                <a:solidFill>
                  <a:srgbClr val="FFFF00"/>
                </a:solidFill>
              </a:rPr>
              <a:t> 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200" y="1752600"/>
            <a:ext cx="7962900" cy="3721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16500" y="5434568"/>
            <a:ext cx="321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www.mars.jpl.nasa.gov</a:t>
            </a:r>
            <a:r>
              <a:rPr lang="en-US" dirty="0" smtClean="0"/>
              <a:t>/odyssey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20" y="5813843"/>
            <a:ext cx="9381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Nat </a:t>
            </a:r>
            <a:r>
              <a:rPr lang="en-US" sz="2400" dirty="0" err="1"/>
              <a:t>Th</a:t>
            </a:r>
            <a:r>
              <a:rPr lang="en-US" sz="2400" dirty="0"/>
              <a:t> is pure Th-</a:t>
            </a:r>
            <a:r>
              <a:rPr lang="en-US" sz="2400" dirty="0" smtClean="0"/>
              <a:t>232, 4x more abundant than U, no enrichment needed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24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2820"/>
            <a:ext cx="8229600" cy="1143000"/>
          </a:xfrm>
        </p:spPr>
        <p:txBody>
          <a:bodyPr/>
          <a:lstStyle/>
          <a:p>
            <a:r>
              <a:rPr lang="en-US" dirty="0" smtClean="0"/>
              <a:t>Basics of Nuclear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32200"/>
            <a:ext cx="8229600" cy="789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Fission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Fusion: n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charged particles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2523857"/>
            <a:ext cx="9143999" cy="3986338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69342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Nuclear Fission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362" y="762000"/>
            <a:ext cx="9586928" cy="41148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Fissile, even p, odd n:  </a:t>
            </a:r>
            <a:r>
              <a:rPr lang="en-US" sz="2400" dirty="0" smtClean="0">
                <a:solidFill>
                  <a:srgbClr val="FFFFFF"/>
                </a:solidFill>
              </a:rPr>
              <a:t>n</a:t>
            </a:r>
            <a:r>
              <a:rPr lang="en-US" sz="2400" dirty="0" smtClean="0"/>
              <a:t> +             + 2 or 3 n  </a:t>
            </a: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(1 for chain reaction)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U-235 (0.7% of natural U)                                            </a:t>
            </a:r>
            <a:endParaRPr lang="en-US" sz="2400" dirty="0" smtClean="0">
              <a:solidFill>
                <a:srgbClr val="FF5E73"/>
              </a:solidFill>
            </a:endParaRP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Pu-239 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breed by adding excess n to </a:t>
            </a:r>
            <a:r>
              <a:rPr lang="en-US" sz="2400" dirty="0" smtClean="0">
                <a:solidFill>
                  <a:srgbClr val="FFFFFF"/>
                </a:solidFill>
              </a:rPr>
              <a:t>fertile U-238 (99.3% U) 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U-233</a:t>
            </a:r>
            <a:r>
              <a:rPr lang="en-US" sz="2400" dirty="0" smtClean="0">
                <a:solidFill>
                  <a:srgbClr val="8EB4E3"/>
                </a:solidFill>
              </a:rPr>
              <a:t>    breed by adding excess n to </a:t>
            </a:r>
            <a:r>
              <a:rPr lang="en-US" sz="2400" dirty="0" smtClean="0">
                <a:solidFill>
                  <a:srgbClr val="FFFFFF"/>
                </a:solidFill>
              </a:rPr>
              <a:t>fertile</a:t>
            </a:r>
            <a:r>
              <a:rPr lang="en-US" sz="2400" dirty="0" smtClean="0">
                <a:solidFill>
                  <a:srgbClr val="FF5E73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Th-232 (100% </a:t>
            </a:r>
            <a:r>
              <a:rPr lang="en-US" sz="2400" dirty="0" err="1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777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2015/10/29</a:t>
            </a:r>
            <a:endParaRPr lang="en-US" dirty="0"/>
          </a:p>
        </p:txBody>
      </p:sp>
      <p:pic>
        <p:nvPicPr>
          <p:cNvPr id="7" name="Picture 5" descr="bt2lf1405_a"/>
          <p:cNvPicPr>
            <a:picLocks noChangeAspect="1" noChangeArrowheads="1"/>
          </p:cNvPicPr>
          <p:nvPr/>
        </p:nvPicPr>
        <p:blipFill rotWithShape="1">
          <a:blip r:embed="rId3"/>
          <a:srcRect t="16142" r="42175" b="22281"/>
          <a:stretch/>
        </p:blipFill>
        <p:spPr bwMode="auto">
          <a:xfrm>
            <a:off x="3629338" y="724554"/>
            <a:ext cx="847157" cy="55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09552" y="1200090"/>
            <a:ext cx="64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5E73"/>
                </a:solidFill>
              </a:rPr>
              <a:t>FPs</a:t>
            </a:r>
            <a:endParaRPr lang="en-US" dirty="0">
              <a:solidFill>
                <a:srgbClr val="FF5E7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84" y="2705935"/>
            <a:ext cx="3598839" cy="346178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760" y="2557803"/>
            <a:ext cx="2480310" cy="172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05" y="4533426"/>
            <a:ext cx="2480310" cy="154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549" y="2557803"/>
            <a:ext cx="2464815" cy="17156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87092" y="2590372"/>
            <a:ext cx="13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</a:rPr>
              <a:t>233</a:t>
            </a:r>
            <a:r>
              <a:rPr lang="en-US" dirty="0">
                <a:solidFill>
                  <a:srgbClr val="000000"/>
                </a:solidFill>
              </a:rPr>
              <a:t>U(</a:t>
            </a:r>
            <a:r>
              <a:rPr lang="en-US" dirty="0" err="1">
                <a:solidFill>
                  <a:srgbClr val="000000"/>
                </a:solidFill>
              </a:rPr>
              <a:t>n,FP</a:t>
            </a:r>
            <a:r>
              <a:rPr lang="en-US" dirty="0">
                <a:solidFill>
                  <a:srgbClr val="000000"/>
                </a:solidFill>
              </a:rPr>
              <a:t>)FP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44707" y="2607594"/>
            <a:ext cx="13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</a:rPr>
              <a:t>235</a:t>
            </a:r>
            <a:r>
              <a:rPr lang="en-US" dirty="0">
                <a:solidFill>
                  <a:srgbClr val="000000"/>
                </a:solidFill>
              </a:rPr>
              <a:t>U(</a:t>
            </a:r>
            <a:r>
              <a:rPr lang="en-US" dirty="0" err="1">
                <a:solidFill>
                  <a:srgbClr val="000000"/>
                </a:solidFill>
              </a:rPr>
              <a:t>n,FP</a:t>
            </a:r>
            <a:r>
              <a:rPr lang="en-US" dirty="0">
                <a:solidFill>
                  <a:srgbClr val="000000"/>
                </a:solidFill>
              </a:rPr>
              <a:t>)FP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69869" y="5566782"/>
            <a:ext cx="142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</a:rPr>
              <a:t>239</a:t>
            </a:r>
            <a:r>
              <a:rPr lang="en-US" dirty="0" smtClean="0">
                <a:solidFill>
                  <a:srgbClr val="000000"/>
                </a:solidFill>
              </a:rPr>
              <a:t>Pu(</a:t>
            </a:r>
            <a:r>
              <a:rPr lang="en-US" dirty="0" err="1">
                <a:solidFill>
                  <a:srgbClr val="000000"/>
                </a:solidFill>
              </a:rPr>
              <a:t>n,FP</a:t>
            </a:r>
            <a:r>
              <a:rPr lang="en-US" dirty="0">
                <a:solidFill>
                  <a:srgbClr val="000000"/>
                </a:solidFill>
              </a:rPr>
              <a:t>)FP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55684" y="2932358"/>
            <a:ext cx="106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Pu-239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66589" y="3912854"/>
            <a:ext cx="94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</a:rPr>
              <a:t>U-233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23067" y="4692133"/>
            <a:ext cx="486087" cy="3654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701895" y="4536806"/>
            <a:ext cx="94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U-235</a:t>
            </a:r>
          </a:p>
        </p:txBody>
      </p:sp>
      <p:sp>
        <p:nvSpPr>
          <p:cNvPr id="22" name="Rectangle 21"/>
          <p:cNvSpPr/>
          <p:nvPr/>
        </p:nvSpPr>
        <p:spPr>
          <a:xfrm rot="16200000">
            <a:off x="-1179484" y="4157978"/>
            <a:ext cx="2708494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# n per fission event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63565" y="6007550"/>
            <a:ext cx="1859403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n energy (</a:t>
            </a:r>
            <a:r>
              <a:rPr lang="en-US" sz="2400" dirty="0" err="1" smtClean="0">
                <a:solidFill>
                  <a:srgbClr val="000000"/>
                </a:solidFill>
              </a:rPr>
              <a:t>eV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73203" y="6026246"/>
            <a:ext cx="1859403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n </a:t>
            </a:r>
            <a:r>
              <a:rPr lang="en-US" sz="2400" dirty="0">
                <a:solidFill>
                  <a:srgbClr val="000000"/>
                </a:solidFill>
              </a:rPr>
              <a:t>energy (</a:t>
            </a:r>
            <a:r>
              <a:rPr lang="en-US" sz="2400" dirty="0" err="1">
                <a:solidFill>
                  <a:srgbClr val="000000"/>
                </a:solidFill>
              </a:rPr>
              <a:t>eV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3192695" y="3066062"/>
            <a:ext cx="1257138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 err="1">
                <a:solidFill>
                  <a:srgbClr val="000000"/>
                </a:solidFill>
              </a:rPr>
              <a:t>σ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(barn)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3182657" y="5045750"/>
            <a:ext cx="1257138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 err="1">
                <a:solidFill>
                  <a:srgbClr val="000000"/>
                </a:solidFill>
              </a:rPr>
              <a:t>σ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(barn)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16200000">
            <a:off x="5846117" y="3010730"/>
            <a:ext cx="1257138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 err="1">
                <a:solidFill>
                  <a:srgbClr val="000000"/>
                </a:solidFill>
              </a:rPr>
              <a:t>σ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(barn)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52553" y="4125284"/>
            <a:ext cx="1859403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n </a:t>
            </a:r>
            <a:r>
              <a:rPr lang="en-US" sz="2400" dirty="0">
                <a:solidFill>
                  <a:srgbClr val="000000"/>
                </a:solidFill>
              </a:rPr>
              <a:t>energy (</a:t>
            </a:r>
            <a:r>
              <a:rPr lang="en-US" sz="2400" dirty="0" err="1">
                <a:solidFill>
                  <a:srgbClr val="000000"/>
                </a:solidFill>
              </a:rPr>
              <a:t>eV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75365" y="4087184"/>
            <a:ext cx="1859403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energy (</a:t>
            </a:r>
            <a:r>
              <a:rPr lang="en-US" sz="2400" dirty="0" err="1">
                <a:solidFill>
                  <a:srgbClr val="000000"/>
                </a:solidFill>
              </a:rPr>
              <a:t>eV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403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96047" y="2841600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80867" y="3822184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1E0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84167" y="3955534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1E0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849367" y="3955534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7182" y="3955534"/>
            <a:ext cx="602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1E-3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60350" y="2939534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4.0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59546" y="3624818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3.0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64702" y="4305300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2.0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8352" y="4978400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1.0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76932" y="5772246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</a:t>
            </a:r>
            <a:r>
              <a:rPr lang="en-US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876799" y="5788609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110601" y="5764664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</a:t>
            </a:r>
            <a:r>
              <a:rPr lang="en-US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126601" y="5777364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66767" y="3949184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33817" y="3942834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973958" y="3949700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510339" y="3949700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1E0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959808" y="3942202"/>
            <a:ext cx="602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1E-3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896332" y="2869684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483347" y="3679800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378449" y="5788609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854699" y="5794959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362449" y="5782259"/>
            <a:ext cx="602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1E-3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879847" y="5389799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886197" y="4729399"/>
            <a:ext cx="53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1E3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>
          <a:xfrm>
            <a:off x="6794500" y="6496050"/>
            <a:ext cx="2133600" cy="365125"/>
          </a:xfrm>
        </p:spPr>
        <p:txBody>
          <a:bodyPr/>
          <a:lstStyle/>
          <a:p>
            <a:fld id="{53E12B00-31DE-E14E-899A-B485B16F0945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69049" y="4492720"/>
            <a:ext cx="294183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Pre-WW2 discoveries: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Fermi: bombard U </a:t>
            </a: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 n,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results depend on bench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Hahn: discover Ba (</a:t>
            </a:r>
            <a:r>
              <a:rPr lang="en-US" i="1" dirty="0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=56)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Meitner &amp; </a:t>
            </a:r>
            <a:r>
              <a:rPr lang="en-US" dirty="0" err="1" smtClean="0">
                <a:solidFill>
                  <a:schemeClr val="bg1"/>
                </a:solidFill>
              </a:rPr>
              <a:t>Frish</a:t>
            </a:r>
            <a:r>
              <a:rPr lang="en-US" dirty="0" smtClean="0">
                <a:solidFill>
                  <a:schemeClr val="bg1"/>
                </a:solidFill>
              </a:rPr>
              <a:t>: U fission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Bohr: U-235 = fissile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Szilard &amp; Fermi: </a:t>
            </a:r>
            <a:r>
              <a:rPr lang="en-US" dirty="0" err="1" smtClean="0">
                <a:solidFill>
                  <a:schemeClr val="bg1"/>
                </a:solidFill>
              </a:rPr>
              <a:t>crit</a:t>
            </a:r>
            <a:r>
              <a:rPr lang="en-US" dirty="0" smtClean="0">
                <a:solidFill>
                  <a:schemeClr val="bg1"/>
                </a:solidFill>
              </a:rPr>
              <a:t> mass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Research classified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0198" y="959755"/>
            <a:ext cx="8789555" cy="307723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062"/>
            <a:ext cx="8229600" cy="1143000"/>
          </a:xfrm>
        </p:spPr>
        <p:txBody>
          <a:bodyPr/>
          <a:lstStyle/>
          <a:p>
            <a:r>
              <a:rPr lang="en-US" dirty="0" smtClean="0"/>
              <a:t>U-238/Pu-239 Breeder Fuel Cycle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538"/>
          <a:stretch/>
        </p:blipFill>
        <p:spPr>
          <a:xfrm>
            <a:off x="728439" y="1049338"/>
            <a:ext cx="8391315" cy="29876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-1260230" y="2342198"/>
            <a:ext cx="280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Number of protons 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4454"/>
          <a:stretch/>
        </p:blipFill>
        <p:spPr>
          <a:xfrm>
            <a:off x="330199" y="1312273"/>
            <a:ext cx="682965" cy="26501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1754" y="523490"/>
            <a:ext cx="3008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Number of neutrons 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9804" y="3989338"/>
            <a:ext cx="92346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Capture of n w gamma emission increases </a:t>
            </a:r>
            <a:r>
              <a:rPr lang="en-US" sz="2000" i="1" dirty="0" smtClean="0">
                <a:solidFill>
                  <a:srgbClr val="FFFF00"/>
                </a:solidFill>
              </a:rPr>
              <a:t>N</a:t>
            </a:r>
            <a:r>
              <a:rPr lang="en-US" sz="2000" dirty="0" smtClean="0">
                <a:solidFill>
                  <a:srgbClr val="FFFF00"/>
                </a:solidFill>
              </a:rPr>
              <a:t> (red arrows)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Beta decay turns n into p (blue arrows)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Beta decay violates parity conservation (post-war YCN, LTD, &amp; WCS)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Alpha decay drops </a:t>
            </a:r>
            <a:r>
              <a:rPr lang="en-US" sz="2000" i="1" dirty="0" smtClean="0"/>
              <a:t>N </a:t>
            </a:r>
            <a:r>
              <a:rPr lang="en-US" sz="2000" dirty="0" smtClean="0"/>
              <a:t>by 2 and </a:t>
            </a:r>
            <a:r>
              <a:rPr lang="en-US" sz="2000" i="1" dirty="0" smtClean="0"/>
              <a:t>Z</a:t>
            </a:r>
            <a:r>
              <a:rPr lang="en-US" sz="2000" dirty="0" smtClean="0"/>
              <a:t> by 2 (black arrows)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U</a:t>
            </a:r>
            <a:r>
              <a:rPr lang="en-US" sz="2000" dirty="0">
                <a:solidFill>
                  <a:srgbClr val="FFFF00"/>
                </a:solidFill>
              </a:rPr>
              <a:t>-235: </a:t>
            </a:r>
            <a:r>
              <a:rPr lang="en-US" sz="2000" i="1" dirty="0" smtClean="0">
                <a:solidFill>
                  <a:srgbClr val="FFFF00"/>
                </a:solidFill>
              </a:rPr>
              <a:t>t</a:t>
            </a:r>
            <a:r>
              <a:rPr lang="en-US" sz="2000" baseline="-25000" dirty="0" smtClean="0">
                <a:solidFill>
                  <a:srgbClr val="FFFF00"/>
                </a:solidFill>
              </a:rPr>
              <a:t>1</a:t>
            </a:r>
            <a:r>
              <a:rPr lang="en-US" sz="2000" baseline="-25000" dirty="0">
                <a:solidFill>
                  <a:srgbClr val="FFFF00"/>
                </a:solidFill>
              </a:rPr>
              <a:t>/2 </a:t>
            </a:r>
            <a:r>
              <a:rPr lang="en-US" sz="2000" dirty="0">
                <a:solidFill>
                  <a:srgbClr val="FFFF00"/>
                </a:solidFill>
              </a:rPr>
              <a:t>= 0.7 </a:t>
            </a:r>
            <a:r>
              <a:rPr lang="en-US" sz="2000" dirty="0" err="1">
                <a:solidFill>
                  <a:srgbClr val="FFFF00"/>
                </a:solidFill>
              </a:rPr>
              <a:t>Gyr</a:t>
            </a:r>
            <a:r>
              <a:rPr lang="en-US" sz="2000" dirty="0">
                <a:solidFill>
                  <a:srgbClr val="FFFF00"/>
                </a:solidFill>
              </a:rPr>
              <a:t>, 0.7% of UO</a:t>
            </a:r>
            <a:r>
              <a:rPr lang="en-US" sz="2000" baseline="-25000" dirty="0">
                <a:solidFill>
                  <a:srgbClr val="FFFF00"/>
                </a:solidFill>
              </a:rPr>
              <a:t>2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>
                <a:solidFill>
                  <a:srgbClr val="FFFF00"/>
                </a:solidFill>
              </a:rPr>
              <a:t>UO</a:t>
            </a:r>
            <a:r>
              <a:rPr lang="en-US" sz="2000" baseline="-25000" dirty="0">
                <a:solidFill>
                  <a:srgbClr val="FFFF00"/>
                </a:solidFill>
              </a:rPr>
              <a:t>3</a:t>
            </a:r>
            <a:r>
              <a:rPr lang="en-US" sz="2000" dirty="0">
                <a:solidFill>
                  <a:srgbClr val="FFFF00"/>
                </a:solidFill>
              </a:rPr>
              <a:t> water soluble, UF</a:t>
            </a:r>
            <a:r>
              <a:rPr lang="en-US" sz="2000" baseline="-25000" dirty="0">
                <a:solidFill>
                  <a:srgbClr val="FFFF00"/>
                </a:solidFill>
              </a:rPr>
              <a:t>4 </a:t>
            </a:r>
            <a:r>
              <a:rPr lang="en-US" sz="2000" dirty="0">
                <a:solidFill>
                  <a:srgbClr val="FFFF00"/>
                </a:solidFill>
              </a:rPr>
              <a:t> s or l, UF</a:t>
            </a:r>
            <a:r>
              <a:rPr lang="en-US" sz="2000" baseline="-25000" dirty="0">
                <a:solidFill>
                  <a:srgbClr val="FFFF00"/>
                </a:solidFill>
              </a:rPr>
              <a:t>6</a:t>
            </a:r>
            <a:r>
              <a:rPr lang="en-US" sz="2000" dirty="0">
                <a:solidFill>
                  <a:srgbClr val="FFFF00"/>
                </a:solidFill>
              </a:rPr>
              <a:t> g</a:t>
            </a:r>
            <a:endParaRPr lang="en-US" sz="2000" baseline="-25000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U-238: </a:t>
            </a:r>
            <a:r>
              <a:rPr lang="en-US" sz="2000" i="1" dirty="0"/>
              <a:t>t</a:t>
            </a:r>
            <a:r>
              <a:rPr lang="en-US" sz="2000" baseline="-25000" dirty="0"/>
              <a:t>1/2 </a:t>
            </a:r>
            <a:r>
              <a:rPr lang="en-US" sz="2000" dirty="0"/>
              <a:t>= 4.5 </a:t>
            </a:r>
            <a:r>
              <a:rPr lang="en-US" sz="2000" dirty="0" err="1" smtClean="0"/>
              <a:t>Gyr</a:t>
            </a:r>
            <a:r>
              <a:rPr lang="en-US" sz="2000" dirty="0" smtClean="0"/>
              <a:t>, </a:t>
            </a:r>
            <a:r>
              <a:rPr lang="en-US" sz="2000" dirty="0"/>
              <a:t>99.3% of UO</a:t>
            </a:r>
            <a:r>
              <a:rPr lang="en-US" sz="2000" baseline="-25000" dirty="0"/>
              <a:t>2</a:t>
            </a:r>
            <a:r>
              <a:rPr lang="en-US" sz="2000" dirty="0" smtClean="0"/>
              <a:t>, </a:t>
            </a:r>
            <a:r>
              <a:rPr lang="en-US" sz="2000" dirty="0"/>
              <a:t>centrifuge UF</a:t>
            </a:r>
            <a:r>
              <a:rPr lang="en-US" sz="2000" baseline="-25000" dirty="0"/>
              <a:t>6</a:t>
            </a:r>
            <a:r>
              <a:rPr lang="en-US" sz="2000" dirty="0"/>
              <a:t> </a:t>
            </a:r>
            <a:r>
              <a:rPr lang="en-US" sz="2000" dirty="0" smtClean="0"/>
              <a:t>to </a:t>
            </a:r>
            <a:r>
              <a:rPr lang="en-US" sz="2000" dirty="0"/>
              <a:t>3-20% U-235 </a:t>
            </a:r>
            <a:r>
              <a:rPr lang="en-US" sz="2000" dirty="0" smtClean="0"/>
              <a:t>for LWRs</a:t>
            </a:r>
            <a:endParaRPr lang="en-US" sz="2000" baseline="-25000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Pu-239: </a:t>
            </a:r>
            <a:r>
              <a:rPr lang="en-US" sz="2000" i="1" dirty="0">
                <a:solidFill>
                  <a:srgbClr val="FFFF00"/>
                </a:solidFill>
              </a:rPr>
              <a:t>t</a:t>
            </a:r>
            <a:r>
              <a:rPr lang="en-US" sz="2000" baseline="-25000" dirty="0">
                <a:solidFill>
                  <a:srgbClr val="FFFF00"/>
                </a:solidFill>
              </a:rPr>
              <a:t>1/2 </a:t>
            </a:r>
            <a:r>
              <a:rPr lang="en-US" sz="2000" dirty="0">
                <a:solidFill>
                  <a:srgbClr val="FFFF00"/>
                </a:solidFill>
              </a:rPr>
              <a:t>= 24 </a:t>
            </a:r>
            <a:r>
              <a:rPr lang="en-US" sz="2000" dirty="0" err="1">
                <a:solidFill>
                  <a:srgbClr val="FFFF00"/>
                </a:solidFill>
              </a:rPr>
              <a:t>kyr</a:t>
            </a:r>
            <a:r>
              <a:rPr lang="en-US" sz="2000" dirty="0">
                <a:solidFill>
                  <a:srgbClr val="FFFF00"/>
                </a:solidFill>
              </a:rPr>
              <a:t>, large fission </a:t>
            </a:r>
            <a:r>
              <a:rPr lang="en-US" sz="2000" dirty="0" err="1">
                <a:solidFill>
                  <a:srgbClr val="FFFF00"/>
                </a:solidFill>
              </a:rPr>
              <a:t>σ</a:t>
            </a:r>
            <a:r>
              <a:rPr lang="en-US" sz="2000" dirty="0">
                <a:solidFill>
                  <a:srgbClr val="FFFF00"/>
                </a:solidFill>
              </a:rPr>
              <a:t>, but </a:t>
            </a:r>
            <a:r>
              <a:rPr lang="en-US" sz="2000" dirty="0" smtClean="0">
                <a:solidFill>
                  <a:srgbClr val="FFFF00"/>
                </a:solidFill>
              </a:rPr>
              <a:t>40%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Pu-</a:t>
            </a:r>
            <a:r>
              <a:rPr lang="en-US" sz="2000" dirty="0" smtClean="0">
                <a:solidFill>
                  <a:srgbClr val="FFFF00"/>
                </a:solidFill>
              </a:rPr>
              <a:t>240, only fast breeder possible </a:t>
            </a:r>
            <a:endParaRPr lang="en-US" sz="2000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Pu-240: spontaneous fission, deterrent to weapons proliferation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43414" y="3696488"/>
            <a:ext cx="6763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479338" y="3432426"/>
            <a:ext cx="540462" cy="2162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701338" y="3013326"/>
            <a:ext cx="756362" cy="31407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92414" y="2947188"/>
            <a:ext cx="6763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94214" y="2924426"/>
            <a:ext cx="6763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343414" y="2518814"/>
            <a:ext cx="756362" cy="314074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479338" y="2534940"/>
            <a:ext cx="6763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399362" y="2214014"/>
            <a:ext cx="756362" cy="314074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23390" y="2170854"/>
            <a:ext cx="6763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150590" y="2175914"/>
            <a:ext cx="6763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343414" y="2235988"/>
            <a:ext cx="2496262" cy="660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955800" y="2247900"/>
            <a:ext cx="2652960" cy="6611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150590" y="2953252"/>
            <a:ext cx="6763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150590" y="2559552"/>
            <a:ext cx="6763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5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31799" y="1739900"/>
            <a:ext cx="8724695" cy="3248734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318"/>
          <a:stretch/>
        </p:blipFill>
        <p:spPr>
          <a:xfrm>
            <a:off x="993051" y="1904497"/>
            <a:ext cx="8028983" cy="302149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491763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Th-232: </a:t>
            </a:r>
            <a:r>
              <a:rPr lang="en-US" sz="2400" i="1" dirty="0"/>
              <a:t>t</a:t>
            </a:r>
            <a:r>
              <a:rPr lang="en-US" sz="2400" baseline="-25000" dirty="0"/>
              <a:t>1/2</a:t>
            </a:r>
            <a:r>
              <a:rPr lang="en-US" sz="2400" dirty="0"/>
              <a:t> = 14 </a:t>
            </a:r>
            <a:r>
              <a:rPr lang="en-US" sz="2400" dirty="0" err="1"/>
              <a:t>Gyr</a:t>
            </a:r>
            <a:r>
              <a:rPr lang="en-US" sz="2400" dirty="0"/>
              <a:t>, 100% </a:t>
            </a:r>
            <a:r>
              <a:rPr lang="en-US" sz="2400" dirty="0" err="1"/>
              <a:t>nat</a:t>
            </a:r>
            <a:r>
              <a:rPr lang="en-US" sz="2400" dirty="0"/>
              <a:t> </a:t>
            </a:r>
            <a:r>
              <a:rPr lang="en-US" sz="2400" dirty="0" err="1"/>
              <a:t>Th</a:t>
            </a:r>
            <a:r>
              <a:rPr lang="en-US" sz="2400" dirty="0"/>
              <a:t>, </a:t>
            </a:r>
            <a:r>
              <a:rPr lang="en-US" sz="2400" dirty="0" smtClean="0"/>
              <a:t>4x abundance of U in crust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U-233: large fission </a:t>
            </a:r>
            <a:r>
              <a:rPr lang="en-US" sz="2400" dirty="0" err="1">
                <a:solidFill>
                  <a:srgbClr val="FFFF00"/>
                </a:solidFill>
              </a:rPr>
              <a:t>σ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smtClean="0">
                <a:solidFill>
                  <a:srgbClr val="FFFF00"/>
                </a:solidFill>
              </a:rPr>
              <a:t>8% </a:t>
            </a:r>
            <a:r>
              <a:rPr lang="en-US" sz="2400" dirty="0">
                <a:solidFill>
                  <a:srgbClr val="FFFF00"/>
                </a:solidFill>
              </a:rPr>
              <a:t>branching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U-</a:t>
            </a:r>
            <a:r>
              <a:rPr lang="en-US" sz="2400" dirty="0" smtClean="0">
                <a:solidFill>
                  <a:srgbClr val="FFFF00"/>
                </a:solidFill>
              </a:rPr>
              <a:t>234, thermal breeding OK </a:t>
            </a: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DBB5D"/>
                </a:solidFill>
              </a:rPr>
              <a:t>n-caps </a:t>
            </a:r>
            <a:r>
              <a:rPr lang="en-US" sz="2400" dirty="0">
                <a:solidFill>
                  <a:srgbClr val="5DBB5D"/>
                </a:solidFill>
                <a:sym typeface="Wingdings"/>
              </a:rPr>
              <a:t></a:t>
            </a:r>
            <a:r>
              <a:rPr lang="en-US" sz="2400" dirty="0">
                <a:solidFill>
                  <a:srgbClr val="5DBB5D"/>
                </a:solidFill>
              </a:rPr>
              <a:t> U-235 w large fission </a:t>
            </a:r>
            <a:r>
              <a:rPr lang="en-US" sz="2400" dirty="0" err="1">
                <a:solidFill>
                  <a:srgbClr val="5DBB5D"/>
                </a:solidFill>
              </a:rPr>
              <a:t>σ</a:t>
            </a:r>
            <a:r>
              <a:rPr lang="en-US" sz="2400" dirty="0">
                <a:solidFill>
                  <a:srgbClr val="5DBB5D"/>
                </a:solidFill>
              </a:rPr>
              <a:t>; n-caps </a:t>
            </a:r>
            <a:r>
              <a:rPr lang="en-US" sz="2400" dirty="0" smtClean="0">
                <a:solidFill>
                  <a:srgbClr val="5DBB5D"/>
                </a:solidFill>
              </a:rPr>
              <a:t>dead</a:t>
            </a:r>
            <a:r>
              <a:rPr lang="en-US" sz="2400" dirty="0">
                <a:solidFill>
                  <a:srgbClr val="5DBB5D"/>
                </a:solidFill>
              </a:rPr>
              <a:t>-</a:t>
            </a:r>
            <a:r>
              <a:rPr lang="en-US" sz="2400" dirty="0" smtClean="0">
                <a:solidFill>
                  <a:srgbClr val="5DBB5D"/>
                </a:solidFill>
              </a:rPr>
              <a:t>end</a:t>
            </a:r>
            <a:r>
              <a:rPr lang="en-US" sz="2400" dirty="0">
                <a:solidFill>
                  <a:srgbClr val="5DBB5D"/>
                </a:solidFill>
              </a:rPr>
              <a:t> </a:t>
            </a:r>
            <a:r>
              <a:rPr lang="en-US" sz="2400" dirty="0" smtClean="0">
                <a:solidFill>
                  <a:srgbClr val="5DBB5D"/>
                </a:solidFill>
              </a:rPr>
              <a:t>U</a:t>
            </a:r>
            <a:r>
              <a:rPr lang="en-US" sz="2400" dirty="0">
                <a:solidFill>
                  <a:srgbClr val="5DBB5D"/>
                </a:solidFill>
              </a:rPr>
              <a:t>-236 or Pu-238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6600"/>
                </a:solidFill>
              </a:rPr>
              <a:t>Weapons deterrent</a:t>
            </a:r>
            <a:r>
              <a:rPr lang="en-US" sz="2400" dirty="0">
                <a:solidFill>
                  <a:srgbClr val="FF6600"/>
                </a:solidFill>
              </a:rPr>
              <a:t>: </a:t>
            </a:r>
            <a:r>
              <a:rPr lang="en-US" sz="2400" baseline="30000" dirty="0">
                <a:solidFill>
                  <a:srgbClr val="FF6600"/>
                </a:solidFill>
              </a:rPr>
              <a:t>232</a:t>
            </a:r>
            <a:r>
              <a:rPr lang="en-US" sz="2400" dirty="0">
                <a:solidFill>
                  <a:srgbClr val="FF6600"/>
                </a:solidFill>
              </a:rPr>
              <a:t>Th(n,2n)</a:t>
            </a:r>
            <a:r>
              <a:rPr lang="en-US" sz="2400" baseline="30000" dirty="0">
                <a:solidFill>
                  <a:srgbClr val="FF6600"/>
                </a:solidFill>
              </a:rPr>
              <a:t>231</a:t>
            </a:r>
            <a:r>
              <a:rPr lang="en-US" sz="2400" dirty="0">
                <a:solidFill>
                  <a:srgbClr val="FF6600"/>
                </a:solidFill>
              </a:rPr>
              <a:t>Th(β</a:t>
            </a:r>
            <a:r>
              <a:rPr lang="en-US" sz="2400" baseline="30000" dirty="0">
                <a:solidFill>
                  <a:srgbClr val="FF6600"/>
                </a:solidFill>
              </a:rPr>
              <a:t>-</a:t>
            </a:r>
            <a:r>
              <a:rPr lang="en-US" sz="2400" dirty="0">
                <a:solidFill>
                  <a:srgbClr val="FF6600"/>
                </a:solidFill>
              </a:rPr>
              <a:t>)</a:t>
            </a:r>
            <a:r>
              <a:rPr lang="en-US" sz="2400" baseline="30000" dirty="0">
                <a:solidFill>
                  <a:srgbClr val="FF6600"/>
                </a:solidFill>
              </a:rPr>
              <a:t>231</a:t>
            </a:r>
            <a:r>
              <a:rPr lang="en-US" sz="2400" dirty="0">
                <a:solidFill>
                  <a:srgbClr val="FF6600"/>
                </a:solidFill>
              </a:rPr>
              <a:t>Pa(</a:t>
            </a:r>
            <a:r>
              <a:rPr lang="en-US" sz="2400" dirty="0" err="1">
                <a:solidFill>
                  <a:srgbClr val="FF6600"/>
                </a:solidFill>
              </a:rPr>
              <a:t>n,γ</a:t>
            </a:r>
            <a:r>
              <a:rPr lang="en-US" sz="2400" dirty="0">
                <a:solidFill>
                  <a:srgbClr val="FF6600"/>
                </a:solidFill>
              </a:rPr>
              <a:t>)</a:t>
            </a:r>
            <a:r>
              <a:rPr lang="en-US" sz="2400" baseline="30000" dirty="0">
                <a:solidFill>
                  <a:srgbClr val="FF6600"/>
                </a:solidFill>
              </a:rPr>
              <a:t>232</a:t>
            </a:r>
            <a:r>
              <a:rPr lang="en-US" sz="2400" dirty="0">
                <a:solidFill>
                  <a:srgbClr val="FF6600"/>
                </a:solidFill>
              </a:rPr>
              <a:t>Pa(β</a:t>
            </a:r>
            <a:r>
              <a:rPr lang="en-US" sz="2400" baseline="30000" dirty="0">
                <a:solidFill>
                  <a:srgbClr val="FF6600"/>
                </a:solidFill>
              </a:rPr>
              <a:t>-</a:t>
            </a:r>
            <a:r>
              <a:rPr lang="en-US" sz="2400" dirty="0">
                <a:solidFill>
                  <a:srgbClr val="FF6600"/>
                </a:solidFill>
              </a:rPr>
              <a:t>)</a:t>
            </a:r>
            <a:r>
              <a:rPr lang="en-US" sz="2400" baseline="30000" dirty="0">
                <a:solidFill>
                  <a:srgbClr val="FF6600"/>
                </a:solidFill>
              </a:rPr>
              <a:t>232</a:t>
            </a:r>
            <a:r>
              <a:rPr lang="en-US" sz="2400" dirty="0">
                <a:solidFill>
                  <a:srgbClr val="FF6600"/>
                </a:solidFill>
              </a:rPr>
              <a:t>U</a:t>
            </a:r>
            <a:r>
              <a:rPr lang="en-US" sz="2400" dirty="0" smtClean="0">
                <a:solidFill>
                  <a:srgbClr val="FF6600"/>
                </a:solidFill>
              </a:rPr>
              <a:t>, </a:t>
            </a:r>
            <a:r>
              <a:rPr lang="en-US" sz="2400" dirty="0">
                <a:solidFill>
                  <a:srgbClr val="FF6600"/>
                </a:solidFill>
              </a:rPr>
              <a:t>fast 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Th-232/U-233 Breeder Fuel Cycle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-1222130" y="3307398"/>
            <a:ext cx="280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Number of protons 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6714" b="1704"/>
          <a:stretch/>
        </p:blipFill>
        <p:spPr>
          <a:xfrm>
            <a:off x="482599" y="2493372"/>
            <a:ext cx="621153" cy="25131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1754" y="1247390"/>
            <a:ext cx="3008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Number of neutrons 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48200" y="4799129"/>
            <a:ext cx="685800" cy="0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24200" y="4084987"/>
            <a:ext cx="685800" cy="0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48200" y="4086458"/>
            <a:ext cx="685800" cy="0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19800" y="4084987"/>
            <a:ext cx="685800" cy="0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454900" y="4086458"/>
            <a:ext cx="685800" cy="0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543800" y="3797300"/>
            <a:ext cx="596900" cy="287687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518400" y="3429000"/>
            <a:ext cx="596900" cy="287687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531100" y="3781658"/>
            <a:ext cx="685800" cy="0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686300" y="4483100"/>
            <a:ext cx="596900" cy="287687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200400" y="4097688"/>
            <a:ext cx="635000" cy="287686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307954" y="4770787"/>
            <a:ext cx="603646" cy="254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847454" y="4470400"/>
            <a:ext cx="603646" cy="254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847454" y="4495800"/>
            <a:ext cx="596900" cy="287687"/>
          </a:xfrm>
          <a:prstGeom prst="straightConnector1">
            <a:avLst/>
          </a:prstGeom>
          <a:ln>
            <a:solidFill>
              <a:srgbClr val="FF66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834754" y="4152900"/>
            <a:ext cx="596900" cy="287687"/>
          </a:xfrm>
          <a:prstGeom prst="straightConnector1">
            <a:avLst/>
          </a:prstGeom>
          <a:ln>
            <a:solidFill>
              <a:srgbClr val="FF66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730354" y="4445000"/>
            <a:ext cx="603646" cy="254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76800" y="410210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25459" y="4173887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Fermi-Wigner debate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55554" y="4325255"/>
            <a:ext cx="927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(n,2n)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85800" y="-227865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Outline of Talk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55600" y="724635"/>
            <a:ext cx="9144000" cy="625192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Motivations for colonizing Mars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hallenges to survival on Earth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C</a:t>
            </a:r>
            <a:r>
              <a:rPr lang="en-US" sz="2000" dirty="0" smtClean="0">
                <a:solidFill>
                  <a:srgbClr val="FFFFFF"/>
                </a:solidFill>
              </a:rPr>
              <a:t>hallenges to survival on Mars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Getting to Mars (&amp; back)</a:t>
            </a:r>
          </a:p>
          <a:p>
            <a:pPr lvl="1"/>
            <a:r>
              <a:rPr lang="en-US" sz="2000" dirty="0" err="1" smtClean="0"/>
              <a:t>Hohmann</a:t>
            </a:r>
            <a:r>
              <a:rPr lang="en-US" sz="2000" dirty="0" smtClean="0"/>
              <a:t> transfer orbit</a:t>
            </a:r>
          </a:p>
          <a:p>
            <a:pPr lvl="1"/>
            <a:r>
              <a:rPr lang="en-US" sz="2000" dirty="0" smtClean="0"/>
              <a:t>Chemical and nuclear rocket propulsion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Living and working on Mars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Water, oxygen, and thorium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Making methane fuel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Building a high-tech carbon-based economy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Transforming Martian soil from sterile/toxic to fertile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Lessons</a:t>
            </a:r>
            <a:r>
              <a:rPr lang="en-US" sz="2400" dirty="0">
                <a:solidFill>
                  <a:srgbClr val="FFFF00"/>
                </a:solidFill>
              </a:rPr>
              <a:t> for Earth from </a:t>
            </a:r>
            <a:r>
              <a:rPr lang="en-US" sz="2400" dirty="0" smtClean="0">
                <a:solidFill>
                  <a:srgbClr val="FFFF00"/>
                </a:solidFill>
              </a:rPr>
              <a:t>thinking about Mars (and vice-versa)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Using </a:t>
            </a:r>
            <a:r>
              <a:rPr lang="en-US" sz="2000" dirty="0" err="1" smtClean="0">
                <a:solidFill>
                  <a:srgbClr val="FFFFFF"/>
                </a:solidFill>
              </a:rPr>
              <a:t>biochar</a:t>
            </a:r>
            <a:r>
              <a:rPr lang="en-US" sz="2000" dirty="0" smtClean="0">
                <a:solidFill>
                  <a:srgbClr val="FFFFFF"/>
                </a:solidFill>
              </a:rPr>
              <a:t> to reverse climate change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M</a:t>
            </a:r>
            <a:r>
              <a:rPr lang="en-US" sz="2000" dirty="0" smtClean="0">
                <a:solidFill>
                  <a:srgbClr val="FFFFFF"/>
                </a:solidFill>
              </a:rPr>
              <a:t>aking nuclear energy Safe, Sustainable, Secure, $</a:t>
            </a:r>
            <a:r>
              <a:rPr lang="en-US" sz="2000" dirty="0" err="1" smtClean="0">
                <a:solidFill>
                  <a:srgbClr val="FFFFFF"/>
                </a:solidFill>
              </a:rPr>
              <a:t>uperior</a:t>
            </a:r>
            <a:r>
              <a:rPr lang="en-US" sz="2000" dirty="0" smtClean="0">
                <a:solidFill>
                  <a:srgbClr val="FFFFFF"/>
                </a:solidFill>
              </a:rPr>
              <a:t>* (may skip)</a:t>
            </a:r>
          </a:p>
          <a:p>
            <a:pPr marL="457200" lvl="1" indent="0">
              <a:buNone/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1" charset="0"/>
                <a:ea typeface="Osaka" pitchFamily="1" charset="-128"/>
                <a:cs typeface="Osaka" pitchFamily="1" charset="-128"/>
              </a:rPr>
              <a:t>2015/10/29</a:t>
            </a:r>
            <a:endParaRPr lang="en-US" dirty="0" smtClean="0">
              <a:latin typeface="Arial" pitchFamily="1" charset="0"/>
              <a:ea typeface="Osaka" pitchFamily="1" charset="-128"/>
              <a:cs typeface="Osaka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69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 descr="orbite_lunes_mar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8" y="1212313"/>
            <a:ext cx="4479339" cy="1466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7994" y="1778035"/>
            <a:ext cx="53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63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138"/>
            <a:ext cx="8229600" cy="1143000"/>
          </a:xfrm>
        </p:spPr>
        <p:txBody>
          <a:bodyPr/>
          <a:lstStyle/>
          <a:p>
            <a:r>
              <a:rPr lang="en-US" dirty="0" smtClean="0"/>
              <a:t>Getting to Mars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955287"/>
            <a:ext cx="8978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Reusable chemical </a:t>
            </a:r>
            <a:r>
              <a:rPr lang="en-US" sz="2400" dirty="0" smtClean="0">
                <a:solidFill>
                  <a:srgbClr val="FFFF00"/>
                </a:solidFill>
              </a:rPr>
              <a:t>rockets </a:t>
            </a:r>
            <a:r>
              <a:rPr lang="en-US" sz="2400" dirty="0">
                <a:solidFill>
                  <a:srgbClr val="FFFF00"/>
                </a:solidFill>
              </a:rPr>
              <a:t>to low earth orbit (LEO) 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Fission fragment </a:t>
            </a:r>
            <a:r>
              <a:rPr lang="en-US" sz="2400" dirty="0" smtClean="0">
                <a:solidFill>
                  <a:srgbClr val="FFFF00"/>
                </a:solidFill>
              </a:rPr>
              <a:t>shuttle </a:t>
            </a:r>
            <a:r>
              <a:rPr lang="en-US" sz="2400" dirty="0">
                <a:solidFill>
                  <a:srgbClr val="FFFF00"/>
                </a:solidFill>
              </a:rPr>
              <a:t>from LEO to Mars Orbit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Difficult descent </a:t>
            </a:r>
            <a:r>
              <a:rPr lang="en-US" sz="2400" dirty="0">
                <a:solidFill>
                  <a:srgbClr val="FFFF00"/>
                </a:solidFill>
              </a:rPr>
              <a:t>from Mars orbit to </a:t>
            </a:r>
            <a:r>
              <a:rPr lang="en-US" sz="2400" dirty="0" smtClean="0">
                <a:solidFill>
                  <a:srgbClr val="FFFF00"/>
                </a:solidFill>
              </a:rPr>
              <a:t>surface</a:t>
            </a:r>
            <a:endParaRPr lang="en-US" sz="2400" dirty="0">
              <a:solidFill>
                <a:srgbClr val="FFFF00"/>
              </a:solidFill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Thorium molten-salt breeder </a:t>
            </a:r>
            <a:r>
              <a:rPr lang="en-US" sz="2400" dirty="0" smtClean="0">
                <a:solidFill>
                  <a:srgbClr val="FFFF00"/>
                </a:solidFill>
              </a:rPr>
              <a:t>reactors </a:t>
            </a:r>
            <a:r>
              <a:rPr lang="en-US" sz="2400" dirty="0">
                <a:solidFill>
                  <a:srgbClr val="FFFF00"/>
                </a:solidFill>
              </a:rPr>
              <a:t>for use on surface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to Mars (and Back)</a:t>
            </a:r>
            <a:br>
              <a:rPr lang="en-US" dirty="0" smtClean="0"/>
            </a:br>
            <a:r>
              <a:rPr lang="en-US" sz="2700" dirty="0" smtClean="0">
                <a:solidFill>
                  <a:srgbClr val="FFFF00"/>
                </a:solidFill>
              </a:rPr>
              <a:t>Conventional Approach: </a:t>
            </a:r>
            <a:r>
              <a:rPr lang="en-US" sz="2700" dirty="0" err="1" smtClean="0">
                <a:solidFill>
                  <a:srgbClr val="FFFF00"/>
                </a:solidFill>
              </a:rPr>
              <a:t>Hohmann</a:t>
            </a:r>
            <a:r>
              <a:rPr lang="en-US" sz="2700" dirty="0" smtClean="0">
                <a:solidFill>
                  <a:srgbClr val="FFFF00"/>
                </a:solidFill>
              </a:rPr>
              <a:t> Transfer Orbit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pic>
        <p:nvPicPr>
          <p:cNvPr id="7" name="Picture 6" descr="EarthMarsHohm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5" y="1587500"/>
            <a:ext cx="5029200" cy="414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2505" y="1439720"/>
            <a:ext cx="366944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Approximate Earth and Mars </a:t>
            </a:r>
          </a:p>
          <a:p>
            <a:r>
              <a:rPr lang="en-US" sz="2000" dirty="0" smtClean="0"/>
              <a:t>to have circular orbits about Sun</a:t>
            </a:r>
          </a:p>
          <a:p>
            <a:r>
              <a:rPr lang="en-US" sz="2000" dirty="0">
                <a:solidFill>
                  <a:srgbClr val="FFFF00"/>
                </a:solidFill>
              </a:rPr>
              <a:t>Boost spaceship from LEO into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circular orbit of Earth around </a:t>
            </a:r>
            <a:r>
              <a:rPr lang="en-US" sz="2000" dirty="0" smtClean="0">
                <a:solidFill>
                  <a:srgbClr val="FFFF00"/>
                </a:solidFill>
              </a:rPr>
              <a:t>Sun</a:t>
            </a:r>
          </a:p>
          <a:p>
            <a:r>
              <a:rPr lang="en-US" sz="2000" dirty="0" smtClean="0"/>
              <a:t>Add </a:t>
            </a:r>
            <a:r>
              <a:rPr lang="en-US" sz="2000" dirty="0"/>
              <a:t>3 km/s to the circular orbit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to put spaceship into elliptical</a:t>
            </a:r>
          </a:p>
          <a:p>
            <a:r>
              <a:rPr lang="en-US" sz="2000" dirty="0" err="1" smtClean="0">
                <a:solidFill>
                  <a:srgbClr val="FFFFFF"/>
                </a:solidFill>
              </a:rPr>
              <a:t>Hohmann</a:t>
            </a:r>
            <a:r>
              <a:rPr lang="en-US" sz="2000" dirty="0" smtClean="0">
                <a:solidFill>
                  <a:srgbClr val="FFFFFF"/>
                </a:solidFill>
              </a:rPr>
              <a:t> transfer orbit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After </a:t>
            </a:r>
            <a:r>
              <a:rPr lang="en-US" sz="2000" dirty="0">
                <a:solidFill>
                  <a:srgbClr val="FFFF00"/>
                </a:solidFill>
              </a:rPr>
              <a:t>259 days, spaceship at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aphelion &amp; Mars circle;  time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launch so that Mars will be  </a:t>
            </a:r>
            <a:r>
              <a:rPr lang="en-US" sz="2000" dirty="0" smtClean="0">
                <a:solidFill>
                  <a:srgbClr val="FFFF00"/>
                </a:solidFill>
              </a:rPr>
              <a:t>there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/>
              <a:t>Add 2.5 km/s to the </a:t>
            </a:r>
            <a:r>
              <a:rPr lang="en-US" sz="2000" dirty="0" err="1"/>
              <a:t>Hohmann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transfer orbit to put spaceship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into Mars’s circular orbit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Have 459 days to explore surface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of Mars before begin 259 d trip</a:t>
            </a:r>
          </a:p>
          <a:p>
            <a:r>
              <a:rPr lang="en-US" sz="2000" dirty="0">
                <a:solidFill>
                  <a:srgbClr val="FFFF00"/>
                </a:solidFill>
              </a:rPr>
              <a:t>back to Earth &amp; reentry by drag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48934" y="311046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Earth orbits Sun 30 km/s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6734" y="1524000"/>
            <a:ext cx="199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rbits Sun 24 km/s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149600" y="4305300"/>
            <a:ext cx="16637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83000" y="4254500"/>
            <a:ext cx="63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1 AU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723900" y="4305300"/>
            <a:ext cx="2400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1634" y="4243864"/>
            <a:ext cx="92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1.52 AU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87347" y="524835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clowder.net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6652" y="5716047"/>
            <a:ext cx="5150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SpaceX</a:t>
            </a:r>
            <a:r>
              <a:rPr lang="en-US" sz="2000" dirty="0" smtClean="0"/>
              <a:t> (Blue Origin, Virgin Galactic) innovation: </a:t>
            </a:r>
          </a:p>
          <a:p>
            <a:r>
              <a:rPr lang="en-US" sz="2000" dirty="0" err="1" smtClean="0"/>
              <a:t>reuseable</a:t>
            </a:r>
            <a:r>
              <a:rPr lang="en-US" sz="2000" dirty="0" smtClean="0"/>
              <a:t> rockets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92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9658" y="819728"/>
            <a:ext cx="8993961" cy="5551928"/>
          </a:xfrm>
          <a:ln w="38100" cmpd="sng">
            <a:noFill/>
          </a:ln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Rocket science: </a:t>
            </a:r>
            <a:r>
              <a:rPr lang="en-US" sz="2400" i="1" dirty="0"/>
              <a:t>d</a:t>
            </a:r>
            <a:r>
              <a:rPr lang="en-US" sz="2400" dirty="0"/>
              <a:t>(</a:t>
            </a:r>
            <a:r>
              <a:rPr lang="en-US" sz="2400" i="1" dirty="0" err="1"/>
              <a:t>M</a:t>
            </a:r>
            <a:r>
              <a:rPr lang="en-US" sz="2400" dirty="0" err="1"/>
              <a:t>v</a:t>
            </a:r>
            <a:r>
              <a:rPr lang="en-US" sz="2400" dirty="0"/>
              <a:t>) = -(</a:t>
            </a:r>
            <a:r>
              <a:rPr lang="en-US" sz="2400" i="1" dirty="0" err="1"/>
              <a:t>dM</a:t>
            </a:r>
            <a:r>
              <a:rPr lang="en-US" sz="2400" dirty="0"/>
              <a:t>)(</a:t>
            </a:r>
            <a:r>
              <a:rPr lang="en-US" sz="2400" dirty="0" err="1"/>
              <a:t>Δv</a:t>
            </a:r>
            <a:r>
              <a:rPr lang="en-US" sz="2400" dirty="0"/>
              <a:t>-v) </a:t>
            </a:r>
            <a:r>
              <a:rPr lang="en-US" sz="2400" dirty="0" smtClean="0">
                <a:sym typeface="Wingdings"/>
              </a:rPr>
              <a:t> added </a:t>
            </a:r>
            <a:r>
              <a:rPr lang="en-US" sz="2400" dirty="0" smtClean="0"/>
              <a:t> </a:t>
            </a:r>
            <a:r>
              <a:rPr lang="en-US" sz="2400" dirty="0"/>
              <a:t>v = </a:t>
            </a:r>
            <a:r>
              <a:rPr lang="en-US" sz="2400" dirty="0" err="1"/>
              <a:t>Δv</a:t>
            </a:r>
            <a:r>
              <a:rPr lang="en-US" sz="2400" dirty="0"/>
              <a:t> </a:t>
            </a:r>
            <a:r>
              <a:rPr lang="en-US" sz="2400" dirty="0" err="1"/>
              <a:t>ln</a:t>
            </a:r>
            <a:r>
              <a:rPr lang="en-US" sz="2400" dirty="0"/>
              <a:t>(</a:t>
            </a:r>
            <a:r>
              <a:rPr lang="en-US" sz="2400" i="1" dirty="0" err="1"/>
              <a:t>M</a:t>
            </a:r>
            <a:r>
              <a:rPr lang="en-US" sz="2400" baseline="-25000" dirty="0" err="1"/>
              <a:t>i</a:t>
            </a:r>
            <a:r>
              <a:rPr lang="en-US" sz="2400" dirty="0"/>
              <a:t>/</a:t>
            </a:r>
            <a:r>
              <a:rPr lang="en-US" sz="2400" i="1" dirty="0"/>
              <a:t>M</a:t>
            </a:r>
            <a:r>
              <a:rPr lang="en-US" sz="2400" baseline="-25000" dirty="0"/>
              <a:t>f</a:t>
            </a:r>
            <a:r>
              <a:rPr lang="en-US" sz="2400" dirty="0" smtClean="0"/>
              <a:t>)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FFFF00"/>
                </a:solidFill>
              </a:rPr>
              <a:t>Δv</a:t>
            </a:r>
            <a:r>
              <a:rPr lang="en-US" sz="2400" dirty="0" smtClean="0">
                <a:solidFill>
                  <a:srgbClr val="FFFF00"/>
                </a:solidFill>
              </a:rPr>
              <a:t> for fission fragments 13,000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km/s  ~ 3000x chemical </a:t>
            </a:r>
            <a:r>
              <a:rPr lang="en-US" sz="2400" dirty="0" err="1" smtClean="0">
                <a:solidFill>
                  <a:srgbClr val="FFFF00"/>
                </a:solidFill>
              </a:rPr>
              <a:t>propellents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Recycle organic waste &amp; water, only </a:t>
            </a:r>
            <a:r>
              <a:rPr lang="en-US" sz="2400" dirty="0" err="1" smtClean="0"/>
              <a:t>ejecta</a:t>
            </a:r>
            <a:r>
              <a:rPr lang="en-US" sz="2400" dirty="0" smtClean="0"/>
              <a:t> FPs: v ≈ </a:t>
            </a:r>
            <a:r>
              <a:rPr lang="en-US" sz="2400" dirty="0" err="1" smtClean="0"/>
              <a:t>Δv</a:t>
            </a:r>
            <a:r>
              <a:rPr lang="en-US" sz="2400" dirty="0" smtClean="0"/>
              <a:t>(</a:t>
            </a:r>
            <a:r>
              <a:rPr lang="en-US" sz="2400" i="1" dirty="0" smtClean="0"/>
              <a:t>M</a:t>
            </a:r>
            <a:r>
              <a:rPr lang="en-US" sz="2400" baseline="-25000" dirty="0" smtClean="0"/>
              <a:t>FP</a:t>
            </a:r>
            <a:r>
              <a:rPr lang="en-US" sz="2400" dirty="0" smtClean="0"/>
              <a:t>/</a:t>
            </a:r>
            <a:r>
              <a:rPr lang="en-US" sz="2400" i="1" dirty="0" smtClean="0"/>
              <a:t>M</a:t>
            </a:r>
            <a:r>
              <a:rPr lang="en-US" sz="2400" baseline="-25000" dirty="0" smtClean="0"/>
              <a:t>f</a:t>
            </a:r>
            <a:r>
              <a:rPr lang="en-US" sz="2400" dirty="0" smtClean="0"/>
              <a:t>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Not </a:t>
            </a:r>
            <a:r>
              <a:rPr lang="en-US" sz="2400" dirty="0" err="1">
                <a:solidFill>
                  <a:srgbClr val="FFFF00"/>
                </a:solidFill>
              </a:rPr>
              <a:t>Hohmann</a:t>
            </a:r>
            <a:r>
              <a:rPr lang="en-US" sz="2400" dirty="0">
                <a:solidFill>
                  <a:srgbClr val="FFFF00"/>
                </a:solidFill>
              </a:rPr>
              <a:t>: v accumulated </a:t>
            </a:r>
            <a:r>
              <a:rPr lang="en-US" sz="2400" dirty="0" smtClean="0">
                <a:solidFill>
                  <a:srgbClr val="FFFF00"/>
                </a:solidFill>
              </a:rPr>
              <a:t>gradually rather than impulsively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Small payloads: potentially possible to get to Mars in 2 weeks (!) </a:t>
            </a:r>
            <a:r>
              <a:rPr lang="en-US" sz="2400" dirty="0" smtClean="0">
                <a:latin typeface="Webdings"/>
                <a:ea typeface="Webdings"/>
                <a:cs typeface="Webdings"/>
                <a:sym typeface="Webdings"/>
              </a:rPr>
              <a:t></a:t>
            </a:r>
            <a:r>
              <a:rPr lang="en-US" sz="2400" dirty="0" smtClean="0"/>
              <a:t>people</a:t>
            </a:r>
            <a:endParaRPr lang="en-US" sz="24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Large </a:t>
            </a:r>
            <a:r>
              <a:rPr lang="en-US" sz="2400" dirty="0" err="1" smtClean="0">
                <a:solidFill>
                  <a:srgbClr val="FFFF00"/>
                </a:solidFill>
              </a:rPr>
              <a:t>paylods</a:t>
            </a:r>
            <a:r>
              <a:rPr lang="en-US" sz="2400" dirty="0" smtClean="0">
                <a:solidFill>
                  <a:srgbClr val="FFFF00"/>
                </a:solidFill>
              </a:rPr>
              <a:t>: tangential thrust w ½ FPs (33.2 N)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00"/>
                </a:solidFill>
              </a:rPr>
              <a:t> 2.24 </a:t>
            </a:r>
            <a:r>
              <a:rPr lang="en-US" sz="2400" dirty="0" err="1" smtClean="0">
                <a:solidFill>
                  <a:srgbClr val="FFFF00"/>
                </a:solidFill>
              </a:rPr>
              <a:t>yr</a:t>
            </a:r>
            <a:r>
              <a:rPr lang="en-US" sz="2400" dirty="0" smtClean="0">
                <a:solidFill>
                  <a:srgbClr val="FFFF00"/>
                </a:solidFill>
              </a:rPr>
              <a:t> for trip from Earth to Mars, &amp; each </a:t>
            </a:r>
            <a:r>
              <a:rPr lang="en-US" sz="2400" dirty="0" err="1" smtClean="0">
                <a:solidFill>
                  <a:srgbClr val="FFFF00"/>
                </a:solidFill>
              </a:rPr>
              <a:t>tonne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paylod</a:t>
            </a:r>
            <a:r>
              <a:rPr lang="en-US" sz="2400" dirty="0" smtClean="0">
                <a:solidFill>
                  <a:srgbClr val="FFFF00"/>
                </a:solidFill>
              </a:rPr>
              <a:t> to Mars needs 1 </a:t>
            </a:r>
            <a:r>
              <a:rPr lang="en-US" sz="2400" dirty="0" err="1" smtClean="0">
                <a:solidFill>
                  <a:srgbClr val="FFFF00"/>
                </a:solidFill>
              </a:rPr>
              <a:t>MWt</a:t>
            </a:r>
            <a:r>
              <a:rPr lang="en-US" sz="2400" dirty="0" smtClean="0">
                <a:solidFill>
                  <a:srgbClr val="FFFF00"/>
                </a:solidFill>
              </a:rPr>
              <a:t> from 2F-MSR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2400" dirty="0">
              <a:ln w="76200" cmpd="sng"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  <a:p>
            <a:pPr marL="0" lvl="1" indent="0">
              <a:buNone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0" lvl="1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0" lvl="1" indent="0">
              <a:buNone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</a:t>
            </a:r>
            <a:r>
              <a:rPr lang="en-US" sz="2400" dirty="0" smtClean="0">
                <a:solidFill>
                  <a:srgbClr val="FFFFFF"/>
                </a:solidFill>
              </a:rPr>
              <a:t>ayload/fuel ratio ≈ 1000</a:t>
            </a:r>
            <a:endParaRPr lang="en-US" sz="2400" dirty="0">
              <a:solidFill>
                <a:srgbClr val="FFFFFF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On Mars arrival, parachute (?) 2F-MSR (CFRC pipes) &amp; </a:t>
            </a:r>
            <a:r>
              <a:rPr lang="en-US" sz="2400" baseline="30000" dirty="0" smtClean="0">
                <a:solidFill>
                  <a:srgbClr val="FFFF00"/>
                </a:solidFill>
              </a:rPr>
              <a:t>233</a:t>
            </a:r>
            <a:r>
              <a:rPr lang="en-US" sz="2400" dirty="0" smtClean="0">
                <a:solidFill>
                  <a:srgbClr val="FFFF00"/>
                </a:solidFill>
              </a:rPr>
              <a:t>UF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 onto surface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Task is easy; most of weight is in fluoride salts, which cannot be damaged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97248" y="3597801"/>
            <a:ext cx="783949" cy="2739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0545"/>
          <a:stretch/>
        </p:blipFill>
        <p:spPr>
          <a:xfrm rot="10800000" flipH="1">
            <a:off x="5295901" y="3565273"/>
            <a:ext cx="932580" cy="1140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3297"/>
            <a:ext cx="8229600" cy="1143000"/>
          </a:xfrm>
        </p:spPr>
        <p:txBody>
          <a:bodyPr/>
          <a:lstStyle/>
          <a:p>
            <a:r>
              <a:rPr lang="en-US" dirty="0" smtClean="0"/>
              <a:t>Unconventional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533400" y="3371101"/>
            <a:ext cx="3898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Example: ISS (420 t) needs 420 </a:t>
            </a:r>
            <a:r>
              <a:rPr lang="en-US" sz="2200" dirty="0" err="1" smtClean="0">
                <a:solidFill>
                  <a:srgbClr val="FFFF00"/>
                </a:solidFill>
              </a:rPr>
              <a:t>MWt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smtClean="0">
                <a:solidFill>
                  <a:srgbClr val="FF6600"/>
                </a:solidFill>
              </a:rPr>
              <a:t>2F-MSR on-board </a:t>
            </a:r>
            <a:r>
              <a:rPr lang="en-US" sz="2200" dirty="0" smtClean="0">
                <a:solidFill>
                  <a:srgbClr val="FFFF00"/>
                </a:solidFill>
              </a:rPr>
              <a:t>w sterile 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blanket salt (</a:t>
            </a:r>
            <a:r>
              <a:rPr lang="en-US" sz="2200" dirty="0" smtClean="0">
                <a:solidFill>
                  <a:srgbClr val="FF6600"/>
                </a:solidFill>
              </a:rPr>
              <a:t>not breeder</a:t>
            </a:r>
            <a:r>
              <a:rPr lang="en-US" sz="2200" dirty="0" smtClean="0">
                <a:solidFill>
                  <a:srgbClr val="FFFF00"/>
                </a:solidFill>
              </a:rPr>
              <a:t>) to give excess neutrons for Ni-on-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Glass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smtClean="0">
                <a:solidFill>
                  <a:srgbClr val="FFFF00"/>
                </a:solidFill>
              </a:rPr>
              <a:t>guide-tube ion-propulsion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823" y="3506091"/>
            <a:ext cx="1862821" cy="18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4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More Detailed Design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927100"/>
            <a:ext cx="9055100" cy="34036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Earth to Mars travel time = 2.24 </a:t>
            </a:r>
            <a:r>
              <a:rPr lang="en-US" sz="2600" dirty="0" err="1" smtClean="0">
                <a:solidFill>
                  <a:srgbClr val="FFFF00"/>
                </a:solidFill>
              </a:rPr>
              <a:t>yr</a:t>
            </a:r>
            <a:r>
              <a:rPr lang="en-US" sz="2600" dirty="0" smtClean="0">
                <a:solidFill>
                  <a:srgbClr val="FFFF00"/>
                </a:solidFill>
              </a:rPr>
              <a:t> (after LEO </a:t>
            </a:r>
            <a:r>
              <a:rPr lang="en-US" sz="2600" dirty="0" smtClean="0">
                <a:solidFill>
                  <a:srgbClr val="FFFF00"/>
                </a:solidFill>
                <a:sym typeface="Wingdings"/>
              </a:rPr>
              <a:t> Lunar L1  L2</a:t>
            </a:r>
            <a:r>
              <a:rPr lang="en-US" sz="2600" dirty="0" smtClean="0">
                <a:solidFill>
                  <a:srgbClr val="FFFF00"/>
                </a:solidFill>
                <a:sym typeface="Webdings"/>
              </a:rPr>
              <a:t>)</a:t>
            </a:r>
            <a:endParaRPr lang="en-US" sz="2600" dirty="0" smtClean="0">
              <a:solidFill>
                <a:srgbClr val="FFFF00"/>
              </a:solidFill>
            </a:endParaRPr>
          </a:p>
          <a:p>
            <a:r>
              <a:rPr lang="en-US" sz="2600" dirty="0" smtClean="0"/>
              <a:t>Mean acceleration = </a:t>
            </a:r>
            <a:r>
              <a:rPr lang="en-US" sz="2600" dirty="0"/>
              <a:t>8</a:t>
            </a:r>
            <a:r>
              <a:rPr lang="en-US" sz="2600" dirty="0" smtClean="0"/>
              <a:t> μg; artificial gravity (~ 2 min rot period)</a:t>
            </a:r>
          </a:p>
          <a:p>
            <a:r>
              <a:rPr lang="en-US" sz="2600" dirty="0" smtClean="0">
                <a:solidFill>
                  <a:srgbClr val="FFFF00"/>
                </a:solidFill>
              </a:rPr>
              <a:t>Mass budget = 420 t = 113 t carbon composite structure + 60 t H</a:t>
            </a:r>
            <a:r>
              <a:rPr lang="en-US" sz="2600" baseline="-25000" dirty="0" smtClean="0">
                <a:solidFill>
                  <a:srgbClr val="FFFF00"/>
                </a:solidFill>
              </a:rPr>
              <a:t>2</a:t>
            </a:r>
            <a:r>
              <a:rPr lang="en-US" sz="2600" dirty="0" smtClean="0">
                <a:solidFill>
                  <a:srgbClr val="FFFF00"/>
                </a:solidFill>
              </a:rPr>
              <a:t>O (shielding against </a:t>
            </a:r>
            <a:r>
              <a:rPr lang="en-US" sz="2600" i="1" dirty="0" err="1" smtClean="0">
                <a:solidFill>
                  <a:srgbClr val="FFFF00"/>
                </a:solidFill>
              </a:rPr>
              <a:t>γ</a:t>
            </a:r>
            <a:r>
              <a:rPr lang="en-US" sz="2600" dirty="0" smtClean="0">
                <a:solidFill>
                  <a:srgbClr val="FFFF00"/>
                </a:solidFill>
              </a:rPr>
              <a:t>)+ 105 t magnetic shielding (against GCR) + 111 t MSR &amp; FFRE</a:t>
            </a:r>
            <a:r>
              <a:rPr lang="en-US" sz="2600" baseline="30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600" dirty="0" smtClean="0">
                <a:solidFill>
                  <a:srgbClr val="FFFF00"/>
                </a:solidFill>
              </a:rPr>
              <a:t>+ 0.72 kg U-233 fuel to propel spaceship w 0.23 t left for 10 </a:t>
            </a:r>
            <a:r>
              <a:rPr lang="en-US" sz="2600" dirty="0" err="1" smtClean="0">
                <a:solidFill>
                  <a:srgbClr val="FFFF00"/>
                </a:solidFill>
              </a:rPr>
              <a:t>yr</a:t>
            </a:r>
            <a:r>
              <a:rPr lang="en-US" sz="2600" dirty="0" smtClean="0">
                <a:solidFill>
                  <a:srgbClr val="FFFF00"/>
                </a:solidFill>
              </a:rPr>
              <a:t> use on Mars at 60 </a:t>
            </a:r>
            <a:r>
              <a:rPr lang="en-US" sz="2600" dirty="0" err="1" smtClean="0">
                <a:solidFill>
                  <a:srgbClr val="FFFF00"/>
                </a:solidFill>
              </a:rPr>
              <a:t>MWt</a:t>
            </a:r>
            <a:r>
              <a:rPr lang="en-US" sz="2600" dirty="0" smtClean="0">
                <a:solidFill>
                  <a:srgbClr val="FFFF00"/>
                </a:solidFill>
              </a:rPr>
              <a:t> of power + 28 t food + 2.28 t crew</a:t>
            </a:r>
            <a:r>
              <a:rPr lang="en-US" sz="2200" dirty="0" smtClean="0">
                <a:solidFill>
                  <a:srgbClr val="FF6600"/>
                </a:solidFill>
              </a:rPr>
              <a:t>*</a:t>
            </a:r>
            <a:r>
              <a:rPr lang="en-US" sz="2200" dirty="0" smtClean="0">
                <a:solidFill>
                  <a:srgbClr val="FFFF00"/>
                </a:solidFill>
              </a:rPr>
              <a:t>  </a:t>
            </a:r>
          </a:p>
          <a:p>
            <a:pPr marL="1085850" lvl="2" indent="-285750"/>
            <a:r>
              <a:rPr lang="en-US" sz="2200" dirty="0" smtClean="0"/>
              <a:t>MSR radiator 100 m x 37 m x 0.01 m (74 t including blanket salt  at 1000K)</a:t>
            </a:r>
          </a:p>
          <a:p>
            <a:pPr marL="1085850" lvl="2" indent="-285750"/>
            <a:r>
              <a:rPr lang="en-US" sz="2200" dirty="0" smtClean="0"/>
              <a:t>FFRE radiator (37 t including blanket salt at 1000 K)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FF6600"/>
                </a:solidFill>
                <a:sym typeface="Wingdings"/>
              </a:rPr>
              <a:t>*</a:t>
            </a:r>
            <a:r>
              <a:rPr lang="en-US" sz="2300" dirty="0" smtClean="0">
                <a:solidFill>
                  <a:srgbClr val="FF6600"/>
                </a:solidFill>
                <a:sym typeface="Wingdings"/>
              </a:rPr>
              <a:t>US </a:t>
            </a:r>
            <a:r>
              <a:rPr lang="en-US" sz="2300" dirty="0">
                <a:solidFill>
                  <a:srgbClr val="FF6600"/>
                </a:solidFill>
                <a:sym typeface="Wingdings"/>
              </a:rPr>
              <a:t>DOE has 1 </a:t>
            </a:r>
            <a:r>
              <a:rPr lang="en-US" sz="2300" dirty="0" err="1">
                <a:solidFill>
                  <a:srgbClr val="FF6600"/>
                </a:solidFill>
                <a:sym typeface="Wingdings"/>
              </a:rPr>
              <a:t>tonne</a:t>
            </a:r>
            <a:r>
              <a:rPr lang="en-US" sz="2300" dirty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2300" baseline="30000" dirty="0">
                <a:solidFill>
                  <a:srgbClr val="FF6600"/>
                </a:solidFill>
                <a:sym typeface="Wingdings"/>
              </a:rPr>
              <a:t>233</a:t>
            </a:r>
            <a:r>
              <a:rPr lang="en-US" sz="2300" dirty="0">
                <a:solidFill>
                  <a:srgbClr val="FF6600"/>
                </a:solidFill>
                <a:sym typeface="Wingdings"/>
              </a:rPr>
              <a:t>U; </a:t>
            </a:r>
            <a:r>
              <a:rPr lang="en-US" sz="2300" dirty="0" err="1">
                <a:solidFill>
                  <a:srgbClr val="FF6600"/>
                </a:solidFill>
                <a:sym typeface="Wingdings"/>
              </a:rPr>
              <a:t>downblending</a:t>
            </a:r>
            <a:r>
              <a:rPr lang="en-US" sz="2300" dirty="0">
                <a:solidFill>
                  <a:srgbClr val="FF6600"/>
                </a:solidFill>
                <a:sym typeface="Wingdings"/>
              </a:rPr>
              <a:t> b/c nuclear proliferation concerns</a:t>
            </a:r>
            <a:endParaRPr lang="en-US" sz="2300" dirty="0" smtClean="0">
              <a:solidFill>
                <a:srgbClr val="FF6600"/>
              </a:solidFill>
            </a:endParaRPr>
          </a:p>
          <a:p>
            <a:endParaRPr lang="en-US" sz="2400" dirty="0" smtClean="0"/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500" y="4330700"/>
            <a:ext cx="3454400" cy="2018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2700" y="4289460"/>
            <a:ext cx="2461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NASA/TM-2005-213559</a:t>
            </a:r>
          </a:p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xcept fission not fusion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mar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r="10211"/>
          <a:stretch/>
        </p:blipFill>
        <p:spPr>
          <a:xfrm>
            <a:off x="8038142" y="5524501"/>
            <a:ext cx="848836" cy="736600"/>
          </a:xfrm>
          <a:prstGeom prst="rect">
            <a:avLst/>
          </a:prstGeom>
        </p:spPr>
      </p:pic>
      <p:pic>
        <p:nvPicPr>
          <p:cNvPr id="11" name="Picture 10" descr="081416launch2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4330700"/>
            <a:ext cx="3552779" cy="20056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300" y="6007100"/>
            <a:ext cx="200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www.cbsnews.com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5029200"/>
            <a:ext cx="2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SpaceX</a:t>
            </a:r>
            <a:r>
              <a:rPr lang="en-US" dirty="0" smtClean="0"/>
              <a:t> launches </a:t>
            </a:r>
            <a:r>
              <a:rPr lang="en-US" dirty="0" err="1" smtClean="0"/>
              <a:t>comsat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5" y="25269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Carbon Fiber Fuel Tanks &amp; Reactor Core</a:t>
            </a:r>
            <a:br>
              <a:rPr lang="en-US" dirty="0" smtClean="0"/>
            </a:br>
            <a:r>
              <a:rPr lang="en-US" sz="2700" dirty="0" err="1" smtClean="0">
                <a:solidFill>
                  <a:srgbClr val="FFFF00"/>
                </a:solidFill>
              </a:rPr>
              <a:t>Elon</a:t>
            </a:r>
            <a:r>
              <a:rPr lang="en-US" sz="2700" dirty="0" smtClean="0">
                <a:solidFill>
                  <a:srgbClr val="FFFF00"/>
                </a:solidFill>
              </a:rPr>
              <a:t> Musk, Making Humans a Multi-Planetary Species (</a:t>
            </a:r>
            <a:r>
              <a:rPr lang="en-US" sz="2700" dirty="0" err="1" smtClean="0">
                <a:solidFill>
                  <a:srgbClr val="FFFF00"/>
                </a:solidFill>
              </a:rPr>
              <a:t>SpaceX</a:t>
            </a:r>
            <a:r>
              <a:rPr lang="en-US" sz="2700" dirty="0" smtClean="0">
                <a:solidFill>
                  <a:srgbClr val="FFFF00"/>
                </a:solidFill>
              </a:rPr>
              <a:t>, 2016)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Frank H. </a:t>
            </a:r>
            <a:r>
              <a:rPr lang="en-US" sz="2700" dirty="0" err="1" smtClean="0">
                <a:solidFill>
                  <a:srgbClr val="FFFF00"/>
                </a:solidFill>
              </a:rPr>
              <a:t>Shu</a:t>
            </a:r>
            <a:r>
              <a:rPr lang="en-US" sz="2700" dirty="0" smtClean="0">
                <a:solidFill>
                  <a:srgbClr val="FFFF00"/>
                </a:solidFill>
              </a:rPr>
              <a:t>, Two-Fluid Molten Salt Reactor (US Patent 20120051481) A1)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 descr="spacex-interplanetary-transport-system-its-carbon-fiber-fuel-tank-size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0051"/>
            <a:ext cx="2997200" cy="2247900"/>
          </a:xfrm>
          <a:prstGeom prst="rect">
            <a:avLst/>
          </a:prstGeom>
        </p:spPr>
      </p:pic>
      <p:pic>
        <p:nvPicPr>
          <p:cNvPr id="10" name="Picture 9" descr="carbon-fiber-fuel-tank-spacex-mars-elon-musk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086097"/>
            <a:ext cx="2997200" cy="19985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0954" y="3529569"/>
            <a:ext cx="85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SpaceX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96354" y="3986769"/>
            <a:ext cx="85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SpaceX</a:t>
            </a:r>
            <a:endParaRPr lang="en-US" dirty="0"/>
          </a:p>
        </p:txBody>
      </p:sp>
      <p:pic>
        <p:nvPicPr>
          <p:cNvPr id="13" name="Picture 12" descr="IMG_3775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8889" r="14259" b="4322"/>
          <a:stretch/>
        </p:blipFill>
        <p:spPr>
          <a:xfrm rot="16200000">
            <a:off x="3597151" y="1743440"/>
            <a:ext cx="2247900" cy="20630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70500" y="3543300"/>
            <a:ext cx="44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HX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956" t="60931" r="19350"/>
          <a:stretch/>
        </p:blipFill>
        <p:spPr bwMode="auto">
          <a:xfrm>
            <a:off x="5930900" y="1651002"/>
            <a:ext cx="2328126" cy="22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397834" y="3852887"/>
            <a:ext cx="57461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Idea of using carbon fiber as strong lightweight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  construction material not new, e.g., tennis racquets,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  bicycles, SMA, Boeing 787, Lamborghini SE, ALMA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However, carbon fibers weaved Into a cloth are porous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Must seal to hold liquids, e.g., rocket fuel or molten salt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Such graphitic materials have virtue of being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strong at high temperatures </a:t>
            </a:r>
          </a:p>
          <a:p>
            <a:pPr marL="742950" lvl="1" indent="-285750" algn="dist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dirty="0" smtClean="0">
                <a:solidFill>
                  <a:srgbClr val="FFFF00"/>
                </a:solidFill>
              </a:rPr>
              <a:t>ot corroded by molten fluoride or chloride salts</a:t>
            </a:r>
          </a:p>
          <a:p>
            <a:pPr marL="285750" indent="-285750" algn="dist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igh-</a:t>
            </a:r>
            <a:r>
              <a:rPr lang="en-US" i="1" dirty="0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use in space/Mars does not need Al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O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 cladding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3200" y="3556000"/>
            <a:ext cx="44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81700" y="1549402"/>
            <a:ext cx="2357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Nuclear-grade graphite</a:t>
            </a:r>
          </a:p>
          <a:p>
            <a:r>
              <a:rPr lang="en-US" dirty="0"/>
              <a:t>i</a:t>
            </a:r>
            <a:r>
              <a:rPr lang="en-US" dirty="0" smtClean="0"/>
              <a:t>mmersed in 900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</a:p>
          <a:p>
            <a:r>
              <a:rPr lang="en-US" dirty="0"/>
              <a:t>m</a:t>
            </a:r>
            <a:r>
              <a:rPr lang="en-US" dirty="0" smtClean="0"/>
              <a:t>olten fluoride salt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6347" y="4618392"/>
            <a:ext cx="1752599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6346" y="3466077"/>
            <a:ext cx="17526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-382282"/>
            <a:ext cx="85725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Carbon is the Future in Construction &amp; Electronics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model-graphite-molecular-structure-green-reflective-background-29809701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12117" b="10556"/>
          <a:stretch/>
        </p:blipFill>
        <p:spPr>
          <a:xfrm>
            <a:off x="304801" y="596459"/>
            <a:ext cx="1752600" cy="1801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7272" y="367859"/>
            <a:ext cx="7520007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Each carbon atom in graphite double (sigma) bonded in planar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     direction to 3 other carbons.  Sigma covalent bonds: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very strong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ot broken by any reactant other than oxygen (at edges)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In an oxygen-free environment (e.g., immersed under anoxic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molten salt), reactor-grade graphite resistant to attack by any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other element in the periodic table (e.g., fission products)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Since C has 4 valence electrons, sigma-bonding to 3 other C’s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uses up only 3 valence electrons;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electron free to 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f</a:t>
            </a:r>
            <a:r>
              <a:rPr lang="en-US" sz="2000" dirty="0" smtClean="0">
                <a:solidFill>
                  <a:srgbClr val="FFFF00"/>
                </a:solidFill>
              </a:rPr>
              <a:t>orm out-of-plane bond to other atoms (e.g., H), or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roam through </a:t>
            </a:r>
            <a:r>
              <a:rPr lang="en-US" sz="2000" dirty="0">
                <a:solidFill>
                  <a:srgbClr val="FFFF00"/>
                </a:solidFill>
              </a:rPr>
              <a:t>lattice (conductor </a:t>
            </a:r>
            <a:r>
              <a:rPr lang="en-US" sz="2000" dirty="0" smtClean="0">
                <a:solidFill>
                  <a:srgbClr val="FFFF00"/>
                </a:solidFill>
              </a:rPr>
              <a:t>or semi</a:t>
            </a:r>
            <a:r>
              <a:rPr lang="en-US" sz="2000" dirty="0">
                <a:solidFill>
                  <a:srgbClr val="FFFF00"/>
                </a:solidFill>
              </a:rPr>
              <a:t>-</a:t>
            </a:r>
            <a:r>
              <a:rPr lang="en-US" sz="2000" dirty="0" smtClean="0">
                <a:solidFill>
                  <a:srgbClr val="FFFF00"/>
                </a:solidFill>
              </a:rPr>
              <a:t>conductor, 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depending on impurities occurring naturally or doped)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</a:t>
            </a:r>
            <a:r>
              <a:rPr lang="en-US" sz="2000" dirty="0" smtClean="0"/>
              <a:t>inding across planes in graphite is weak (van der Waal forces);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can peel one plane from others using scotch tape </a:t>
            </a:r>
            <a:r>
              <a:rPr lang="en-US" sz="2000" dirty="0"/>
              <a:t>(</a:t>
            </a:r>
            <a:r>
              <a:rPr lang="en-US" sz="2000" dirty="0" smtClean="0"/>
              <a:t>2010 Nobel)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00"/>
                </a:solidFill>
              </a:rPr>
              <a:t>Graphene</a:t>
            </a:r>
            <a:r>
              <a:rPr lang="en-US" sz="2000" dirty="0" smtClean="0">
                <a:solidFill>
                  <a:srgbClr val="FFFF00"/>
                </a:solidFill>
              </a:rPr>
              <a:t> = single sheet of graphite (2016 cost: US$100/g)</a:t>
            </a: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G</a:t>
            </a:r>
            <a:r>
              <a:rPr lang="en-US" sz="2000" dirty="0" err="1" smtClean="0"/>
              <a:t>raphene</a:t>
            </a:r>
            <a:r>
              <a:rPr lang="en-US" sz="2000" dirty="0" smtClean="0"/>
              <a:t> rolled up into a cylinder = C-nanotube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C-nanotubes strong &amp; light, good for construction &amp; electronics </a:t>
            </a: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C-</a:t>
            </a:r>
            <a:r>
              <a:rPr lang="en-US" sz="2000" dirty="0" err="1" smtClean="0"/>
              <a:t>nanontube</a:t>
            </a:r>
            <a:r>
              <a:rPr lang="en-US" sz="2000" dirty="0" smtClean="0"/>
              <a:t> rolled up in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dimension = </a:t>
            </a:r>
            <a:r>
              <a:rPr lang="en-US" sz="2000" dirty="0" err="1" smtClean="0"/>
              <a:t>buckyball</a:t>
            </a:r>
            <a:r>
              <a:rPr lang="en-US" sz="2000" dirty="0" smtClean="0"/>
              <a:t> or fullerene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Diamond </a:t>
            </a:r>
            <a:r>
              <a:rPr lang="en-US" sz="2000" dirty="0" smtClean="0">
                <a:solidFill>
                  <a:srgbClr val="FFFF00"/>
                </a:solidFill>
              </a:rPr>
              <a:t>w </a:t>
            </a:r>
            <a:r>
              <a:rPr lang="en-US" sz="2000" dirty="0">
                <a:solidFill>
                  <a:srgbClr val="FFFF00"/>
                </a:solidFill>
              </a:rPr>
              <a:t>each C double-bonded w 4C </a:t>
            </a:r>
            <a:r>
              <a:rPr lang="en-US" sz="2000" dirty="0" smtClean="0">
                <a:solidFill>
                  <a:srgbClr val="FFFF00"/>
                </a:solidFill>
              </a:rPr>
              <a:t>= strongest </a:t>
            </a:r>
            <a:r>
              <a:rPr lang="en-US" sz="2000" dirty="0">
                <a:solidFill>
                  <a:srgbClr val="FFFF00"/>
                </a:solidFill>
              </a:rPr>
              <a:t>3-D structure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Lacking free O</a:t>
            </a:r>
            <a:r>
              <a:rPr lang="en-US" sz="2000" baseline="-25000" dirty="0" smtClean="0"/>
              <a:t>2</a:t>
            </a:r>
            <a:r>
              <a:rPr lang="en-US" sz="2000" dirty="0"/>
              <a:t>, </a:t>
            </a:r>
            <a:r>
              <a:rPr lang="en-US" sz="2000" dirty="0" smtClean="0"/>
              <a:t>Mars may be better for making </a:t>
            </a:r>
            <a:r>
              <a:rPr lang="en-US" sz="2000" dirty="0"/>
              <a:t>double-bonded C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FFFF00"/>
              </a:solidFill>
            </a:endParaRPr>
          </a:p>
        </p:txBody>
      </p:sp>
      <p:pic>
        <p:nvPicPr>
          <p:cNvPr id="9" name="Picture 8" descr="carbon nanotube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6" y="2405369"/>
            <a:ext cx="1765300" cy="1083798"/>
          </a:xfrm>
          <a:prstGeom prst="rect">
            <a:avLst/>
          </a:prstGeom>
        </p:spPr>
      </p:pic>
      <p:pic>
        <p:nvPicPr>
          <p:cNvPr id="10" name="Picture 9" descr="C60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0" y="3559564"/>
            <a:ext cx="1069259" cy="1047090"/>
          </a:xfrm>
          <a:prstGeom prst="rect">
            <a:avLst/>
          </a:prstGeom>
        </p:spPr>
      </p:pic>
      <p:pic>
        <p:nvPicPr>
          <p:cNvPr id="3" name="Picture 2" descr="diamond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7" y="4745163"/>
            <a:ext cx="1593080" cy="1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3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Descent of Rovers to Martian Surface</a:t>
            </a:r>
            <a:br>
              <a:rPr lang="en-US" dirty="0" smtClean="0"/>
            </a:b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Mars Spirit Opportunity rovers &amp; air bag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7" y="1194697"/>
            <a:ext cx="2643173" cy="2635624"/>
          </a:xfrm>
          <a:prstGeom prst="rect">
            <a:avLst/>
          </a:prstGeom>
        </p:spPr>
      </p:pic>
      <p:pic>
        <p:nvPicPr>
          <p:cNvPr id="8" name="Picture 7" descr="NASA_Mars_Rover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3843020"/>
            <a:ext cx="2641600" cy="2113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7727" y="3491467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Spirit &amp; Opportunity rovers</a:t>
            </a:r>
          </a:p>
          <a:p>
            <a:r>
              <a:rPr lang="en-US" dirty="0" smtClean="0"/>
              <a:t>           solar powered</a:t>
            </a:r>
            <a:endParaRPr lang="en-US" dirty="0"/>
          </a:p>
        </p:txBody>
      </p:sp>
      <p:pic>
        <p:nvPicPr>
          <p:cNvPr id="10" name="Picture 9" descr="593484main_pia14839_full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47" y="1220097"/>
            <a:ext cx="3836353" cy="2157565"/>
          </a:xfrm>
          <a:prstGeom prst="rect">
            <a:avLst/>
          </a:prstGeom>
        </p:spPr>
      </p:pic>
      <p:pic>
        <p:nvPicPr>
          <p:cNvPr id="11" name="Picture 10" descr="672640main_malin-4_full.jp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4" t="9061" r="15287" b="8664"/>
          <a:stretch/>
        </p:blipFill>
        <p:spPr>
          <a:xfrm>
            <a:off x="4634547" y="3378199"/>
            <a:ext cx="3836353" cy="25463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57727" y="3048336"/>
            <a:ext cx="396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Curiousity</a:t>
            </a:r>
            <a:r>
              <a:rPr lang="en-US" dirty="0" smtClean="0"/>
              <a:t> rover: nuclear powered (RTG)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79700" y="5613400"/>
            <a:ext cx="70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97800" y="5562600"/>
            <a:ext cx="70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6800" y="5917684"/>
            <a:ext cx="7032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Taiwan to participate in building </a:t>
            </a:r>
            <a:r>
              <a:rPr lang="en-US" sz="2400" dirty="0" smtClean="0">
                <a:solidFill>
                  <a:srgbClr val="FFFF00"/>
                </a:solidFill>
              </a:rPr>
              <a:t>next-generation </a:t>
            </a:r>
            <a:r>
              <a:rPr lang="en-US" sz="2400" dirty="0">
                <a:solidFill>
                  <a:srgbClr val="FFFF00"/>
                </a:solidFill>
              </a:rPr>
              <a:t>rover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91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hobosincolor_pia103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2" y="4999183"/>
            <a:ext cx="968856" cy="957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5400000">
            <a:off x="8162642" y="5525427"/>
            <a:ext cx="450273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68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Tsio</a:t>
            </a:r>
            <a:r>
              <a:rPr lang="en-US" sz="2800" dirty="0" err="1" smtClean="0"/>
              <a:t>lkovksy</a:t>
            </a:r>
            <a:r>
              <a:rPr lang="en-US" sz="2800" dirty="0" smtClean="0"/>
              <a:t> &amp; </a:t>
            </a:r>
            <a:r>
              <a:rPr lang="en-US" sz="2800" dirty="0" err="1" smtClean="0"/>
              <a:t>Artsutanov’s</a:t>
            </a:r>
            <a:r>
              <a:rPr lang="en-US" sz="2800" dirty="0" smtClean="0"/>
              <a:t> (1959) Dream - Space Elevator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FF00"/>
                </a:solidFill>
              </a:rPr>
              <a:t>Cable of</a:t>
            </a:r>
            <a:r>
              <a:rPr lang="en-US" sz="2400" dirty="0" smtClean="0">
                <a:solidFill>
                  <a:srgbClr val="FFFF00"/>
                </a:solidFill>
              </a:rPr>
              <a:t> C-nanotubes </a:t>
            </a:r>
            <a:r>
              <a:rPr lang="en-US" sz="2400" dirty="0">
                <a:solidFill>
                  <a:srgbClr val="FFFF00"/>
                </a:solidFill>
              </a:rPr>
              <a:t>t</a:t>
            </a:r>
            <a:r>
              <a:rPr lang="en-US" sz="2400" dirty="0" smtClean="0">
                <a:solidFill>
                  <a:srgbClr val="FFFF00"/>
                </a:solidFill>
              </a:rPr>
              <a:t>ethered at Mars synchronous </a:t>
            </a:r>
            <a:r>
              <a:rPr lang="en-US" sz="2400" dirty="0">
                <a:solidFill>
                  <a:srgbClr val="FFFF00"/>
                </a:solidFill>
              </a:rPr>
              <a:t>o</a:t>
            </a:r>
            <a:r>
              <a:rPr lang="en-US" sz="2400" dirty="0" smtClean="0">
                <a:solidFill>
                  <a:srgbClr val="FFFF00"/>
                </a:solidFill>
              </a:rPr>
              <a:t>rbit (24.62 </a:t>
            </a:r>
            <a:r>
              <a:rPr lang="en-US" sz="2400" dirty="0" err="1" smtClean="0">
                <a:solidFill>
                  <a:srgbClr val="FFFF00"/>
                </a:solidFill>
              </a:rPr>
              <a:t>hr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 Cf. </a:t>
            </a:r>
            <a:r>
              <a:rPr lang="en-US" sz="2400" dirty="0" err="1" smtClean="0">
                <a:solidFill>
                  <a:srgbClr val="FFFF00"/>
                </a:solidFill>
              </a:rPr>
              <a:t>Phobos</a:t>
            </a:r>
            <a:r>
              <a:rPr lang="en-US" sz="2400" dirty="0" smtClean="0">
                <a:solidFill>
                  <a:srgbClr val="FFFF00"/>
                </a:solidFill>
              </a:rPr>
              <a:t> orbit = 7.66 </a:t>
            </a:r>
            <a:r>
              <a:rPr lang="en-US" sz="2400" dirty="0" err="1" smtClean="0">
                <a:solidFill>
                  <a:srgbClr val="FFFF00"/>
                </a:solidFill>
              </a:rPr>
              <a:t>hr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r>
              <a:rPr lang="en-US" sz="2400" dirty="0" smtClean="0">
                <a:solidFill>
                  <a:srgbClr val="FFFF00"/>
                </a:solidFill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</a:rPr>
              <a:t>Deimos</a:t>
            </a:r>
            <a:r>
              <a:rPr lang="en-US" sz="2400" dirty="0" smtClean="0">
                <a:solidFill>
                  <a:srgbClr val="FFFF00"/>
                </a:solidFill>
              </a:rPr>
              <a:t> orbit = 30.35 </a:t>
            </a:r>
            <a:r>
              <a:rPr lang="en-US" sz="2400" dirty="0" err="1" smtClean="0">
                <a:solidFill>
                  <a:srgbClr val="FFFF00"/>
                </a:solidFill>
              </a:rPr>
              <a:t>hr</a:t>
            </a:r>
            <a:r>
              <a:rPr lang="en-US" sz="2400" dirty="0" smtClean="0">
                <a:solidFill>
                  <a:srgbClr val="FFFF00"/>
                </a:solidFill>
              </a:rPr>
              <a:t> (all sidereal)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Space_elevato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" y="1525151"/>
            <a:ext cx="3680468" cy="2885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6028" y="4082164"/>
            <a:ext cx="188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 credit: Caltech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9909" y="1432908"/>
            <a:ext cx="557753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Mars synchronous orbit at </a:t>
            </a:r>
            <a:r>
              <a:rPr lang="en-US" sz="2100" i="1" dirty="0" smtClean="0"/>
              <a:t>GM</a:t>
            </a:r>
            <a:r>
              <a:rPr lang="en-US" sz="2100" dirty="0" smtClean="0"/>
              <a:t>/</a:t>
            </a:r>
            <a:r>
              <a:rPr lang="en-US" sz="2100" i="1" dirty="0" smtClean="0"/>
              <a:t>r</a:t>
            </a:r>
            <a:r>
              <a:rPr lang="en-US" sz="2100" baseline="-25000" dirty="0" smtClean="0"/>
              <a:t>s</a:t>
            </a:r>
            <a:r>
              <a:rPr lang="en-US" sz="2100" baseline="30000" dirty="0" smtClean="0"/>
              <a:t>3</a:t>
            </a:r>
            <a:r>
              <a:rPr lang="en-US" sz="2100" dirty="0" smtClean="0"/>
              <a:t> = </a:t>
            </a:r>
            <a:r>
              <a:rPr lang="en-US" sz="2100" i="1" dirty="0" smtClean="0"/>
              <a:t>ω</a:t>
            </a:r>
            <a:r>
              <a:rPr lang="en-US" sz="2100" baseline="30000" dirty="0" smtClean="0"/>
              <a:t>2</a:t>
            </a:r>
            <a:r>
              <a:rPr lang="en-US" sz="2100" dirty="0" smtClean="0"/>
              <a:t>  where </a:t>
            </a:r>
            <a:r>
              <a:rPr lang="en-US" sz="2100" i="1" dirty="0" err="1" smtClean="0"/>
              <a:t>ω</a:t>
            </a:r>
            <a:r>
              <a:rPr lang="en-US" sz="2100" dirty="0" smtClean="0"/>
              <a:t> =2</a:t>
            </a:r>
            <a:r>
              <a:rPr lang="en-US" sz="2100" i="1" dirty="0" smtClean="0"/>
              <a:t>π</a:t>
            </a:r>
            <a:r>
              <a:rPr lang="en-US" sz="2100" dirty="0" smtClean="0"/>
              <a:t>/24.62 </a:t>
            </a:r>
            <a:r>
              <a:rPr lang="en-US" sz="2100" dirty="0" err="1" smtClean="0"/>
              <a:t>hr</a:t>
            </a:r>
            <a:r>
              <a:rPr lang="en-US" sz="2100" dirty="0" smtClean="0"/>
              <a:t> at </a:t>
            </a:r>
            <a:r>
              <a:rPr lang="en-US" sz="2100" i="1" dirty="0" err="1" smtClean="0"/>
              <a:t>r</a:t>
            </a:r>
            <a:r>
              <a:rPr lang="en-US" sz="2100" baseline="-25000" dirty="0" err="1" smtClean="0"/>
              <a:t>s</a:t>
            </a:r>
            <a:r>
              <a:rPr lang="en-US" sz="2100" dirty="0" smtClean="0"/>
              <a:t>=</a:t>
            </a:r>
            <a:r>
              <a:rPr lang="en-US" sz="2100" i="1" dirty="0" smtClean="0"/>
              <a:t>x</a:t>
            </a:r>
            <a:r>
              <a:rPr lang="en-US" sz="2100" baseline="-25000" dirty="0" smtClean="0"/>
              <a:t>s</a:t>
            </a:r>
            <a:r>
              <a:rPr lang="en-US" sz="2100" i="1" dirty="0" smtClean="0"/>
              <a:t>r</a:t>
            </a:r>
            <a:r>
              <a:rPr lang="en-US" sz="2100" baseline="-25000" dirty="0" smtClean="0"/>
              <a:t>0</a:t>
            </a:r>
            <a:r>
              <a:rPr lang="en-US" sz="2100" dirty="0" smtClean="0"/>
              <a:t> w </a:t>
            </a:r>
            <a:r>
              <a:rPr lang="en-US" sz="2100" i="1" dirty="0" err="1" smtClean="0"/>
              <a:t>x</a:t>
            </a:r>
            <a:r>
              <a:rPr lang="en-US" sz="2100" baseline="-25000" dirty="0" err="1" smtClean="0"/>
              <a:t>s</a:t>
            </a:r>
            <a:r>
              <a:rPr lang="en-US" sz="2100" dirty="0" smtClean="0"/>
              <a:t>=6.025 &amp; </a:t>
            </a:r>
            <a:r>
              <a:rPr lang="en-US" sz="2100" i="1" dirty="0" smtClean="0"/>
              <a:t>r</a:t>
            </a:r>
            <a:r>
              <a:rPr lang="en-US" sz="2100" baseline="-25000" dirty="0" smtClean="0"/>
              <a:t>0</a:t>
            </a:r>
            <a:r>
              <a:rPr lang="en-US" sz="2100" dirty="0" smtClean="0"/>
              <a:t>=3390 km</a:t>
            </a:r>
            <a:endParaRPr lang="en-US" sz="2100" dirty="0" smtClean="0">
              <a:solidFill>
                <a:srgbClr val="FFFF00"/>
              </a:solidFill>
            </a:endParaRPr>
          </a:p>
          <a:p>
            <a:r>
              <a:rPr lang="en-US" sz="2100" dirty="0" smtClean="0">
                <a:solidFill>
                  <a:srgbClr val="FFFF00"/>
                </a:solidFill>
              </a:rPr>
              <a:t>Equatorial </a:t>
            </a:r>
            <a:r>
              <a:rPr lang="en-US" sz="2100" dirty="0" err="1" smtClean="0">
                <a:solidFill>
                  <a:srgbClr val="FFFF00"/>
                </a:solidFill>
              </a:rPr>
              <a:t>eff</a:t>
            </a:r>
            <a:r>
              <a:rPr lang="en-US" sz="2100" dirty="0" smtClean="0">
                <a:solidFill>
                  <a:srgbClr val="FFFF00"/>
                </a:solidFill>
              </a:rPr>
              <a:t> </a:t>
            </a:r>
            <a:r>
              <a:rPr lang="en-US" sz="2100" dirty="0" err="1">
                <a:solidFill>
                  <a:srgbClr val="FFFF00"/>
                </a:solidFill>
              </a:rPr>
              <a:t>grav</a:t>
            </a:r>
            <a:r>
              <a:rPr lang="en-US" sz="2100" dirty="0">
                <a:solidFill>
                  <a:srgbClr val="FFFF00"/>
                </a:solidFill>
              </a:rPr>
              <a:t> </a:t>
            </a:r>
            <a:r>
              <a:rPr lang="en-US" sz="2100" dirty="0" smtClean="0">
                <a:solidFill>
                  <a:srgbClr val="FFFF00"/>
                </a:solidFill>
              </a:rPr>
              <a:t>field:  </a:t>
            </a:r>
            <a:r>
              <a:rPr lang="en-US" sz="2100" i="1" dirty="0" err="1">
                <a:solidFill>
                  <a:srgbClr val="FFFF00"/>
                </a:solidFill>
              </a:rPr>
              <a:t>g</a:t>
            </a:r>
            <a:r>
              <a:rPr lang="en-US" sz="2100" baseline="-25000" dirty="0" err="1">
                <a:solidFill>
                  <a:srgbClr val="FFFF00"/>
                </a:solidFill>
              </a:rPr>
              <a:t>eff</a:t>
            </a:r>
            <a:r>
              <a:rPr lang="en-US" sz="2100" baseline="-25000" dirty="0">
                <a:solidFill>
                  <a:srgbClr val="FFFF00"/>
                </a:solidFill>
              </a:rPr>
              <a:t> </a:t>
            </a:r>
            <a:r>
              <a:rPr lang="en-US" sz="2100" dirty="0">
                <a:solidFill>
                  <a:srgbClr val="FFFF00"/>
                </a:solidFill>
              </a:rPr>
              <a:t>= -</a:t>
            </a:r>
            <a:r>
              <a:rPr lang="en-US" sz="2100" i="1" dirty="0">
                <a:solidFill>
                  <a:srgbClr val="FFFF00"/>
                </a:solidFill>
              </a:rPr>
              <a:t>GM</a:t>
            </a:r>
            <a:r>
              <a:rPr lang="en-US" sz="2100" dirty="0">
                <a:solidFill>
                  <a:srgbClr val="FFFF00"/>
                </a:solidFill>
              </a:rPr>
              <a:t>/</a:t>
            </a:r>
            <a:r>
              <a:rPr lang="en-US" sz="2100" i="1" dirty="0">
                <a:solidFill>
                  <a:srgbClr val="FFFF00"/>
                </a:solidFill>
              </a:rPr>
              <a:t>r</a:t>
            </a:r>
            <a:r>
              <a:rPr lang="en-US" sz="2100" baseline="30000" dirty="0">
                <a:solidFill>
                  <a:srgbClr val="FFFF00"/>
                </a:solidFill>
              </a:rPr>
              <a:t>2</a:t>
            </a:r>
            <a:r>
              <a:rPr lang="en-US" sz="2100" dirty="0">
                <a:solidFill>
                  <a:srgbClr val="FFFF00"/>
                </a:solidFill>
              </a:rPr>
              <a:t> + </a:t>
            </a:r>
            <a:r>
              <a:rPr lang="en-US" sz="2100" i="1" dirty="0">
                <a:solidFill>
                  <a:srgbClr val="FFFF00"/>
                </a:solidFill>
              </a:rPr>
              <a:t>ω</a:t>
            </a:r>
            <a:r>
              <a:rPr lang="en-US" sz="2100" baseline="30000" dirty="0">
                <a:solidFill>
                  <a:srgbClr val="FFFF00"/>
                </a:solidFill>
              </a:rPr>
              <a:t>2</a:t>
            </a:r>
            <a:r>
              <a:rPr lang="en-US" sz="2100" i="1" dirty="0">
                <a:solidFill>
                  <a:srgbClr val="FFFF00"/>
                </a:solidFill>
              </a:rPr>
              <a:t>r </a:t>
            </a:r>
            <a:r>
              <a:rPr lang="en-US" sz="2100" dirty="0" smtClean="0">
                <a:solidFill>
                  <a:srgbClr val="FFFF00"/>
                </a:solidFill>
              </a:rPr>
              <a:t>=    </a:t>
            </a:r>
            <a:r>
              <a:rPr lang="en-US" sz="2100" i="1" dirty="0" smtClean="0">
                <a:solidFill>
                  <a:srgbClr val="FFFF00"/>
                </a:solidFill>
              </a:rPr>
              <a:t>g</a:t>
            </a:r>
            <a:r>
              <a:rPr lang="en-US" sz="2100" baseline="-25000" dirty="0" smtClean="0">
                <a:solidFill>
                  <a:srgbClr val="FFFF00"/>
                </a:solidFill>
              </a:rPr>
              <a:t>0</a:t>
            </a:r>
            <a:r>
              <a:rPr lang="en-US" sz="2100" dirty="0" smtClean="0">
                <a:solidFill>
                  <a:srgbClr val="FFFF00"/>
                </a:solidFill>
              </a:rPr>
              <a:t>(-</a:t>
            </a:r>
            <a:r>
              <a:rPr lang="en-US" sz="2100" i="1" dirty="0" smtClean="0">
                <a:solidFill>
                  <a:srgbClr val="FFFF00"/>
                </a:solidFill>
              </a:rPr>
              <a:t>x</a:t>
            </a:r>
            <a:r>
              <a:rPr lang="en-US" sz="2100" baseline="30000" dirty="0" smtClean="0">
                <a:solidFill>
                  <a:srgbClr val="FFFF00"/>
                </a:solidFill>
              </a:rPr>
              <a:t>-2</a:t>
            </a:r>
            <a:r>
              <a:rPr lang="en-US" sz="2100" dirty="0" smtClean="0">
                <a:solidFill>
                  <a:srgbClr val="FFFF00"/>
                </a:solidFill>
              </a:rPr>
              <a:t>+</a:t>
            </a:r>
            <a:r>
              <a:rPr lang="en-US" sz="2100" i="1" dirty="0" smtClean="0">
                <a:solidFill>
                  <a:srgbClr val="FFFF00"/>
                </a:solidFill>
              </a:rPr>
              <a:t>x</a:t>
            </a:r>
            <a:r>
              <a:rPr lang="en-US" sz="2100" baseline="-25000" dirty="0" smtClean="0">
                <a:solidFill>
                  <a:srgbClr val="FFFF00"/>
                </a:solidFill>
              </a:rPr>
              <a:t>s</a:t>
            </a:r>
            <a:r>
              <a:rPr lang="en-US" sz="2100" baseline="30000" dirty="0" smtClean="0">
                <a:solidFill>
                  <a:srgbClr val="FFFF00"/>
                </a:solidFill>
              </a:rPr>
              <a:t>-3</a:t>
            </a:r>
            <a:r>
              <a:rPr lang="en-US" sz="2100" i="1" dirty="0" smtClean="0">
                <a:solidFill>
                  <a:srgbClr val="FFFF00"/>
                </a:solidFill>
              </a:rPr>
              <a:t>x</a:t>
            </a:r>
            <a:r>
              <a:rPr lang="en-US" sz="2100" dirty="0" smtClean="0">
                <a:solidFill>
                  <a:srgbClr val="FFFF00"/>
                </a:solidFill>
              </a:rPr>
              <a:t>) w </a:t>
            </a:r>
            <a:r>
              <a:rPr lang="en-US" sz="2100" i="1" dirty="0" smtClean="0">
                <a:solidFill>
                  <a:srgbClr val="FFFF00"/>
                </a:solidFill>
              </a:rPr>
              <a:t>g</a:t>
            </a:r>
            <a:r>
              <a:rPr lang="en-US" sz="2100" baseline="-25000" dirty="0">
                <a:solidFill>
                  <a:srgbClr val="FFFF00"/>
                </a:solidFill>
              </a:rPr>
              <a:t>0</a:t>
            </a:r>
            <a:r>
              <a:rPr lang="en-US" sz="2100" dirty="0" smtClean="0">
                <a:solidFill>
                  <a:srgbClr val="FFFF00"/>
                </a:solidFill>
              </a:rPr>
              <a:t> = </a:t>
            </a:r>
            <a:r>
              <a:rPr lang="en-US" sz="2100" i="1" dirty="0" smtClean="0">
                <a:solidFill>
                  <a:srgbClr val="FFFF00"/>
                </a:solidFill>
              </a:rPr>
              <a:t>GM</a:t>
            </a:r>
            <a:r>
              <a:rPr lang="en-US" sz="2100" dirty="0" smtClean="0">
                <a:solidFill>
                  <a:srgbClr val="FFFF00"/>
                </a:solidFill>
              </a:rPr>
              <a:t>/</a:t>
            </a:r>
            <a:r>
              <a:rPr lang="en-US" sz="2100" i="1" dirty="0" smtClean="0">
                <a:solidFill>
                  <a:srgbClr val="FFFF00"/>
                </a:solidFill>
              </a:rPr>
              <a:t>r</a:t>
            </a:r>
            <a:r>
              <a:rPr lang="en-US" sz="2100" baseline="-25000" dirty="0">
                <a:solidFill>
                  <a:srgbClr val="FFFF00"/>
                </a:solidFill>
              </a:rPr>
              <a:t>0</a:t>
            </a:r>
            <a:r>
              <a:rPr lang="en-US" sz="2100" baseline="30000" dirty="0" smtClean="0">
                <a:solidFill>
                  <a:srgbClr val="FFFF00"/>
                </a:solidFill>
              </a:rPr>
              <a:t>2</a:t>
            </a:r>
            <a:r>
              <a:rPr lang="en-US" sz="2100" dirty="0" smtClean="0">
                <a:solidFill>
                  <a:srgbClr val="FFFF00"/>
                </a:solidFill>
              </a:rPr>
              <a:t> = 0.38 </a:t>
            </a:r>
            <a:r>
              <a:rPr lang="en-US" sz="2100" i="1" dirty="0" smtClean="0">
                <a:solidFill>
                  <a:srgbClr val="FFFF00"/>
                </a:solidFill>
              </a:rPr>
              <a:t>g</a:t>
            </a:r>
            <a:r>
              <a:rPr lang="en-US" sz="2100" dirty="0" smtClean="0">
                <a:solidFill>
                  <a:srgbClr val="FFFF00"/>
                </a:solidFill>
              </a:rPr>
              <a:t> &amp; </a:t>
            </a:r>
            <a:r>
              <a:rPr lang="en-US" sz="2100" i="1" dirty="0" smtClean="0">
                <a:solidFill>
                  <a:srgbClr val="FFFF00"/>
                </a:solidFill>
              </a:rPr>
              <a:t>x</a:t>
            </a:r>
            <a:r>
              <a:rPr lang="en-US" sz="2100" dirty="0" smtClean="0">
                <a:solidFill>
                  <a:srgbClr val="FFFF00"/>
                </a:solidFill>
              </a:rPr>
              <a:t> = </a:t>
            </a:r>
            <a:r>
              <a:rPr lang="en-US" sz="2100" i="1" dirty="0" smtClean="0">
                <a:solidFill>
                  <a:srgbClr val="FFFF00"/>
                </a:solidFill>
              </a:rPr>
              <a:t>r</a:t>
            </a:r>
            <a:r>
              <a:rPr lang="en-US" sz="2100" dirty="0" smtClean="0">
                <a:solidFill>
                  <a:srgbClr val="FFFF00"/>
                </a:solidFill>
              </a:rPr>
              <a:t>/</a:t>
            </a:r>
            <a:r>
              <a:rPr lang="en-US" sz="2100" i="1" dirty="0" smtClean="0">
                <a:solidFill>
                  <a:srgbClr val="FFFF00"/>
                </a:solidFill>
              </a:rPr>
              <a:t>r</a:t>
            </a:r>
            <a:r>
              <a:rPr lang="en-US" sz="2100" baseline="-25000" dirty="0" smtClean="0">
                <a:solidFill>
                  <a:srgbClr val="FFFF00"/>
                </a:solidFill>
              </a:rPr>
              <a:t>0.</a:t>
            </a:r>
          </a:p>
          <a:p>
            <a:r>
              <a:rPr lang="en-US" sz="2100" dirty="0"/>
              <a:t>D</a:t>
            </a:r>
            <a:r>
              <a:rPr lang="en-US" sz="2100" dirty="0" smtClean="0"/>
              <a:t>escent/ascent time: maybe day or two</a:t>
            </a:r>
            <a:endParaRPr lang="en-US" sz="2100" dirty="0" smtClean="0">
              <a:solidFill>
                <a:srgbClr val="FFFFFF"/>
              </a:solidFill>
            </a:endParaRPr>
          </a:p>
          <a:p>
            <a:r>
              <a:rPr lang="en-US" sz="2100" dirty="0">
                <a:solidFill>
                  <a:srgbClr val="FFFF00"/>
                </a:solidFill>
              </a:rPr>
              <a:t>C</a:t>
            </a:r>
            <a:r>
              <a:rPr lang="en-US" sz="2100" dirty="0" smtClean="0">
                <a:solidFill>
                  <a:srgbClr val="FFFF00"/>
                </a:solidFill>
              </a:rPr>
              <a:t>able tension balances </a:t>
            </a:r>
            <a:r>
              <a:rPr lang="en-US" sz="2100" dirty="0" err="1" smtClean="0">
                <a:solidFill>
                  <a:srgbClr val="FFFF00"/>
                </a:solidFill>
              </a:rPr>
              <a:t>grav</a:t>
            </a:r>
            <a:r>
              <a:rPr lang="en-US" sz="2100" dirty="0" smtClean="0">
                <a:solidFill>
                  <a:srgbClr val="FFFF00"/>
                </a:solidFill>
              </a:rPr>
              <a:t>: </a:t>
            </a:r>
            <a:r>
              <a:rPr lang="en-US" sz="2100" i="1" dirty="0" smtClean="0">
                <a:solidFill>
                  <a:srgbClr val="FFFF00"/>
                </a:solidFill>
              </a:rPr>
              <a:t>d</a:t>
            </a:r>
            <a:r>
              <a:rPr lang="en-US" sz="2100" dirty="0" smtClean="0">
                <a:solidFill>
                  <a:srgbClr val="FFFF00"/>
                </a:solidFill>
              </a:rPr>
              <a:t>(</a:t>
            </a:r>
            <a:r>
              <a:rPr lang="en-US" sz="2100" i="1" dirty="0" err="1" smtClean="0">
                <a:solidFill>
                  <a:srgbClr val="FFFF00"/>
                </a:solidFill>
              </a:rPr>
              <a:t>σA</a:t>
            </a:r>
            <a:r>
              <a:rPr lang="en-US" sz="2100" dirty="0" smtClean="0">
                <a:solidFill>
                  <a:srgbClr val="FFFF00"/>
                </a:solidFill>
              </a:rPr>
              <a:t>)</a:t>
            </a:r>
            <a:r>
              <a:rPr lang="en-US" sz="2100" i="1" dirty="0" smtClean="0">
                <a:solidFill>
                  <a:srgbClr val="FFFF00"/>
                </a:solidFill>
              </a:rPr>
              <a:t> </a:t>
            </a:r>
            <a:r>
              <a:rPr lang="en-US" sz="2100" dirty="0" smtClean="0">
                <a:solidFill>
                  <a:srgbClr val="FFFF00"/>
                </a:solidFill>
              </a:rPr>
              <a:t>+ </a:t>
            </a:r>
            <a:r>
              <a:rPr lang="en-US" sz="2100" i="1" dirty="0" err="1" smtClean="0">
                <a:solidFill>
                  <a:srgbClr val="FFFF00"/>
                </a:solidFill>
              </a:rPr>
              <a:t>g</a:t>
            </a:r>
            <a:r>
              <a:rPr lang="en-US" sz="2100" baseline="-25000" dirty="0" err="1" smtClean="0">
                <a:solidFill>
                  <a:srgbClr val="FFFF00"/>
                </a:solidFill>
              </a:rPr>
              <a:t>eff</a:t>
            </a:r>
            <a:r>
              <a:rPr lang="en-US" sz="2100" i="1" dirty="0" err="1" smtClean="0">
                <a:solidFill>
                  <a:srgbClr val="FFFF00"/>
                </a:solidFill>
              </a:rPr>
              <a:t>ρAdr</a:t>
            </a:r>
            <a:r>
              <a:rPr lang="en-US" sz="2100" i="1" dirty="0" smtClean="0">
                <a:solidFill>
                  <a:srgbClr val="FFFF00"/>
                </a:solidFill>
              </a:rPr>
              <a:t> </a:t>
            </a:r>
            <a:r>
              <a:rPr lang="en-US" sz="2100" dirty="0" smtClean="0">
                <a:solidFill>
                  <a:srgbClr val="FFFF00"/>
                </a:solidFill>
              </a:rPr>
              <a:t>= 0</a:t>
            </a:r>
            <a:endParaRPr lang="en-US" sz="2100" i="1" dirty="0" smtClean="0">
              <a:solidFill>
                <a:srgbClr val="FFFF00"/>
              </a:solidFill>
            </a:endParaRPr>
          </a:p>
          <a:p>
            <a:r>
              <a:rPr lang="en-US" sz="2100" dirty="0" smtClean="0">
                <a:solidFill>
                  <a:srgbClr val="FFFFFF"/>
                </a:solidFill>
              </a:rPr>
              <a:t>If </a:t>
            </a:r>
            <a:r>
              <a:rPr lang="en-US" sz="2100" i="1" dirty="0" err="1" smtClean="0">
                <a:solidFill>
                  <a:srgbClr val="FFFFFF"/>
                </a:solidFill>
              </a:rPr>
              <a:t>σ</a:t>
            </a:r>
            <a:r>
              <a:rPr lang="en-US" sz="2100" dirty="0" smtClean="0">
                <a:solidFill>
                  <a:srgbClr val="FFFFFF"/>
                </a:solidFill>
              </a:rPr>
              <a:t> = </a:t>
            </a:r>
            <a:r>
              <a:rPr lang="en-US" sz="2100" dirty="0" err="1" smtClean="0">
                <a:solidFill>
                  <a:srgbClr val="FFFFFF"/>
                </a:solidFill>
              </a:rPr>
              <a:t>const</a:t>
            </a:r>
            <a:r>
              <a:rPr lang="en-US" sz="2100" dirty="0" smtClean="0">
                <a:solidFill>
                  <a:srgbClr val="FFFFFF"/>
                </a:solidFill>
              </a:rPr>
              <a:t>, </a:t>
            </a:r>
            <a:r>
              <a:rPr lang="en-US" sz="2100" dirty="0" err="1" smtClean="0">
                <a:solidFill>
                  <a:srgbClr val="FFFFFF"/>
                </a:solidFill>
              </a:rPr>
              <a:t>ln</a:t>
            </a:r>
            <a:r>
              <a:rPr lang="en-US" sz="2100" dirty="0" smtClean="0">
                <a:solidFill>
                  <a:srgbClr val="FFFFFF"/>
                </a:solidFill>
              </a:rPr>
              <a:t>(</a:t>
            </a:r>
            <a:r>
              <a:rPr lang="en-US" sz="2100" i="1" dirty="0" smtClean="0">
                <a:solidFill>
                  <a:srgbClr val="FFFFFF"/>
                </a:solidFill>
              </a:rPr>
              <a:t>A</a:t>
            </a:r>
            <a:r>
              <a:rPr lang="en-US" sz="2100" dirty="0" smtClean="0">
                <a:solidFill>
                  <a:srgbClr val="FFFFFF"/>
                </a:solidFill>
              </a:rPr>
              <a:t>/</a:t>
            </a:r>
            <a:r>
              <a:rPr lang="en-US" sz="2100" i="1" dirty="0" smtClean="0">
                <a:solidFill>
                  <a:srgbClr val="FFFFFF"/>
                </a:solidFill>
              </a:rPr>
              <a:t>A</a:t>
            </a:r>
            <a:r>
              <a:rPr lang="en-US" sz="2100" baseline="-25000" dirty="0">
                <a:solidFill>
                  <a:srgbClr val="FFFFFF"/>
                </a:solidFill>
              </a:rPr>
              <a:t>0</a:t>
            </a:r>
            <a:r>
              <a:rPr lang="en-US" sz="2100" dirty="0" smtClean="0">
                <a:solidFill>
                  <a:srgbClr val="FFFFFF"/>
                </a:solidFill>
              </a:rPr>
              <a:t>)=(</a:t>
            </a:r>
            <a:r>
              <a:rPr lang="en-US" sz="2100" i="1" dirty="0" smtClean="0">
                <a:solidFill>
                  <a:srgbClr val="FFFFFF"/>
                </a:solidFill>
              </a:rPr>
              <a:t>g</a:t>
            </a:r>
            <a:r>
              <a:rPr lang="en-US" sz="2100" baseline="-25000" dirty="0" smtClean="0">
                <a:solidFill>
                  <a:srgbClr val="FFFFFF"/>
                </a:solidFill>
              </a:rPr>
              <a:t>0</a:t>
            </a:r>
            <a:r>
              <a:rPr lang="en-US" sz="2100" i="1" dirty="0" smtClean="0">
                <a:solidFill>
                  <a:srgbClr val="FFFFFF"/>
                </a:solidFill>
              </a:rPr>
              <a:t>ρr</a:t>
            </a:r>
            <a:r>
              <a:rPr lang="en-US" sz="2100" baseline="-25000" dirty="0" smtClean="0">
                <a:solidFill>
                  <a:srgbClr val="FFFFFF"/>
                </a:solidFill>
              </a:rPr>
              <a:t>0</a:t>
            </a:r>
            <a:r>
              <a:rPr lang="en-US" sz="2100" dirty="0" smtClean="0">
                <a:solidFill>
                  <a:srgbClr val="FFFFFF"/>
                </a:solidFill>
              </a:rPr>
              <a:t>/</a:t>
            </a:r>
            <a:r>
              <a:rPr lang="en-US" sz="2100" i="1" dirty="0" err="1" smtClean="0">
                <a:solidFill>
                  <a:srgbClr val="FFFFFF"/>
                </a:solidFill>
              </a:rPr>
              <a:t>σ</a:t>
            </a:r>
            <a:r>
              <a:rPr lang="en-US" sz="2100" dirty="0" smtClean="0">
                <a:solidFill>
                  <a:srgbClr val="FFFFFF"/>
                </a:solidFill>
              </a:rPr>
              <a:t>)[1-</a:t>
            </a:r>
            <a:r>
              <a:rPr lang="en-US" sz="2100" i="1" dirty="0" smtClean="0">
                <a:solidFill>
                  <a:srgbClr val="FFFFFF"/>
                </a:solidFill>
              </a:rPr>
              <a:t>x</a:t>
            </a:r>
            <a:r>
              <a:rPr lang="en-US" sz="2100" baseline="30000" dirty="0" smtClean="0">
                <a:solidFill>
                  <a:srgbClr val="FFFFFF"/>
                </a:solidFill>
              </a:rPr>
              <a:t>-1</a:t>
            </a:r>
            <a:r>
              <a:rPr lang="en-US" sz="2100" dirty="0" smtClean="0">
                <a:solidFill>
                  <a:srgbClr val="FFFFFF"/>
                </a:solidFill>
              </a:rPr>
              <a:t>+(</a:t>
            </a:r>
            <a:r>
              <a:rPr lang="en-US" sz="2100" i="1" dirty="0" smtClean="0">
                <a:solidFill>
                  <a:srgbClr val="FFFFFF"/>
                </a:solidFill>
              </a:rPr>
              <a:t>x</a:t>
            </a:r>
            <a:r>
              <a:rPr lang="en-US" sz="2100" baseline="-25000" dirty="0" smtClean="0">
                <a:solidFill>
                  <a:srgbClr val="FFFFFF"/>
                </a:solidFill>
              </a:rPr>
              <a:t>s</a:t>
            </a:r>
            <a:r>
              <a:rPr lang="en-US" sz="2100" baseline="30000" dirty="0" smtClean="0">
                <a:solidFill>
                  <a:srgbClr val="FFFFFF"/>
                </a:solidFill>
              </a:rPr>
              <a:t>-3</a:t>
            </a:r>
            <a:r>
              <a:rPr lang="en-US" sz="2100" dirty="0" smtClean="0">
                <a:solidFill>
                  <a:srgbClr val="FFFFFF"/>
                </a:solidFill>
              </a:rPr>
              <a:t>/2)(1-</a:t>
            </a:r>
            <a:r>
              <a:rPr lang="en-US" sz="2100" i="1" dirty="0" smtClean="0">
                <a:solidFill>
                  <a:srgbClr val="FFFFFF"/>
                </a:solidFill>
              </a:rPr>
              <a:t>x</a:t>
            </a:r>
            <a:r>
              <a:rPr lang="en-US" sz="2100" baseline="30000" dirty="0" smtClean="0">
                <a:solidFill>
                  <a:srgbClr val="FFFFFF"/>
                </a:solidFill>
              </a:rPr>
              <a:t>2</a:t>
            </a:r>
            <a:r>
              <a:rPr lang="en-US" sz="2100" dirty="0" smtClean="0">
                <a:solidFill>
                  <a:srgbClr val="FFFFFF"/>
                </a:solidFill>
              </a:rPr>
              <a:t>)]</a:t>
            </a:r>
          </a:p>
          <a:p>
            <a:r>
              <a:rPr lang="en-US" sz="2100" dirty="0" smtClean="0">
                <a:solidFill>
                  <a:srgbClr val="FFFF00"/>
                </a:solidFill>
              </a:rPr>
              <a:t>At</a:t>
            </a:r>
            <a:r>
              <a:rPr lang="en-US" sz="2100" i="1" dirty="0" smtClean="0">
                <a:solidFill>
                  <a:srgbClr val="FFFF00"/>
                </a:solidFill>
              </a:rPr>
              <a:t> x</a:t>
            </a:r>
            <a:r>
              <a:rPr lang="en-US" sz="2100" dirty="0" smtClean="0">
                <a:solidFill>
                  <a:srgbClr val="FFFF00"/>
                </a:solidFill>
              </a:rPr>
              <a:t> = </a:t>
            </a:r>
            <a:r>
              <a:rPr lang="en-US" sz="2100" i="1" dirty="0" err="1" smtClean="0">
                <a:solidFill>
                  <a:srgbClr val="FFFF00"/>
                </a:solidFill>
              </a:rPr>
              <a:t>x</a:t>
            </a:r>
            <a:r>
              <a:rPr lang="en-US" sz="2100" baseline="-25000" dirty="0" err="1" smtClean="0">
                <a:solidFill>
                  <a:srgbClr val="FFFF00"/>
                </a:solidFill>
              </a:rPr>
              <a:t>s</a:t>
            </a:r>
            <a:r>
              <a:rPr lang="en-US" sz="2100" dirty="0" smtClean="0">
                <a:solidFill>
                  <a:srgbClr val="FFFF00"/>
                </a:solidFill>
              </a:rPr>
              <a:t>: </a:t>
            </a:r>
            <a:r>
              <a:rPr lang="en-US" sz="2100" dirty="0" err="1" smtClean="0">
                <a:solidFill>
                  <a:srgbClr val="FFFF00"/>
                </a:solidFill>
              </a:rPr>
              <a:t>ln</a:t>
            </a:r>
            <a:r>
              <a:rPr lang="en-US" sz="2100" dirty="0" smtClean="0">
                <a:solidFill>
                  <a:srgbClr val="FFFF00"/>
                </a:solidFill>
              </a:rPr>
              <a:t>(</a:t>
            </a:r>
            <a:r>
              <a:rPr lang="en-US" sz="2100" i="1" dirty="0" smtClean="0">
                <a:solidFill>
                  <a:srgbClr val="FFFF00"/>
                </a:solidFill>
              </a:rPr>
              <a:t>A</a:t>
            </a:r>
            <a:r>
              <a:rPr lang="en-US" sz="2100" baseline="-25000" dirty="0" smtClean="0">
                <a:solidFill>
                  <a:srgbClr val="FFFF00"/>
                </a:solidFill>
              </a:rPr>
              <a:t>s</a:t>
            </a:r>
            <a:r>
              <a:rPr lang="en-US" sz="2100" dirty="0" smtClean="0">
                <a:solidFill>
                  <a:srgbClr val="FFFF00"/>
                </a:solidFill>
              </a:rPr>
              <a:t>/</a:t>
            </a:r>
            <a:r>
              <a:rPr lang="en-US" sz="2100" i="1" dirty="0" smtClean="0">
                <a:solidFill>
                  <a:srgbClr val="FFFF00"/>
                </a:solidFill>
              </a:rPr>
              <a:t>A</a:t>
            </a:r>
            <a:r>
              <a:rPr lang="en-US" sz="2100" baseline="-25000" dirty="0" smtClean="0">
                <a:solidFill>
                  <a:srgbClr val="FFFF00"/>
                </a:solidFill>
              </a:rPr>
              <a:t>0</a:t>
            </a:r>
            <a:r>
              <a:rPr lang="en-US" sz="2100" dirty="0" smtClean="0">
                <a:solidFill>
                  <a:srgbClr val="FFFF00"/>
                </a:solidFill>
              </a:rPr>
              <a:t>) = 0.7533(</a:t>
            </a:r>
            <a:r>
              <a:rPr lang="en-US" sz="2100" i="1" dirty="0">
                <a:solidFill>
                  <a:srgbClr val="FFFF00"/>
                </a:solidFill>
              </a:rPr>
              <a:t>g</a:t>
            </a:r>
            <a:r>
              <a:rPr lang="en-US" sz="2100" baseline="-25000" dirty="0">
                <a:solidFill>
                  <a:srgbClr val="FFFF00"/>
                </a:solidFill>
              </a:rPr>
              <a:t>0</a:t>
            </a:r>
            <a:r>
              <a:rPr lang="en-US" sz="2100" i="1" dirty="0">
                <a:solidFill>
                  <a:srgbClr val="FFFF00"/>
                </a:solidFill>
              </a:rPr>
              <a:t>ρr</a:t>
            </a:r>
            <a:r>
              <a:rPr lang="en-US" sz="2100" baseline="-25000" dirty="0">
                <a:solidFill>
                  <a:srgbClr val="FFFF00"/>
                </a:solidFill>
              </a:rPr>
              <a:t>0</a:t>
            </a:r>
            <a:r>
              <a:rPr lang="en-US" sz="2100" dirty="0">
                <a:solidFill>
                  <a:srgbClr val="FFFF00"/>
                </a:solidFill>
              </a:rPr>
              <a:t>/</a:t>
            </a:r>
            <a:r>
              <a:rPr lang="en-US" sz="2100" i="1" dirty="0" err="1">
                <a:solidFill>
                  <a:srgbClr val="FFFF00"/>
                </a:solidFill>
              </a:rPr>
              <a:t>σ</a:t>
            </a:r>
            <a:r>
              <a:rPr lang="en-US" sz="21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sz="2100" dirty="0" smtClean="0">
                <a:solidFill>
                  <a:srgbClr val="FFFF00"/>
                </a:solidFill>
              </a:rPr>
              <a:t>fat </a:t>
            </a:r>
            <a:r>
              <a:rPr lang="en-US" sz="2100" dirty="0">
                <a:solidFill>
                  <a:srgbClr val="FFFF00"/>
                </a:solidFill>
              </a:rPr>
              <a:t>@</a:t>
            </a:r>
            <a:r>
              <a:rPr lang="en-US" sz="2100" dirty="0" smtClean="0">
                <a:solidFill>
                  <a:srgbClr val="FFFF00"/>
                </a:solidFill>
              </a:rPr>
              <a:t> </a:t>
            </a:r>
            <a:r>
              <a:rPr lang="en-US" sz="2100" i="1" dirty="0" err="1" smtClean="0">
                <a:solidFill>
                  <a:srgbClr val="FFFF00"/>
                </a:solidFill>
              </a:rPr>
              <a:t>r</a:t>
            </a:r>
            <a:r>
              <a:rPr lang="en-US" sz="2100" baseline="-25000" dirty="0" err="1" smtClean="0">
                <a:solidFill>
                  <a:srgbClr val="FFFF00"/>
                </a:solidFill>
              </a:rPr>
              <a:t>s</a:t>
            </a:r>
            <a:r>
              <a:rPr lang="en-US" sz="2100" dirty="0" smtClean="0">
                <a:solidFill>
                  <a:srgbClr val="FFFF00"/>
                </a:solidFill>
              </a:rPr>
              <a:t>, skinny </a:t>
            </a:r>
            <a:r>
              <a:rPr lang="en-US" sz="2100" dirty="0">
                <a:solidFill>
                  <a:srgbClr val="FFFF00"/>
                </a:solidFill>
              </a:rPr>
              <a:t>@</a:t>
            </a:r>
            <a:r>
              <a:rPr lang="en-US" sz="2100" dirty="0" smtClean="0">
                <a:solidFill>
                  <a:srgbClr val="FFFF00"/>
                </a:solidFill>
              </a:rPr>
              <a:t> </a:t>
            </a:r>
            <a:r>
              <a:rPr lang="en-US" sz="2100" i="1" dirty="0" smtClean="0">
                <a:solidFill>
                  <a:srgbClr val="FFFF00"/>
                </a:solidFill>
              </a:rPr>
              <a:t>r</a:t>
            </a:r>
            <a:r>
              <a:rPr lang="en-US" sz="2100" baseline="-25000" dirty="0" smtClean="0">
                <a:solidFill>
                  <a:srgbClr val="FFFF00"/>
                </a:solidFill>
              </a:rPr>
              <a:t>0</a:t>
            </a:r>
            <a:r>
              <a:rPr lang="en-US" sz="2100" dirty="0" smtClean="0">
                <a:solidFill>
                  <a:srgbClr val="FFFF00"/>
                </a:solidFill>
              </a:rPr>
              <a:t>; inverted Taipei 101</a:t>
            </a:r>
          </a:p>
        </p:txBody>
      </p:sp>
      <p:pic>
        <p:nvPicPr>
          <p:cNvPr id="10" name="Picture 9" descr="tuning fo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4724">
            <a:off x="7226674" y="5494348"/>
            <a:ext cx="1538073" cy="1538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046" y="4414885"/>
            <a:ext cx="8057494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Example:</a:t>
            </a:r>
            <a:r>
              <a:rPr lang="en-US" sz="2200" i="1" dirty="0"/>
              <a:t> </a:t>
            </a:r>
            <a:r>
              <a:rPr lang="en-US" sz="2200" dirty="0" smtClean="0"/>
              <a:t>If </a:t>
            </a:r>
            <a:r>
              <a:rPr lang="en-US" sz="2200" i="1" dirty="0" err="1" smtClean="0"/>
              <a:t>σ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i="1" dirty="0" smtClean="0"/>
              <a:t>g</a:t>
            </a:r>
            <a:r>
              <a:rPr lang="en-US" sz="2200" baseline="-25000" dirty="0" smtClean="0"/>
              <a:t>0</a:t>
            </a:r>
            <a:r>
              <a:rPr lang="en-US" sz="2200" i="1" dirty="0" smtClean="0"/>
              <a:t>ρr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 </a:t>
            </a:r>
            <a:r>
              <a:rPr lang="en-US" sz="2200" dirty="0"/>
              <a:t>= 2</a:t>
            </a:r>
            <a:r>
              <a:rPr lang="en-US" sz="2200" dirty="0" smtClean="0"/>
              <a:t>0 </a:t>
            </a:r>
            <a:r>
              <a:rPr lang="en-US" sz="2200" dirty="0" err="1" smtClean="0"/>
              <a:t>GPa</a:t>
            </a:r>
            <a:r>
              <a:rPr lang="en-US" sz="2200" dirty="0" smtClean="0"/>
              <a:t> (1 </a:t>
            </a:r>
            <a:r>
              <a:rPr lang="en-US" sz="2200" dirty="0" err="1" smtClean="0"/>
              <a:t>atm</a:t>
            </a:r>
            <a:r>
              <a:rPr lang="en-US" sz="2200" dirty="0" smtClean="0"/>
              <a:t> = 0.1 </a:t>
            </a:r>
            <a:r>
              <a:rPr lang="en-US" sz="2200" dirty="0" err="1" smtClean="0"/>
              <a:t>Mpa</a:t>
            </a:r>
            <a:r>
              <a:rPr lang="en-US" sz="2200" dirty="0" smtClean="0"/>
              <a:t>) &amp; </a:t>
            </a:r>
            <a:r>
              <a:rPr lang="en-US" sz="2200" i="1" dirty="0" err="1"/>
              <a:t>ρ</a:t>
            </a:r>
            <a:r>
              <a:rPr lang="en-US" sz="2200" dirty="0"/>
              <a:t> = 1600 kg/m</a:t>
            </a:r>
            <a:r>
              <a:rPr lang="en-US" sz="2200" baseline="30000" dirty="0"/>
              <a:t>3</a:t>
            </a:r>
            <a:r>
              <a:rPr lang="en-US" sz="2200" dirty="0"/>
              <a:t> (</a:t>
            </a:r>
            <a:r>
              <a:rPr lang="en-US" sz="2200" dirty="0" smtClean="0"/>
              <a:t>C-nanotube), then </a:t>
            </a:r>
            <a:r>
              <a:rPr lang="en-US" sz="2200" dirty="0" err="1" smtClean="0"/>
              <a:t>ln</a:t>
            </a:r>
            <a:r>
              <a:rPr lang="en-US" sz="2200" dirty="0" smtClean="0"/>
              <a:t>(</a:t>
            </a:r>
            <a:r>
              <a:rPr lang="en-US" sz="2200" i="1" dirty="0" smtClean="0"/>
              <a:t>A</a:t>
            </a:r>
            <a:r>
              <a:rPr lang="en-US" sz="2200" baseline="-25000" dirty="0" smtClean="0"/>
              <a:t>s</a:t>
            </a:r>
            <a:r>
              <a:rPr lang="en-US" sz="2200" i="1" dirty="0"/>
              <a:t>/</a:t>
            </a:r>
            <a:r>
              <a:rPr lang="en-US" sz="2200" i="1" dirty="0" smtClean="0"/>
              <a:t>A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)</a:t>
            </a:r>
            <a:r>
              <a:rPr lang="en-US" sz="2200" i="1" dirty="0" smtClean="0"/>
              <a:t> </a:t>
            </a:r>
            <a:r>
              <a:rPr lang="en-US" sz="2200" dirty="0"/>
              <a:t>=</a:t>
            </a:r>
            <a:r>
              <a:rPr lang="en-US" sz="2200" i="1" dirty="0"/>
              <a:t> </a:t>
            </a:r>
            <a:r>
              <a:rPr lang="en-US" sz="2200" dirty="0" smtClean="0"/>
              <a:t>0.7533 or </a:t>
            </a:r>
            <a:r>
              <a:rPr lang="en-US" sz="2200" i="1" dirty="0" smtClean="0"/>
              <a:t>A</a:t>
            </a:r>
            <a:r>
              <a:rPr lang="en-US" sz="2200" baseline="-25000" dirty="0" smtClean="0"/>
              <a:t>s</a:t>
            </a:r>
            <a:r>
              <a:rPr lang="en-US" sz="2200" dirty="0" smtClean="0"/>
              <a:t>/</a:t>
            </a:r>
            <a:r>
              <a:rPr lang="en-US" sz="2200" i="1" dirty="0" smtClean="0"/>
              <a:t>A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 = 2.124.  </a:t>
            </a:r>
            <a:r>
              <a:rPr lang="en-US" sz="2200" dirty="0" smtClean="0">
                <a:solidFill>
                  <a:srgbClr val="FFFF00"/>
                </a:solidFill>
              </a:rPr>
              <a:t>C-nanotube </a:t>
            </a:r>
            <a:r>
              <a:rPr lang="en-US" sz="2200" dirty="0">
                <a:solidFill>
                  <a:srgbClr val="FFFF00"/>
                </a:solidFill>
              </a:rPr>
              <a:t>t</a:t>
            </a:r>
            <a:r>
              <a:rPr lang="en-US" sz="2200" dirty="0" smtClean="0">
                <a:solidFill>
                  <a:srgbClr val="FFFF00"/>
                </a:solidFill>
              </a:rPr>
              <a:t>heoretical breaking strength </a:t>
            </a:r>
            <a:r>
              <a:rPr lang="en-US" sz="2200" dirty="0" err="1" smtClean="0">
                <a:solidFill>
                  <a:srgbClr val="FFFF00"/>
                </a:solidFill>
              </a:rPr>
              <a:t>σ</a:t>
            </a:r>
            <a:r>
              <a:rPr lang="en-US" sz="2200" dirty="0" smtClean="0">
                <a:solidFill>
                  <a:srgbClr val="FFFF00"/>
                </a:solidFill>
              </a:rPr>
              <a:t> ≈ 300 </a:t>
            </a:r>
            <a:r>
              <a:rPr lang="en-US" sz="2200" dirty="0" err="1" smtClean="0">
                <a:solidFill>
                  <a:srgbClr val="FFFF00"/>
                </a:solidFill>
              </a:rPr>
              <a:t>Gpa</a:t>
            </a:r>
            <a:r>
              <a:rPr lang="en-US" sz="2200" dirty="0" smtClean="0">
                <a:solidFill>
                  <a:srgbClr val="FFFF00"/>
                </a:solidFill>
              </a:rPr>
              <a:t>.</a:t>
            </a:r>
            <a:r>
              <a:rPr lang="en-US" sz="22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/>
              <a:t>H</a:t>
            </a:r>
            <a:r>
              <a:rPr lang="en-US" sz="2200" dirty="0" smtClean="0"/>
              <a:t>owever, C-nanotube may unzip w single defect (Ding et al. 2016).</a:t>
            </a:r>
            <a:r>
              <a:rPr lang="en-US" sz="2200" dirty="0" smtClean="0">
                <a:solidFill>
                  <a:srgbClr val="FFFF00"/>
                </a:solidFill>
              </a:rPr>
              <a:t> Cable mass (</a:t>
            </a:r>
            <a:r>
              <a:rPr lang="en-US" sz="2200" i="1" dirty="0" smtClean="0">
                <a:solidFill>
                  <a:srgbClr val="FFFF00"/>
                </a:solidFill>
              </a:rPr>
              <a:t>r</a:t>
            </a:r>
            <a:r>
              <a:rPr lang="en-US" sz="2200" baseline="-25000" dirty="0" smtClean="0">
                <a:solidFill>
                  <a:srgbClr val="FFFF00"/>
                </a:solidFill>
              </a:rPr>
              <a:t>0</a:t>
            </a:r>
            <a:r>
              <a:rPr lang="en-US" sz="2200" dirty="0" smtClean="0">
                <a:solidFill>
                  <a:srgbClr val="FFFF00"/>
                </a:solidFill>
              </a:rPr>
              <a:t> to </a:t>
            </a:r>
            <a:r>
              <a:rPr lang="en-US" sz="2200" i="1" dirty="0" err="1" smtClean="0">
                <a:solidFill>
                  <a:srgbClr val="FFFF00"/>
                </a:solidFill>
              </a:rPr>
              <a:t>r</a:t>
            </a:r>
            <a:r>
              <a:rPr lang="en-US" sz="2200" baseline="-25000" dirty="0" err="1" smtClean="0">
                <a:solidFill>
                  <a:srgbClr val="FFFF00"/>
                </a:solidFill>
              </a:rPr>
              <a:t>s</a:t>
            </a:r>
            <a:r>
              <a:rPr lang="en-US" sz="2200" dirty="0">
                <a:solidFill>
                  <a:srgbClr val="FFFF00"/>
                </a:solidFill>
              </a:rPr>
              <a:t>)</a:t>
            </a:r>
            <a:r>
              <a:rPr lang="en-US" sz="2200" dirty="0" smtClean="0">
                <a:solidFill>
                  <a:srgbClr val="FFFF00"/>
                </a:solidFill>
              </a:rPr>
              <a:t> = 9.399</a:t>
            </a:r>
            <a:r>
              <a:rPr lang="en-US" sz="2200" i="1" dirty="0" smtClean="0">
                <a:solidFill>
                  <a:srgbClr val="FFFF00"/>
                </a:solidFill>
              </a:rPr>
              <a:t>ρA</a:t>
            </a:r>
            <a:r>
              <a:rPr lang="en-US" sz="2200" baseline="-25000" dirty="0" smtClean="0">
                <a:solidFill>
                  <a:srgbClr val="FFFF00"/>
                </a:solidFill>
              </a:rPr>
              <a:t>0</a:t>
            </a:r>
            <a:r>
              <a:rPr lang="en-US" sz="2200" i="1" dirty="0" smtClean="0">
                <a:solidFill>
                  <a:srgbClr val="FFFF00"/>
                </a:solidFill>
              </a:rPr>
              <a:t>r</a:t>
            </a:r>
            <a:r>
              <a:rPr lang="en-US" sz="2200" baseline="-25000" dirty="0" smtClean="0">
                <a:solidFill>
                  <a:srgbClr val="FFFF00"/>
                </a:solidFill>
              </a:rPr>
              <a:t>0 </a:t>
            </a:r>
            <a:r>
              <a:rPr lang="en-US" sz="2200" dirty="0" smtClean="0">
                <a:solidFill>
                  <a:srgbClr val="FFFF00"/>
                </a:solidFill>
              </a:rPr>
              <a:t>= 1.6x10</a:t>
            </a:r>
            <a:r>
              <a:rPr lang="en-US" sz="2200" baseline="30000" dirty="0">
                <a:solidFill>
                  <a:srgbClr val="FFFF00"/>
                </a:solidFill>
              </a:rPr>
              <a:t>9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>
                <a:solidFill>
                  <a:srgbClr val="FFFF00"/>
                </a:solidFill>
              </a:rPr>
              <a:t>kg if </a:t>
            </a:r>
            <a:r>
              <a:rPr lang="en-US" sz="2200" i="1" dirty="0">
                <a:solidFill>
                  <a:srgbClr val="FFFF00"/>
                </a:solidFill>
              </a:rPr>
              <a:t>A</a:t>
            </a:r>
            <a:r>
              <a:rPr lang="en-US" sz="2200" baseline="-25000" dirty="0">
                <a:solidFill>
                  <a:srgbClr val="FFFF00"/>
                </a:solidFill>
              </a:rPr>
              <a:t>0</a:t>
            </a:r>
            <a:r>
              <a:rPr lang="en-US" sz="2200" dirty="0">
                <a:solidFill>
                  <a:srgbClr val="FFFF00"/>
                </a:solidFill>
              </a:rPr>
              <a:t> = </a:t>
            </a:r>
            <a:r>
              <a:rPr lang="en-US" sz="2200" i="1" dirty="0" smtClean="0">
                <a:solidFill>
                  <a:srgbClr val="FFFF00"/>
                </a:solidFill>
              </a:rPr>
              <a:t>π</a:t>
            </a:r>
            <a:r>
              <a:rPr lang="en-US" sz="2200" dirty="0" smtClean="0">
                <a:solidFill>
                  <a:srgbClr val="FFFF00"/>
                </a:solidFill>
              </a:rPr>
              <a:t>(0.1m)</a:t>
            </a:r>
            <a:r>
              <a:rPr lang="en-US" sz="2200" baseline="30000" dirty="0" smtClean="0">
                <a:solidFill>
                  <a:srgbClr val="FFFF00"/>
                </a:solidFill>
              </a:rPr>
              <a:t>2</a:t>
            </a:r>
            <a:r>
              <a:rPr lang="en-US" sz="2200" dirty="0" smtClean="0">
                <a:solidFill>
                  <a:srgbClr val="FFFF00"/>
                </a:solidFill>
              </a:rPr>
              <a:t>.   </a:t>
            </a:r>
            <a:r>
              <a:rPr lang="en-US" sz="2200" dirty="0" smtClean="0"/>
              <a:t>Cost per kg? </a:t>
            </a:r>
            <a:endParaRPr lang="en-US" dirty="0"/>
          </a:p>
          <a:p>
            <a:r>
              <a:rPr lang="en-US" sz="2200" dirty="0" smtClean="0">
                <a:solidFill>
                  <a:srgbClr val="FF6600"/>
                </a:solidFill>
                <a:latin typeface="Webdings"/>
                <a:ea typeface="Webdings"/>
                <a:cs typeface="Webdings"/>
                <a:sym typeface="Webdings"/>
              </a:rPr>
              <a:t> </a:t>
            </a:r>
            <a:r>
              <a:rPr lang="en-US" sz="2200" dirty="0" smtClean="0">
                <a:solidFill>
                  <a:srgbClr val="FF6600"/>
                </a:solidFill>
                <a:ea typeface="Webdings"/>
                <a:cs typeface="Webdings"/>
                <a:sym typeface="Webdings"/>
              </a:rPr>
              <a:t>Elevator = tuning-fork w tines 200 km N &amp; S of equator?  </a:t>
            </a:r>
          </a:p>
          <a:p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112027" y="5910575"/>
            <a:ext cx="721687" cy="704137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7432" y="1408558"/>
            <a:ext cx="26208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Think of tall bamboo w </a:t>
            </a:r>
            <a:r>
              <a:rPr lang="en-US" sz="2100" dirty="0" err="1" smtClean="0"/>
              <a:t>superstrong</a:t>
            </a:r>
            <a:r>
              <a:rPr lang="en-US" sz="2100" dirty="0" smtClean="0"/>
              <a:t> fibers</a:t>
            </a:r>
            <a:endParaRPr lang="en-US" sz="2100" dirty="0"/>
          </a:p>
        </p:txBody>
      </p:sp>
      <p:sp>
        <p:nvSpPr>
          <p:cNvPr id="15" name="TextBox 14"/>
          <p:cNvSpPr txBox="1"/>
          <p:nvPr/>
        </p:nvSpPr>
        <p:spPr>
          <a:xfrm>
            <a:off x="8105905" y="5998565"/>
            <a:ext cx="29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 .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8013542" y="5668113"/>
            <a:ext cx="253003" cy="55215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301180" y="5853529"/>
            <a:ext cx="565728" cy="3667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209810" y="3879300"/>
            <a:ext cx="1018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Phobos</a:t>
            </a:r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FF6600"/>
                </a:solidFill>
              </a:rPr>
              <a:t>f</a:t>
            </a:r>
            <a:r>
              <a:rPr lang="en-US" dirty="0" smtClean="0">
                <a:solidFill>
                  <a:srgbClr val="FF6600"/>
                </a:solidFill>
              </a:rPr>
              <a:t>rom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Mars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Surveyor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6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17" y="155548"/>
            <a:ext cx="8168347" cy="1143000"/>
          </a:xfrm>
        </p:spPr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iving &amp; Working on Mars</a:t>
            </a:r>
            <a:endParaRPr lang="en-US" sz="31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789" y="1472883"/>
            <a:ext cx="8298038" cy="627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Take technological advantage of the lower gravity &amp; extreme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c</a:t>
            </a:r>
            <a:r>
              <a:rPr lang="en-US" sz="2400" dirty="0" smtClean="0">
                <a:solidFill>
                  <a:srgbClr val="FFFF00"/>
                </a:solidFill>
              </a:rPr>
              <a:t>old to create a sustainable </a:t>
            </a:r>
            <a:r>
              <a:rPr lang="en-US" sz="2400" dirty="0" smtClean="0">
                <a:solidFill>
                  <a:srgbClr val="FFFFFF"/>
                </a:solidFill>
              </a:rPr>
              <a:t>space-faring society </a:t>
            </a:r>
            <a:r>
              <a:rPr lang="en-US" sz="2400" dirty="0" smtClean="0">
                <a:solidFill>
                  <a:srgbClr val="FFFF00"/>
                </a:solidFill>
              </a:rPr>
              <a:t>where: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ree oxygen to corrode metals does not exist, relaxing an important constraint on the production of high-</a:t>
            </a:r>
            <a:r>
              <a:rPr lang="en-US" sz="2400" i="1" dirty="0" err="1" smtClean="0"/>
              <a:t>T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 alloys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Low ambient </a:t>
            </a:r>
            <a:r>
              <a:rPr lang="en-US" sz="2400" i="1" dirty="0" smtClean="0">
                <a:solidFill>
                  <a:srgbClr val="FFFF00"/>
                </a:solidFill>
              </a:rPr>
              <a:t>T</a:t>
            </a:r>
            <a:r>
              <a:rPr lang="en-US" sz="2400" baseline="-25000" dirty="0" smtClean="0">
                <a:solidFill>
                  <a:srgbClr val="FFFF00"/>
                </a:solidFill>
              </a:rPr>
              <a:t>a</a:t>
            </a:r>
            <a:r>
              <a:rPr lang="en-US" sz="2400" dirty="0" smtClean="0">
                <a:solidFill>
                  <a:srgbClr val="FFFF00"/>
                </a:solidFill>
              </a:rPr>
              <a:t> and high </a:t>
            </a:r>
            <a:r>
              <a:rPr lang="en-US" sz="2400" i="1" dirty="0" err="1" smtClean="0">
                <a:solidFill>
                  <a:srgbClr val="FFFF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sz="2400" dirty="0" smtClean="0">
                <a:solidFill>
                  <a:srgbClr val="FFFF00"/>
                </a:solidFill>
              </a:rPr>
              <a:t> yields greater </a:t>
            </a:r>
            <a:r>
              <a:rPr lang="en-US" sz="2400" dirty="0" err="1" smtClean="0">
                <a:solidFill>
                  <a:srgbClr val="FFFF00"/>
                </a:solidFill>
              </a:rPr>
              <a:t>eff</a:t>
            </a:r>
            <a:r>
              <a:rPr lang="en-US" sz="2400" dirty="0" smtClean="0">
                <a:solidFill>
                  <a:srgbClr val="FFFF00"/>
                </a:solidFill>
              </a:rPr>
              <a:t> for heat </a:t>
            </a:r>
            <a:r>
              <a:rPr lang="en-US" sz="2400" dirty="0">
                <a:solidFill>
                  <a:srgbClr val="FFFF00"/>
                </a:solidFill>
              </a:rPr>
              <a:t>engines based on sCO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turbines; ideally, </a:t>
            </a:r>
            <a:r>
              <a:rPr lang="en-US" sz="2400" dirty="0" err="1" smtClean="0">
                <a:solidFill>
                  <a:srgbClr val="FFFF00"/>
                </a:solidFill>
              </a:rPr>
              <a:t>eff</a:t>
            </a:r>
            <a:r>
              <a:rPr lang="en-US" sz="2400" dirty="0" smtClean="0">
                <a:solidFill>
                  <a:srgbClr val="FFFF00"/>
                </a:solidFill>
              </a:rPr>
              <a:t> = (</a:t>
            </a:r>
            <a:r>
              <a:rPr lang="en-US" sz="2400" i="1" dirty="0" err="1" smtClean="0">
                <a:solidFill>
                  <a:srgbClr val="FFFF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mr-IN" sz="2400" dirty="0" smtClean="0">
                <a:solidFill>
                  <a:srgbClr val="FFFF00"/>
                </a:solidFill>
              </a:rPr>
              <a:t>–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T</a:t>
            </a:r>
            <a:r>
              <a:rPr lang="en-US" sz="2400" baseline="-25000" dirty="0" smtClean="0">
                <a:solidFill>
                  <a:srgbClr val="FFFF00"/>
                </a:solidFill>
              </a:rPr>
              <a:t>a</a:t>
            </a:r>
            <a:r>
              <a:rPr lang="en-US" sz="2400" dirty="0" smtClean="0">
                <a:solidFill>
                  <a:srgbClr val="FFFF00"/>
                </a:solidFill>
              </a:rPr>
              <a:t>)/</a:t>
            </a:r>
            <a:r>
              <a:rPr lang="en-US" sz="2400" i="1" dirty="0" smtClean="0">
                <a:solidFill>
                  <a:srgbClr val="FFFF00"/>
                </a:solidFill>
              </a:rPr>
              <a:t>T</a:t>
            </a:r>
            <a:r>
              <a:rPr lang="en-US" sz="2400" baseline="-25000" dirty="0" smtClean="0">
                <a:solidFill>
                  <a:srgbClr val="FFFF00"/>
                </a:solidFill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No free oxygen implies no free burning of chemical fuels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A thorium economy can provide abundant clean energy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Natural existence of </a:t>
            </a: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 &amp; 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at solid densities &amp; no free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imply easier </a:t>
            </a:r>
            <a:r>
              <a:rPr lang="en-US" sz="2400" dirty="0"/>
              <a:t>manufacture of CH</a:t>
            </a:r>
            <a:r>
              <a:rPr lang="en-US" sz="2400" baseline="-25000" dirty="0"/>
              <a:t>4</a:t>
            </a:r>
            <a:r>
              <a:rPr lang="en-US" sz="2400" dirty="0"/>
              <a:t> &amp; O</a:t>
            </a:r>
            <a:r>
              <a:rPr lang="en-US" sz="2400" baseline="-25000" dirty="0"/>
              <a:t>2 </a:t>
            </a:r>
            <a:r>
              <a:rPr lang="en-US" sz="2400" dirty="0"/>
              <a:t>(rocket fuel) 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Favorable environment for development of high-tech carbon industry can justify colonization investment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Biochar</a:t>
            </a:r>
            <a:r>
              <a:rPr lang="en-US" sz="2400" dirty="0"/>
              <a:t> </a:t>
            </a:r>
            <a:r>
              <a:rPr lang="en-US" sz="2400" dirty="0" smtClean="0"/>
              <a:t>(low-end C) can make dead planet bloom with life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Frank . </a:t>
            </a:r>
            <a:r>
              <a:rPr lang="en-US" dirty="0" err="1" smtClean="0"/>
              <a:t>Shu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95" y="1958095"/>
            <a:ext cx="8231909" cy="361718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500" y="7938"/>
            <a:ext cx="892495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Herbert’s Dream in “Dune”: </a:t>
            </a:r>
          </a:p>
          <a:p>
            <a:r>
              <a:rPr lang="en-US" sz="3200" dirty="0" smtClean="0"/>
              <a:t>Transforming a Desert Planet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Heat biomass in absence of 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to produces charcoal = </a:t>
            </a:r>
            <a:r>
              <a:rPr lang="en-US" sz="2400" dirty="0" err="1" smtClean="0">
                <a:solidFill>
                  <a:srgbClr val="FFFF00"/>
                </a:solidFill>
              </a:rPr>
              <a:t>biochar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Add </a:t>
            </a:r>
            <a:r>
              <a:rPr lang="en-US" sz="2400" dirty="0" err="1" smtClean="0">
                <a:solidFill>
                  <a:srgbClr val="FFFF00"/>
                </a:solidFill>
              </a:rPr>
              <a:t>biochar</a:t>
            </a:r>
            <a:r>
              <a:rPr lang="en-US" sz="2400" dirty="0" smtClean="0">
                <a:solidFill>
                  <a:srgbClr val="FFFF00"/>
                </a:solidFill>
              </a:rPr>
              <a:t> to carbon-depleted soils to enhance crop productivity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-17315" y="5581080"/>
            <a:ext cx="9080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Hood-</a:t>
            </a:r>
            <a:r>
              <a:rPr lang="en-US" sz="2000" dirty="0" err="1" smtClean="0"/>
              <a:t>Nowatny</a:t>
            </a:r>
            <a:r>
              <a:rPr lang="en-US" sz="2000" dirty="0" smtClean="0"/>
              <a:t> (2016): 75% increase in soil productivity in tropical </a:t>
            </a:r>
            <a:r>
              <a:rPr lang="en-US" sz="2000" dirty="0"/>
              <a:t>&amp;</a:t>
            </a:r>
            <a:r>
              <a:rPr lang="en-US" sz="2000" dirty="0" smtClean="0"/>
              <a:t> temperate zones 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  <a:sym typeface="Wingdings"/>
              </a:rPr>
              <a:t>C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ircular economy: </a:t>
            </a:r>
            <a:r>
              <a:rPr lang="en-US" sz="2000" dirty="0" err="1" smtClean="0">
                <a:solidFill>
                  <a:srgbClr val="FFFF00"/>
                </a:solidFill>
              </a:rPr>
              <a:t>biomass</a:t>
            </a:r>
            <a:r>
              <a:rPr lang="en-US" sz="2000" dirty="0" err="1" smtClean="0">
                <a:solidFill>
                  <a:srgbClr val="FFFF00"/>
                </a:solidFill>
                <a:sym typeface="Wingdings"/>
              </a:rPr>
              <a:t>biocharmore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 arable land for growing biomass, </a:t>
            </a:r>
            <a:r>
              <a:rPr lang="mr-IN" sz="2000" dirty="0" smtClean="0">
                <a:solidFill>
                  <a:srgbClr val="FFFF00"/>
                </a:solidFill>
                <a:sym typeface="Wingdings"/>
              </a:rPr>
              <a:t>…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1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104900" y="2985235"/>
            <a:ext cx="6705600" cy="1040665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US" sz="4000" dirty="0"/>
              <a:t>Challenges to survival on Earth</a:t>
            </a:r>
          </a:p>
          <a:p>
            <a:pPr marL="0" indent="0" algn="ctr">
              <a:buNone/>
            </a:pPr>
            <a:endParaRPr lang="en-US" sz="4000" dirty="0" smtClean="0"/>
          </a:p>
        </p:txBody>
      </p:sp>
      <p:sp>
        <p:nvSpPr>
          <p:cNvPr id="23556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1" charset="0"/>
                <a:ea typeface="Osaka" pitchFamily="1" charset="-128"/>
                <a:cs typeface="Osaka" pitchFamily="1" charset="-128"/>
              </a:rPr>
              <a:t>2015/10/29</a:t>
            </a:r>
            <a:endParaRPr lang="en-US" dirty="0" smtClean="0">
              <a:latin typeface="Arial" pitchFamily="1" charset="0"/>
              <a:ea typeface="Osaka" pitchFamily="1" charset="-128"/>
              <a:cs typeface="Osaka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900" y="349683"/>
            <a:ext cx="9363363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What is </a:t>
            </a:r>
            <a:r>
              <a:rPr lang="en-US" sz="3600" dirty="0" err="1" smtClean="0">
                <a:solidFill>
                  <a:srgbClr val="FFFFFF"/>
                </a:solidFill>
              </a:rPr>
              <a:t>Biochar</a:t>
            </a:r>
            <a:r>
              <a:rPr lang="en-US" sz="3600" dirty="0" smtClean="0">
                <a:solidFill>
                  <a:srgbClr val="FFFFFF"/>
                </a:solidFill>
              </a:rPr>
              <a:t>? Carbonized Biomass.  How can it be 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cleanly &amp; quickly manufactured?  </a:t>
            </a:r>
            <a:r>
              <a:rPr lang="en-US" sz="3600" dirty="0" err="1" smtClean="0">
                <a:solidFill>
                  <a:srgbClr val="FFFFFF"/>
                </a:solidFill>
              </a:rPr>
              <a:t>Supertorrefaction</a:t>
            </a:r>
            <a:r>
              <a:rPr lang="en-US" sz="3600" baseline="-25000" dirty="0" smtClean="0">
                <a:solidFill>
                  <a:srgbClr val="FFFFFF"/>
                </a:solidFill>
              </a:rPr>
              <a:t/>
            </a:r>
            <a:br>
              <a:rPr lang="en-US" sz="3600" baseline="-25000" dirty="0" smtClean="0">
                <a:solidFill>
                  <a:srgbClr val="FFFFFF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Submerge biomass under molten </a:t>
            </a:r>
            <a:r>
              <a:rPr lang="en-US" sz="2700" dirty="0">
                <a:solidFill>
                  <a:srgbClr val="FFFF00"/>
                </a:solidFill>
              </a:rPr>
              <a:t>s</a:t>
            </a:r>
            <a:r>
              <a:rPr lang="en-US" sz="2700" dirty="0" smtClean="0">
                <a:solidFill>
                  <a:srgbClr val="FFFF00"/>
                </a:solidFill>
              </a:rPr>
              <a:t>alt at 300 to 550 </a:t>
            </a:r>
            <a:r>
              <a:rPr lang="en-US" sz="2700" baseline="30000" dirty="0" err="1" smtClean="0">
                <a:solidFill>
                  <a:srgbClr val="FFFF00"/>
                </a:solidFill>
              </a:rPr>
              <a:t>o</a:t>
            </a:r>
            <a:r>
              <a:rPr lang="en-US" sz="2700" dirty="0" err="1" smtClean="0">
                <a:solidFill>
                  <a:srgbClr val="FFFF00"/>
                </a:solidFill>
              </a:rPr>
              <a:t>C</a:t>
            </a:r>
            <a:r>
              <a:rPr lang="en-US" sz="2700" dirty="0">
                <a:solidFill>
                  <a:srgbClr val="FFFF00"/>
                </a:solidFill>
              </a:rPr>
              <a:t> </a:t>
            </a:r>
            <a:r>
              <a:rPr lang="en-US" sz="2700" dirty="0" smtClean="0">
                <a:solidFill>
                  <a:srgbClr val="FFFF00"/>
                </a:solidFill>
              </a:rPr>
              <a:t>for 10 to 1 </a:t>
            </a:r>
            <a:r>
              <a:rPr lang="en-US" sz="2700" dirty="0" smtClean="0">
                <a:solidFill>
                  <a:srgbClr val="FFFF00"/>
                </a:solidFill>
              </a:rPr>
              <a:t>min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200" dirty="0" smtClean="0"/>
              <a:t>Reaction rate at constant </a:t>
            </a:r>
            <a:r>
              <a:rPr lang="en-US" sz="2200" i="1" dirty="0" smtClean="0"/>
              <a:t>P</a:t>
            </a:r>
            <a:r>
              <a:rPr lang="en-US" sz="2200" dirty="0" smtClean="0"/>
              <a:t> &amp; </a:t>
            </a:r>
            <a:r>
              <a:rPr lang="en-US" sz="2200" i="1" dirty="0" smtClean="0"/>
              <a:t>T</a:t>
            </a:r>
            <a:r>
              <a:rPr lang="en-US" sz="2200" dirty="0" smtClean="0"/>
              <a:t> proportional to </a:t>
            </a:r>
            <a:r>
              <a:rPr lang="en-US" sz="2200" dirty="0" err="1" smtClean="0"/>
              <a:t>exp</a:t>
            </a:r>
            <a:r>
              <a:rPr lang="en-US" sz="2200" dirty="0" smtClean="0"/>
              <a:t>(-ΔG/</a:t>
            </a:r>
            <a:r>
              <a:rPr lang="en-US" sz="2200" i="1" dirty="0" smtClean="0"/>
              <a:t>RT</a:t>
            </a:r>
            <a:r>
              <a:rPr lang="en-US" sz="2200" dirty="0" smtClean="0"/>
              <a:t>) w |ΔG| ~ </a:t>
            </a:r>
            <a:r>
              <a:rPr lang="en-US" sz="2200" i="1" dirty="0" smtClean="0"/>
              <a:t>R</a:t>
            </a:r>
            <a:r>
              <a:rPr lang="en-US" sz="2200" dirty="0" smtClean="0"/>
              <a:t>(10</a:t>
            </a:r>
            <a:r>
              <a:rPr lang="en-US" sz="2200" baseline="30000" dirty="0" smtClean="0"/>
              <a:t>4</a:t>
            </a:r>
            <a:r>
              <a:rPr lang="en-US" sz="2200" dirty="0" smtClean="0"/>
              <a:t> K)</a:t>
            </a:r>
            <a:endParaRPr lang="en-US" sz="2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2015/10/29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0762E0-0EBB-8349-A561-FD1DF14023D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-1" b="3383"/>
          <a:stretch/>
        </p:blipFill>
        <p:spPr>
          <a:xfrm>
            <a:off x="0" y="2133600"/>
            <a:ext cx="4718304" cy="3165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78" y="5670490"/>
            <a:ext cx="606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STR Patents: TW, CN, USA, RUS, CAN, UK, FR, DE, JP, IN, BR, AU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 descr="raw-science-logo-high-r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300" y="5551280"/>
            <a:ext cx="1866900" cy="620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54239" y="6197600"/>
            <a:ext cx="1876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YouTube video  </a:t>
            </a:r>
            <a:endParaRPr lang="en-US" dirty="0"/>
          </a:p>
        </p:txBody>
      </p:sp>
      <p:pic>
        <p:nvPicPr>
          <p:cNvPr id="13" name="Picture 12" descr="IMG_5546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74" y="2129374"/>
            <a:ext cx="4754985" cy="316999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993413"/>
              </p:ext>
            </p:extLst>
          </p:nvPr>
        </p:nvGraphicFramePr>
        <p:xfrm>
          <a:off x="4502150" y="3365500"/>
          <a:ext cx="1397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9" imgW="139700" imgH="127000" progId="Equation.3">
                  <p:embed/>
                </p:oleObj>
              </mc:Choice>
              <mc:Fallback>
                <p:oleObj name="Equation" r:id="rId9" imgW="1397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2150" y="3365500"/>
                        <a:ext cx="13970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50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0602-550</a:t>
            </a:r>
            <a:r>
              <a:rPr lang="en-US" dirty="0" smtClean="0">
                <a:solidFill>
                  <a:schemeClr val="bg1"/>
                </a:solidFill>
              </a:rPr>
              <a:t>550 </a:t>
            </a:r>
            <a:r>
              <a:rPr lang="en-US" dirty="0">
                <a:solidFill>
                  <a:schemeClr val="bg1"/>
                </a:solidFill>
              </a:rPr>
              <a:t>C for </a:t>
            </a:r>
            <a:r>
              <a:rPr lang="en-US" dirty="0" smtClean="0">
                <a:solidFill>
                  <a:schemeClr val="bg1"/>
                </a:solidFill>
              </a:rPr>
              <a:t>1 min </a:t>
            </a:r>
            <a:r>
              <a:rPr lang="en-US" dirty="0">
                <a:solidFill>
                  <a:schemeClr val="bg1"/>
                </a:solidFill>
              </a:rPr>
              <a:t>followed by washing with 2N nitric acid and water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152" y="274638"/>
            <a:ext cx="8686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Biochar</a:t>
            </a:r>
            <a:r>
              <a:rPr lang="en-US" sz="2800" dirty="0" smtClean="0"/>
              <a:t> &amp; Activated C from </a:t>
            </a:r>
            <a:r>
              <a:rPr lang="en-US" sz="2800" dirty="0" err="1" smtClean="0"/>
              <a:t>Leucaena</a:t>
            </a:r>
            <a:r>
              <a:rPr lang="en-US" sz="2800" dirty="0" smtClean="0"/>
              <a:t> at 550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C</a:t>
            </a:r>
            <a:r>
              <a:rPr lang="en-US" sz="2800" dirty="0" smtClean="0"/>
              <a:t> in 1 min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BET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= 414 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/g</a:t>
            </a:r>
            <a:r>
              <a:rPr lang="en-US" sz="2800" dirty="0"/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(cf. </a:t>
            </a:r>
            <a:r>
              <a:rPr lang="en-US" sz="2800" dirty="0" err="1" smtClean="0">
                <a:solidFill>
                  <a:srgbClr val="FFFF00"/>
                </a:solidFill>
              </a:rPr>
              <a:t>Graphene</a:t>
            </a:r>
            <a:r>
              <a:rPr lang="en-US" sz="2800" dirty="0" smtClean="0">
                <a:solidFill>
                  <a:srgbClr val="FFFF00"/>
                </a:solidFill>
              </a:rPr>
              <a:t> 2600 m</a:t>
            </a:r>
            <a:r>
              <a:rPr lang="en-US" sz="2800" baseline="30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/g)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31</a:t>
            </a:fld>
            <a:endParaRPr 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35" y="1457323"/>
            <a:ext cx="2984500" cy="2238375"/>
          </a:xfrm>
          <a:prstGeom prst="rect">
            <a:avLst/>
          </a:prstGeom>
        </p:spPr>
      </p:pic>
      <p:pic>
        <p:nvPicPr>
          <p:cNvPr id="6" name="圖片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62" y="1482723"/>
            <a:ext cx="2976035" cy="2232026"/>
          </a:xfrm>
          <a:prstGeom prst="rect">
            <a:avLst/>
          </a:prstGeom>
        </p:spPr>
      </p:pic>
      <p:pic>
        <p:nvPicPr>
          <p:cNvPr id="8" name="圖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35" y="3873503"/>
            <a:ext cx="2984499" cy="2238374"/>
          </a:xfrm>
          <a:prstGeom prst="rect">
            <a:avLst/>
          </a:prstGeom>
        </p:spPr>
      </p:pic>
      <p:pic>
        <p:nvPicPr>
          <p:cNvPr id="9" name="圖片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65" y="3898901"/>
            <a:ext cx="2950635" cy="2212976"/>
          </a:xfrm>
          <a:prstGeom prst="rect">
            <a:avLst/>
          </a:prstGeom>
        </p:spPr>
      </p:pic>
      <p:pic>
        <p:nvPicPr>
          <p:cNvPr id="14" name="Picture 13" descr="plant structure.jp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25855"/>
          <a:stretch/>
        </p:blipFill>
        <p:spPr>
          <a:xfrm>
            <a:off x="355600" y="1409700"/>
            <a:ext cx="2176272" cy="47041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89700" y="21325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10932" y="4596368"/>
            <a:ext cx="125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Microfibrils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0602-550</a:t>
            </a:r>
            <a:r>
              <a:rPr lang="en-US" dirty="0" smtClean="0">
                <a:solidFill>
                  <a:schemeClr val="bg1"/>
                </a:solidFill>
              </a:rPr>
              <a:t>550 </a:t>
            </a:r>
            <a:r>
              <a:rPr lang="en-US" dirty="0">
                <a:solidFill>
                  <a:schemeClr val="bg1"/>
                </a:solidFill>
              </a:rPr>
              <a:t>C for </a:t>
            </a:r>
            <a:r>
              <a:rPr lang="en-US" dirty="0" smtClean="0">
                <a:solidFill>
                  <a:schemeClr val="bg1"/>
                </a:solidFill>
              </a:rPr>
              <a:t>1 min </a:t>
            </a:r>
            <a:r>
              <a:rPr lang="en-US" dirty="0">
                <a:solidFill>
                  <a:schemeClr val="bg1"/>
                </a:solidFill>
              </a:rPr>
              <a:t>followed by washing with 2N nitric acid and water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152" y="274638"/>
            <a:ext cx="8686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Perchlorates in Martian Soil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9400" y="1181100"/>
            <a:ext cx="8238153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Phoenix Mars polar lander found Martian soil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to contain by weight 0.6% perchlorate salt in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proportions </a:t>
            </a:r>
            <a:r>
              <a:rPr lang="en-US" sz="2400" dirty="0" err="1" smtClean="0">
                <a:solidFill>
                  <a:srgbClr val="FFFF00"/>
                </a:solidFill>
              </a:rPr>
              <a:t>Ca</a:t>
            </a:r>
            <a:r>
              <a:rPr lang="en-US" sz="2400" dirty="0" smtClean="0">
                <a:solidFill>
                  <a:srgbClr val="FFFF00"/>
                </a:solidFill>
              </a:rPr>
              <a:t>(ClO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:Mg(ClO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= 60:40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Perchlorate salt, a powerful oxidant, is toxic to </a:t>
            </a:r>
          </a:p>
          <a:p>
            <a:r>
              <a:rPr lang="en-US" sz="2400" dirty="0" smtClean="0"/>
              <a:t>    beneficial soil bacteria and to humans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Fortunately, </a:t>
            </a:r>
            <a:r>
              <a:rPr lang="en-US" sz="2400" dirty="0" err="1" smtClean="0">
                <a:solidFill>
                  <a:srgbClr val="FFFF00"/>
                </a:solidFill>
              </a:rPr>
              <a:t>Ca</a:t>
            </a:r>
            <a:r>
              <a:rPr lang="en-US" sz="2400" dirty="0" smtClean="0">
                <a:solidFill>
                  <a:srgbClr val="FFFF00"/>
                </a:solidFill>
              </a:rPr>
              <a:t>(ClO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&amp; Mg(ClO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are highly soluble in water: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 Can filter them w activated-C/</a:t>
            </a:r>
            <a:r>
              <a:rPr lang="en-US" sz="2400" dirty="0" err="1" smtClean="0"/>
              <a:t>biochar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Molten salt 300 </a:t>
            </a:r>
            <a:r>
              <a:rPr lang="en-US" sz="2400" baseline="30000" dirty="0" err="1" smtClean="0">
                <a:solidFill>
                  <a:srgbClr val="FFFF00"/>
                </a:solidFill>
              </a:rPr>
              <a:t>o</a:t>
            </a:r>
            <a:r>
              <a:rPr lang="en-US" sz="2400" dirty="0" err="1" smtClean="0">
                <a:solidFill>
                  <a:srgbClr val="FFFF00"/>
                </a:solidFill>
              </a:rPr>
              <a:t>C</a:t>
            </a:r>
            <a:r>
              <a:rPr lang="en-US" sz="2400" dirty="0" smtClean="0">
                <a:solidFill>
                  <a:srgbClr val="FFFF00"/>
                </a:solidFill>
              </a:rPr>
              <a:t> &lt; </a:t>
            </a:r>
            <a:r>
              <a:rPr lang="en-US" sz="2400" i="1" dirty="0" smtClean="0">
                <a:solidFill>
                  <a:srgbClr val="FFFF00"/>
                </a:solidFill>
              </a:rPr>
              <a:t>T</a:t>
            </a:r>
            <a:r>
              <a:rPr lang="en-US" sz="2400" dirty="0" smtClean="0">
                <a:solidFill>
                  <a:srgbClr val="FFFF00"/>
                </a:solidFill>
              </a:rPr>
              <a:t> &lt; </a:t>
            </a:r>
            <a:r>
              <a:rPr lang="en-US" sz="2400" dirty="0">
                <a:solidFill>
                  <a:srgbClr val="FFFF00"/>
                </a:solidFill>
              </a:rPr>
              <a:t>400 </a:t>
            </a:r>
            <a:r>
              <a:rPr lang="en-US" sz="2400" baseline="30000" dirty="0" err="1" smtClean="0">
                <a:solidFill>
                  <a:srgbClr val="FFFF00"/>
                </a:solidFill>
              </a:rPr>
              <a:t>o</a:t>
            </a:r>
            <a:r>
              <a:rPr lang="en-US" sz="2400" dirty="0" err="1" smtClean="0">
                <a:solidFill>
                  <a:srgbClr val="FFFF00"/>
                </a:solidFill>
              </a:rPr>
              <a:t>C</a:t>
            </a:r>
            <a:r>
              <a:rPr lang="en-US" sz="2400" dirty="0" smtClean="0">
                <a:solidFill>
                  <a:srgbClr val="FFFF00"/>
                </a:solidFill>
              </a:rPr>
              <a:t> melt &amp; </a:t>
            </a:r>
          </a:p>
          <a:p>
            <a:pPr lvl="1"/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decompose perchlorates:</a:t>
            </a:r>
          </a:p>
          <a:p>
            <a:pPr lvl="1"/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</a:t>
            </a:r>
            <a:r>
              <a:rPr lang="en-US" sz="2400" dirty="0" smtClean="0">
                <a:solidFill>
                  <a:srgbClr val="FFFFFF"/>
                </a:solidFill>
              </a:rPr>
              <a:t>Melt: </a:t>
            </a:r>
            <a:r>
              <a:rPr lang="en-US" sz="2400" dirty="0" err="1" smtClean="0">
                <a:solidFill>
                  <a:srgbClr val="FFFFFF"/>
                </a:solidFill>
              </a:rPr>
              <a:t>Ca</a:t>
            </a:r>
            <a:r>
              <a:rPr lang="en-US" sz="2400" dirty="0" smtClean="0">
                <a:solidFill>
                  <a:srgbClr val="FFFFFF"/>
                </a:solidFill>
              </a:rPr>
              <a:t>(ClO</a:t>
            </a:r>
            <a:r>
              <a:rPr lang="en-US" sz="2400" baseline="-25000" dirty="0" smtClean="0">
                <a:solidFill>
                  <a:srgbClr val="FFFFFF"/>
                </a:solidFill>
              </a:rPr>
              <a:t>4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r>
              <a:rPr lang="en-US" sz="2400" baseline="-25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 + heat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Ca</a:t>
            </a:r>
            <a:r>
              <a:rPr lang="en-US" sz="2400" baseline="30000" dirty="0" smtClean="0">
                <a:solidFill>
                  <a:srgbClr val="FFFFFF"/>
                </a:solidFill>
                <a:sym typeface="Wingdings"/>
              </a:rPr>
              <a:t>++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+ 2ClO</a:t>
            </a:r>
            <a:r>
              <a:rPr lang="en-US" sz="2400" baseline="-25000" dirty="0" smtClean="0">
                <a:solidFill>
                  <a:srgbClr val="FFFFFF"/>
                </a:solidFill>
                <a:sym typeface="Wingdings"/>
              </a:rPr>
              <a:t>4</a:t>
            </a:r>
            <a:r>
              <a:rPr lang="en-US" sz="2400" baseline="30000" dirty="0" smtClean="0">
                <a:solidFill>
                  <a:srgbClr val="FFFFFF"/>
                </a:solidFill>
                <a:sym typeface="Wingdings"/>
              </a:rPr>
              <a:t>-</a:t>
            </a:r>
          </a:p>
          <a:p>
            <a:pPr lvl="1"/>
            <a:r>
              <a:rPr lang="en-US" sz="2400" baseline="-25000" dirty="0" smtClean="0">
                <a:solidFill>
                  <a:srgbClr val="FFFFFF"/>
                </a:solidFill>
              </a:rPr>
              <a:t>       </a:t>
            </a:r>
            <a:r>
              <a:rPr lang="en-US" sz="2400" dirty="0" smtClean="0">
                <a:solidFill>
                  <a:srgbClr val="FFFFFF"/>
                </a:solidFill>
              </a:rPr>
              <a:t>Decompose: 2ClO</a:t>
            </a:r>
            <a:r>
              <a:rPr lang="en-US" sz="2400" baseline="-25000" dirty="0" smtClean="0">
                <a:solidFill>
                  <a:srgbClr val="FFFFFF"/>
                </a:solidFill>
              </a:rPr>
              <a:t>4</a:t>
            </a:r>
            <a:r>
              <a:rPr lang="en-US" sz="2400" baseline="30000" dirty="0" smtClean="0">
                <a:solidFill>
                  <a:srgbClr val="FFFFFF"/>
                </a:solidFill>
              </a:rPr>
              <a:t>-</a:t>
            </a:r>
            <a:r>
              <a:rPr lang="en-US" sz="2400" dirty="0" smtClean="0">
                <a:solidFill>
                  <a:srgbClr val="FFFFFF"/>
                </a:solidFill>
              </a:rPr>
              <a:t> + heat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 2Cl</a:t>
            </a:r>
            <a:r>
              <a:rPr lang="en-US" sz="2400" baseline="30000" dirty="0" smtClean="0">
                <a:solidFill>
                  <a:srgbClr val="FFFFFF"/>
                </a:solidFill>
                <a:sym typeface="Wingdings"/>
              </a:rPr>
              <a:t>-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+ 4O</a:t>
            </a:r>
            <a:r>
              <a:rPr lang="en-US" sz="2400" baseline="-25000" dirty="0" smtClean="0">
                <a:solidFill>
                  <a:srgbClr val="FFFFFF"/>
                </a:solidFill>
                <a:sym typeface="Wingdings"/>
              </a:rPr>
              <a:t>2</a:t>
            </a:r>
            <a:endParaRPr lang="en-US" sz="2400" baseline="-250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Wet CaCl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and MgCl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can keep down dust;</a:t>
            </a:r>
          </a:p>
          <a:p>
            <a:pPr lvl="1"/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but release of 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needs regulation on Mars</a:t>
            </a:r>
          </a:p>
          <a:p>
            <a:pPr lvl="1"/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(Oxygen now in rust or rocks or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or 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17" name="Picture 16" descr="Phoenix Mars polar lande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1346555"/>
            <a:ext cx="2476500" cy="15509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90" t="35712" r="-1690" b="18890"/>
          <a:stretch/>
        </p:blipFill>
        <p:spPr>
          <a:xfrm>
            <a:off x="6643520" y="3523570"/>
            <a:ext cx="2281432" cy="12660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998" r="5069" b="11478"/>
          <a:stretch/>
        </p:blipFill>
        <p:spPr>
          <a:xfrm>
            <a:off x="6629400" y="4832202"/>
            <a:ext cx="2271880" cy="1337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96300" y="5829300"/>
            <a:ext cx="44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16700" y="2545318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JPL/Caltech-</a:t>
            </a:r>
            <a:r>
              <a:rPr lang="en-US" dirty="0" err="1" smtClean="0"/>
              <a:t>UAriz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6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812" y="2439213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Lessons for </a:t>
            </a:r>
            <a:r>
              <a:rPr lang="en-US" sz="3600" dirty="0"/>
              <a:t>Earth </a:t>
            </a:r>
            <a:r>
              <a:rPr lang="en-US" sz="3600" dirty="0" smtClean="0"/>
              <a:t>from Thinking about Mars</a:t>
            </a:r>
            <a:br>
              <a:rPr lang="en-US" sz="3600" dirty="0" smtClean="0"/>
            </a:br>
            <a:r>
              <a:rPr lang="en-US" sz="3600" dirty="0" smtClean="0"/>
              <a:t>(and vice-versa)</a:t>
            </a:r>
            <a:br>
              <a:rPr lang="en-US" sz="3600" dirty="0" smtClean="0"/>
            </a:b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 flipV="1">
            <a:off x="0" y="1466850"/>
            <a:ext cx="9220200" cy="4629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mlo_full_recor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/>
          <a:stretch/>
        </p:blipFill>
        <p:spPr>
          <a:xfrm>
            <a:off x="-103905" y="3307508"/>
            <a:ext cx="6182639" cy="3048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870" y="-152400"/>
            <a:ext cx="930577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+mn-lt"/>
                <a:ea typeface="Wingdings"/>
                <a:cs typeface="Wingdings"/>
                <a:sym typeface="Wingdings"/>
              </a:rPr>
              <a:t>Reversing Climate Change on Earth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</p:spPr>
        <p:txBody>
          <a:bodyPr/>
          <a:lstStyle/>
          <a:p>
            <a:r>
              <a:rPr lang="en-US" smtClean="0"/>
              <a:t>Frank . Shu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368446" y="2336804"/>
            <a:ext cx="216754" cy="88563"/>
          </a:xfrm>
          <a:prstGeom prst="line">
            <a:avLst/>
          </a:prstGeom>
          <a:ln>
            <a:solidFill>
              <a:srgbClr val="4F81B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610600" y="2438404"/>
            <a:ext cx="180000" cy="155938"/>
          </a:xfrm>
          <a:prstGeom prst="line">
            <a:avLst/>
          </a:prstGeom>
          <a:ln>
            <a:solidFill>
              <a:srgbClr val="4F81B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763000" y="2578104"/>
            <a:ext cx="180000" cy="179992"/>
          </a:xfrm>
          <a:prstGeom prst="line">
            <a:avLst/>
          </a:prstGeom>
          <a:ln>
            <a:solidFill>
              <a:srgbClr val="4F81B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-34800" y="1030069"/>
            <a:ext cx="92423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90"/>
                </a:solidFill>
              </a:rPr>
              <a:t>Flatten curve to 450 ppm by 2050 </a:t>
            </a:r>
          </a:p>
          <a:p>
            <a:pPr algn="ctr"/>
            <a:r>
              <a:rPr lang="en-US" sz="1800" b="1" dirty="0" smtClean="0">
                <a:solidFill>
                  <a:srgbClr val="000090"/>
                </a:solidFill>
              </a:rPr>
              <a:t>With</a:t>
            </a:r>
            <a:r>
              <a:rPr lang="en-US" sz="1800" b="1" dirty="0">
                <a:solidFill>
                  <a:srgbClr val="000090"/>
                </a:solidFill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</a:rPr>
              <a:t>New Nuclear Energy  </a:t>
            </a:r>
            <a:r>
              <a:rPr lang="en-US" sz="1800" b="1" dirty="0">
                <a:solidFill>
                  <a:srgbClr val="000090"/>
                </a:solidFill>
              </a:rPr>
              <a:t>+</a:t>
            </a:r>
            <a:r>
              <a:rPr lang="en-US" sz="1800" b="1" dirty="0" smtClean="0">
                <a:solidFill>
                  <a:srgbClr val="000090"/>
                </a:solidFill>
              </a:rPr>
              <a:t> </a:t>
            </a:r>
            <a:r>
              <a:rPr lang="en-US" sz="1800" b="1" dirty="0">
                <a:solidFill>
                  <a:srgbClr val="000090"/>
                </a:solidFill>
              </a:rPr>
              <a:t>R</a:t>
            </a:r>
            <a:r>
              <a:rPr lang="en-US" sz="1800" b="1" dirty="0" smtClean="0">
                <a:solidFill>
                  <a:srgbClr val="000090"/>
                </a:solidFill>
              </a:rPr>
              <a:t>enewables (STR, biofuel, hydro, wind, solar, geo) 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8420100" y="2298700"/>
            <a:ext cx="0" cy="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827190" y="2298700"/>
            <a:ext cx="7592910" cy="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664200" y="32791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42000" y="31267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94400" y="29870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07100" y="29743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159500" y="28346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311900" y="27203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80200" y="24536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83400" y="23520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099300" y="22758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89800" y="22377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531100" y="21996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759700" y="21742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78800" y="21742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950200" y="21488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916500" y="2731914"/>
            <a:ext cx="180000" cy="179992"/>
          </a:xfrm>
          <a:prstGeom prst="line">
            <a:avLst/>
          </a:prstGeom>
          <a:ln>
            <a:solidFill>
              <a:srgbClr val="4F81B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1325445" y="5014077"/>
            <a:ext cx="0" cy="2275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6870" y="1923035"/>
            <a:ext cx="5519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Keeling Curve for CO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Concentration at Mauna </a:t>
            </a:r>
            <a:r>
              <a:rPr lang="en-US" sz="2000" dirty="0" smtClean="0">
                <a:solidFill>
                  <a:schemeClr val="bg1"/>
                </a:solidFill>
              </a:rPr>
              <a:t>Loa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98995" y="2426855"/>
            <a:ext cx="202361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Pledged INDCs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9700" y="25044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89700" y="25679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712360" y="5021179"/>
            <a:ext cx="1387600" cy="918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8293100" y="2298700"/>
            <a:ext cx="42415" cy="3766344"/>
          </a:xfrm>
          <a:prstGeom prst="line">
            <a:avLst/>
          </a:prstGeom>
          <a:ln>
            <a:solidFill>
              <a:srgbClr val="4F81B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7190" y="5009634"/>
            <a:ext cx="6932510" cy="2073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4455" y="3526072"/>
            <a:ext cx="31479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Full record ending 30 July 2017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0516" y="4934634"/>
            <a:ext cx="71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Safe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34</a:t>
            </a:fld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033064" y="3183572"/>
            <a:ext cx="3199836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Beyond 2050, reduce 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by 2 ppm per year w </a:t>
            </a:r>
            <a:r>
              <a:rPr lang="en-US" dirty="0" err="1" smtClean="0">
                <a:solidFill>
                  <a:schemeClr val="bg1"/>
                </a:solidFill>
              </a:rPr>
              <a:t>biochar</a:t>
            </a:r>
            <a:r>
              <a:rPr lang="en-US" dirty="0" smtClean="0">
                <a:solidFill>
                  <a:schemeClr val="bg1"/>
                </a:solidFill>
              </a:rPr>
              <a:t> to recover </a:t>
            </a:r>
            <a:r>
              <a:rPr lang="en-US" dirty="0" err="1" smtClean="0">
                <a:solidFill>
                  <a:schemeClr val="bg1"/>
                </a:solidFill>
              </a:rPr>
              <a:t>desertified</a:t>
            </a:r>
            <a:r>
              <a:rPr lang="en-US" dirty="0" smtClean="0">
                <a:solidFill>
                  <a:schemeClr val="bg1"/>
                </a:solidFill>
              </a:rPr>
              <a:t> lands.  </a:t>
            </a:r>
            <a:r>
              <a:rPr lang="en-US" dirty="0" smtClean="0">
                <a:solidFill>
                  <a:srgbClr val="FF0000"/>
                </a:solidFill>
              </a:rPr>
              <a:t>Circular/sustainable economy: waste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resource by leveraging nuclear energy = 2x10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6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chemical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304800" y="6078899"/>
            <a:ext cx="944880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                </a:t>
            </a:r>
            <a:r>
              <a:rPr lang="en-US" sz="1600" dirty="0" smtClean="0">
                <a:solidFill>
                  <a:srgbClr val="000000"/>
                </a:solidFill>
              </a:rPr>
              <a:t>1960        1970          1980          1990       2000           2010          2020          2030        2040        2050   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3064" y="4998373"/>
            <a:ext cx="3223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Business as usual: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Before end of century:   </a:t>
            </a:r>
            <a:r>
              <a:rPr lang="en-US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olidFill>
                  <a:schemeClr val="bg1"/>
                </a:solidFill>
              </a:rPr>
              <a:t>3-4 </a:t>
            </a:r>
            <a:r>
              <a:rPr lang="en-US" baseline="30000" dirty="0" err="1" smtClean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Asia-Pacific:        6 </a:t>
            </a:r>
            <a:r>
              <a:rPr lang="en-US" baseline="30000" dirty="0" err="1" smtClean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1000-yr timescale: 60 m sea rise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1396749" y="4276444"/>
            <a:ext cx="333802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Concentration (ppm)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9900" y="46397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 smtClean="0"/>
          </a:p>
          <a:p>
            <a:r>
              <a:rPr lang="en-US" sz="2400" dirty="0" smtClean="0"/>
              <a:t>Patented Improvement: 2F-MSBR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FF00"/>
                </a:solidFill>
              </a:rPr>
              <a:t>FHS Patents: USA, CN, RUS, JP, FR, GB, DE, SE</a:t>
            </a:r>
          </a:p>
          <a:p>
            <a:r>
              <a:rPr lang="en-US" sz="2400" dirty="0" smtClean="0"/>
              <a:t>Novel Features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Carbon Composite Materials to Resist MS Corrosion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Large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Pool to Prevent </a:t>
            </a:r>
            <a:r>
              <a:rPr lang="en-US" sz="2400" dirty="0" err="1" smtClean="0">
                <a:solidFill>
                  <a:srgbClr val="FFFF00"/>
                </a:solidFill>
              </a:rPr>
              <a:t>Weaponization</a:t>
            </a:r>
            <a:r>
              <a:rPr lang="en-US" sz="2400" dirty="0" smtClean="0">
                <a:solidFill>
                  <a:srgbClr val="FFFF00"/>
                </a:solidFill>
              </a:rPr>
              <a:t> of Bred U-233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9512" y="113008"/>
            <a:ext cx="84269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rgbClr val="FFFF00"/>
                </a:solidFill>
              </a:rPr>
              <a:t>Making </a:t>
            </a:r>
            <a:r>
              <a:rPr lang="en-US" sz="3400" dirty="0">
                <a:solidFill>
                  <a:srgbClr val="FFFF00"/>
                </a:solidFill>
              </a:rPr>
              <a:t>N</a:t>
            </a:r>
            <a:r>
              <a:rPr lang="en-US" sz="3400" dirty="0" smtClean="0">
                <a:solidFill>
                  <a:srgbClr val="FFFF00"/>
                </a:solidFill>
              </a:rPr>
              <a:t>uclear </a:t>
            </a:r>
            <a:r>
              <a:rPr lang="en-US" sz="3400" dirty="0">
                <a:solidFill>
                  <a:srgbClr val="FFFF00"/>
                </a:solidFill>
              </a:rPr>
              <a:t>E</a:t>
            </a:r>
            <a:r>
              <a:rPr lang="en-US" sz="3400" dirty="0" smtClean="0">
                <a:solidFill>
                  <a:srgbClr val="FFFF00"/>
                </a:solidFill>
              </a:rPr>
              <a:t>nergy </a:t>
            </a:r>
          </a:p>
          <a:p>
            <a:r>
              <a:rPr lang="en-US" sz="3400" dirty="0" smtClean="0">
                <a:solidFill>
                  <a:srgbClr val="FFFF00"/>
                </a:solidFill>
              </a:rPr>
              <a:t>Safe, Sustainable, Secure, &amp; $</a:t>
            </a:r>
            <a:r>
              <a:rPr lang="en-US" sz="3400" dirty="0" err="1" smtClean="0">
                <a:solidFill>
                  <a:srgbClr val="FFFF00"/>
                </a:solidFill>
              </a:rPr>
              <a:t>uperior</a:t>
            </a:r>
            <a:endParaRPr lang="en-US" sz="3400" dirty="0">
              <a:solidFill>
                <a:srgbClr val="FFFF00"/>
              </a:solidFill>
            </a:endParaRPr>
          </a:p>
        </p:txBody>
      </p:sp>
      <p:pic>
        <p:nvPicPr>
          <p:cNvPr id="10" name="Picture 9" descr="raw-science-logo-high-r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900" y="2556034"/>
            <a:ext cx="1866900" cy="620920"/>
          </a:xfrm>
          <a:prstGeom prst="rect">
            <a:avLst/>
          </a:prstGeom>
        </p:spPr>
      </p:pic>
      <p:pic>
        <p:nvPicPr>
          <p:cNvPr id="5" name="Picture 4" descr="MS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73" y="1431644"/>
            <a:ext cx="4999471" cy="2916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5543" y="1431644"/>
            <a:ext cx="72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ORNL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6364" y="1985987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YouTube 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563244"/>
            <a:ext cx="7543800" cy="4114800"/>
          </a:xfrm>
        </p:spPr>
        <p:txBody>
          <a:bodyPr/>
          <a:lstStyle/>
          <a:p>
            <a:pPr eaLnBrk="1" hangingPunct="1"/>
            <a:r>
              <a:rPr kumimoji="1" lang="en-US" dirty="0" smtClean="0">
                <a:solidFill>
                  <a:srgbClr val="FFFF00"/>
                </a:solidFill>
              </a:rPr>
              <a:t>LWR used fuel                  </a:t>
            </a:r>
            <a:r>
              <a:rPr lang="en-US" sz="2400" dirty="0" smtClean="0"/>
              <a:t>Th-232 Blanket ThF</a:t>
            </a:r>
            <a:r>
              <a:rPr lang="en-US" sz="2400" baseline="-25000" dirty="0" smtClean="0"/>
              <a:t>4</a:t>
            </a:r>
            <a:endParaRPr kumimoji="1" lang="en-US" sz="2400" baseline="-25000" dirty="0" smtClean="0">
              <a:solidFill>
                <a:srgbClr val="FFFFFF"/>
              </a:solidFill>
            </a:endParaRPr>
          </a:p>
          <a:p>
            <a:pPr lvl="1" eaLnBrk="1" hangingPunct="1"/>
            <a:r>
              <a:rPr kumimoji="1" lang="en-US" dirty="0" smtClean="0">
                <a:solidFill>
                  <a:srgbClr val="FFFF00"/>
                </a:solidFill>
              </a:rPr>
              <a:t>U-238, U-235</a:t>
            </a:r>
          </a:p>
          <a:p>
            <a:pPr lvl="1" eaLnBrk="1" hangingPunct="1"/>
            <a:r>
              <a:rPr kumimoji="1" lang="en-US" dirty="0" err="1" smtClean="0">
                <a:solidFill>
                  <a:srgbClr val="8EB4E3"/>
                </a:solidFill>
              </a:rPr>
              <a:t>Pu</a:t>
            </a:r>
            <a:r>
              <a:rPr kumimoji="1" lang="en-US" dirty="0" smtClean="0">
                <a:solidFill>
                  <a:srgbClr val="8EB4E3"/>
                </a:solidFill>
              </a:rPr>
              <a:t>/actinides</a:t>
            </a:r>
          </a:p>
          <a:p>
            <a:pPr lvl="1" eaLnBrk="1" hangingPunct="1"/>
            <a:r>
              <a:rPr kumimoji="1" lang="en-US" dirty="0" smtClean="0">
                <a:solidFill>
                  <a:srgbClr val="FFFF00"/>
                </a:solidFill>
              </a:rPr>
              <a:t>Fission prod’s</a:t>
            </a:r>
            <a:endParaRPr kumimoji="1" lang="en-US" dirty="0" smtClean="0">
              <a:solidFill>
                <a:srgbClr val="3300FF"/>
              </a:solidFill>
            </a:endParaRPr>
          </a:p>
          <a:p>
            <a:pPr eaLnBrk="1" hangingPunct="1"/>
            <a:r>
              <a:rPr kumimoji="1" lang="en-US" dirty="0" smtClean="0">
                <a:solidFill>
                  <a:srgbClr val="00FD00"/>
                </a:solidFill>
              </a:rPr>
              <a:t>Th-232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85" y="4762500"/>
            <a:ext cx="1299411" cy="914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503371" y="3049414"/>
            <a:ext cx="914400" cy="914400"/>
          </a:xfrm>
          <a:prstGeom prst="ellipse">
            <a:avLst/>
          </a:prstGeom>
          <a:pattFill prst="pct40">
            <a:fgClr>
              <a:srgbClr val="FF0000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1" name="Rectangle 4"/>
          <p:cNvSpPr>
            <a:spLocks noGrp="1" noChangeArrowheads="1"/>
          </p:cNvSpPr>
          <p:nvPr>
            <p:ph type="title"/>
          </p:nvPr>
        </p:nvSpPr>
        <p:spPr>
          <a:xfrm>
            <a:off x="-46362" y="43452"/>
            <a:ext cx="9228462" cy="1086848"/>
          </a:xfrm>
        </p:spPr>
        <p:txBody>
          <a:bodyPr>
            <a:normAutofit fontScale="90000"/>
          </a:bodyPr>
          <a:lstStyle/>
          <a:p>
            <a:r>
              <a:rPr kumimoji="1" lang="en-US" sz="3200" dirty="0" smtClean="0">
                <a:solidFill>
                  <a:schemeClr val="tx1"/>
                </a:solidFill>
              </a:rPr>
              <a:t>Two-Fluid (fuel &amp; coolant) MSBR (ORNL</a:t>
            </a:r>
            <a:r>
              <a:rPr kumimoji="1" lang="en-US" sz="3200" dirty="0"/>
              <a:t>) </a:t>
            </a:r>
            <a:r>
              <a:rPr kumimoji="1" lang="en-US" sz="3200" dirty="0" smtClean="0"/>
              <a:t>= LFTR </a:t>
            </a:r>
            <a:r>
              <a:rPr kumimoji="1" lang="en-US" sz="3200" dirty="0"/>
              <a:t>(Sorensen</a:t>
            </a:r>
            <a:r>
              <a:rPr kumimoji="1" lang="en-US" sz="3200" dirty="0" smtClean="0"/>
              <a:t>)</a:t>
            </a:r>
            <a:br>
              <a:rPr kumimoji="1" lang="en-US" sz="3200" dirty="0" smtClean="0"/>
            </a:br>
            <a:r>
              <a:rPr kumimoji="1" lang="en-US" sz="2700" dirty="0" smtClean="0">
                <a:solidFill>
                  <a:srgbClr val="FFFF00"/>
                </a:solidFill>
              </a:rPr>
              <a:t>Solves problems of disposing LWR waste &amp; sustainability of </a:t>
            </a:r>
            <a:r>
              <a:rPr kumimoji="1" lang="en-US" sz="2700" dirty="0" err="1" smtClean="0">
                <a:solidFill>
                  <a:srgbClr val="FFFF00"/>
                </a:solidFill>
              </a:rPr>
              <a:t>nuc</a:t>
            </a:r>
            <a:r>
              <a:rPr kumimoji="1" lang="en-US" sz="2700" dirty="0" smtClean="0">
                <a:solidFill>
                  <a:srgbClr val="FFFF00"/>
                </a:solidFill>
              </a:rPr>
              <a:t> option </a:t>
            </a:r>
            <a:r>
              <a:rPr kumimoji="1" lang="en-US" sz="3200" dirty="0" smtClean="0">
                <a:solidFill>
                  <a:schemeClr val="tx1"/>
                </a:solidFill>
              </a:rPr>
              <a:t/>
            </a:r>
            <a:br>
              <a:rPr kumimoji="1" lang="en-US" sz="3200" dirty="0" smtClean="0">
                <a:solidFill>
                  <a:schemeClr val="tx1"/>
                </a:solidFill>
              </a:rPr>
            </a:br>
            <a:endParaRPr kumimoji="1"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819400" y="4724400"/>
            <a:ext cx="1143000" cy="9144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3657600" y="3441700"/>
            <a:ext cx="0" cy="1447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V="1">
            <a:off x="1981200" y="4013200"/>
            <a:ext cx="2336800" cy="1411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2971800" y="4864100"/>
            <a:ext cx="909511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b="1" dirty="0"/>
              <a:t>300 </a:t>
            </a:r>
            <a:r>
              <a:rPr lang="en-US" b="1" dirty="0" err="1" smtClean="0"/>
              <a:t>yr</a:t>
            </a:r>
            <a:endParaRPr lang="en-US" b="1" dirty="0" smtClean="0"/>
          </a:p>
          <a:p>
            <a:pPr>
              <a:spcBef>
                <a:spcPct val="30000"/>
              </a:spcBef>
            </a:pPr>
            <a:r>
              <a:rPr lang="en-US" b="1" dirty="0" smtClean="0"/>
              <a:t>Ground</a:t>
            </a:r>
            <a:endParaRPr lang="en-US" b="1" dirty="0"/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H="1">
            <a:off x="228600" y="2565400"/>
            <a:ext cx="838200" cy="609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1" name="Line 17"/>
          <p:cNvSpPr>
            <a:spLocks noChangeShapeType="1"/>
          </p:cNvSpPr>
          <p:nvPr/>
        </p:nvSpPr>
        <p:spPr bwMode="auto">
          <a:xfrm flipH="1">
            <a:off x="2057400" y="4292600"/>
            <a:ext cx="1600200" cy="127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2" name="Rectangle 18"/>
          <p:cNvSpPr>
            <a:spLocks noChangeArrowheads="1"/>
          </p:cNvSpPr>
          <p:nvPr/>
        </p:nvSpPr>
        <p:spPr bwMode="auto">
          <a:xfrm>
            <a:off x="76200" y="4762500"/>
            <a:ext cx="1143000" cy="9144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30000"/>
              </a:spcBef>
            </a:pPr>
            <a:endParaRPr lang="en-US" dirty="0"/>
          </a:p>
          <a:p>
            <a:pPr algn="ctr">
              <a:spcBef>
                <a:spcPct val="30000"/>
              </a:spcBef>
            </a:pPr>
            <a:r>
              <a:rPr lang="en-US" b="1" dirty="0"/>
              <a:t>IFR </a:t>
            </a:r>
            <a:r>
              <a:rPr lang="en-US" b="1" dirty="0" smtClean="0"/>
              <a:t>or LFR</a:t>
            </a:r>
            <a:endParaRPr lang="en-US" b="1" dirty="0"/>
          </a:p>
          <a:p>
            <a:pPr algn="ctr">
              <a:spcBef>
                <a:spcPct val="30000"/>
              </a:spcBef>
            </a:pPr>
            <a:r>
              <a:rPr lang="en-US" b="1" dirty="0"/>
              <a:t>o</a:t>
            </a:r>
            <a:r>
              <a:rPr lang="en-US" b="1" dirty="0" smtClean="0"/>
              <a:t>r TWR </a:t>
            </a:r>
            <a:endParaRPr lang="en-US" b="1" dirty="0"/>
          </a:p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9953" name="Line 19"/>
          <p:cNvSpPr>
            <a:spLocks noChangeShapeType="1"/>
          </p:cNvSpPr>
          <p:nvPr/>
        </p:nvSpPr>
        <p:spPr bwMode="auto">
          <a:xfrm>
            <a:off x="2057400" y="4318000"/>
            <a:ext cx="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4" name="Rectangle 21"/>
          <p:cNvSpPr>
            <a:spLocks noChangeArrowheads="1"/>
          </p:cNvSpPr>
          <p:nvPr/>
        </p:nvSpPr>
        <p:spPr bwMode="auto">
          <a:xfrm>
            <a:off x="5464118" y="3176620"/>
            <a:ext cx="1009035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dirty="0" smtClean="0">
                <a:solidFill>
                  <a:srgbClr val="000000"/>
                </a:solidFill>
              </a:rPr>
              <a:t>Graphite</a:t>
            </a:r>
          </a:p>
          <a:p>
            <a:pPr>
              <a:spcBef>
                <a:spcPct val="30000"/>
              </a:spcBef>
            </a:pPr>
            <a:r>
              <a:rPr lang="en-US" dirty="0" smtClean="0">
                <a:solidFill>
                  <a:srgbClr val="000000"/>
                </a:solidFill>
              </a:rPr>
              <a:t>    Core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956" name="Line 23"/>
          <p:cNvSpPr>
            <a:spLocks noChangeShapeType="1"/>
          </p:cNvSpPr>
          <p:nvPr/>
        </p:nvSpPr>
        <p:spPr bwMode="auto">
          <a:xfrm>
            <a:off x="3352800" y="3441700"/>
            <a:ext cx="304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3" name="Rectangle 25"/>
          <p:cNvSpPr>
            <a:spLocks noChangeArrowheads="1"/>
          </p:cNvSpPr>
          <p:nvPr/>
        </p:nvSpPr>
        <p:spPr bwMode="auto">
          <a:xfrm>
            <a:off x="4267200" y="1989435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新細明體" charset="-120"/>
                <a:cs typeface="新細明體" charset="-120"/>
              </a:rPr>
              <a:t>Carrier: </a:t>
            </a:r>
            <a:endParaRPr lang="en-US" sz="2400" dirty="0">
              <a:solidFill>
                <a:srgbClr val="FFFFFF"/>
              </a:solidFill>
              <a:latin typeface="+mj-lt"/>
              <a:ea typeface="新細明體" charset="-120"/>
              <a:cs typeface="新細明體" charset="-120"/>
            </a:endParaRPr>
          </a:p>
        </p:txBody>
      </p:sp>
      <p:sp>
        <p:nvSpPr>
          <p:cNvPr id="39958" name="Rectangle 26"/>
          <p:cNvSpPr>
            <a:spLocks noChangeArrowheads="1"/>
          </p:cNvSpPr>
          <p:nvPr/>
        </p:nvSpPr>
        <p:spPr bwMode="auto">
          <a:xfrm>
            <a:off x="7810500" y="1231900"/>
            <a:ext cx="1371600" cy="278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400" dirty="0" smtClean="0"/>
              <a:t>On Earth:</a:t>
            </a:r>
          </a:p>
          <a:p>
            <a:pPr>
              <a:spcBef>
                <a:spcPct val="30000"/>
              </a:spcBef>
            </a:pPr>
            <a:r>
              <a:rPr lang="en-US" sz="2400" dirty="0" err="1" smtClean="0"/>
              <a:t>Pu</a:t>
            </a:r>
            <a:r>
              <a:rPr lang="en-US" sz="2400" dirty="0" smtClean="0"/>
              <a:t>/An  in </a:t>
            </a:r>
            <a:r>
              <a:rPr lang="en-US" sz="2400" dirty="0"/>
              <a:t>core </a:t>
            </a:r>
            <a:r>
              <a:rPr lang="en-US" sz="2400" dirty="0" smtClean="0">
                <a:solidFill>
                  <a:srgbClr val="00FD00"/>
                </a:solidFill>
              </a:rPr>
              <a:t>converts</a:t>
            </a:r>
            <a:r>
              <a:rPr lang="en-US" sz="2400" dirty="0" smtClean="0"/>
              <a:t> </a:t>
            </a:r>
            <a:r>
              <a:rPr lang="en-US" sz="2400" dirty="0"/>
              <a:t>Th-232 into U-</a:t>
            </a:r>
            <a:r>
              <a:rPr lang="en-US" sz="2400" dirty="0" smtClean="0"/>
              <a:t>233</a:t>
            </a:r>
          </a:p>
        </p:txBody>
      </p:sp>
      <p:sp>
        <p:nvSpPr>
          <p:cNvPr id="39959" name="Rectangle 27"/>
          <p:cNvSpPr>
            <a:spLocks noChangeArrowheads="1"/>
          </p:cNvSpPr>
          <p:nvPr/>
        </p:nvSpPr>
        <p:spPr bwMode="auto">
          <a:xfrm>
            <a:off x="7810500" y="3840540"/>
            <a:ext cx="1485900" cy="20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400" dirty="0" smtClean="0">
                <a:solidFill>
                  <a:srgbClr val="FFFF00"/>
                </a:solidFill>
              </a:rPr>
              <a:t>On Mars:</a:t>
            </a:r>
          </a:p>
          <a:p>
            <a:pPr>
              <a:spcBef>
                <a:spcPct val="30000"/>
              </a:spcBef>
            </a:pPr>
            <a:r>
              <a:rPr lang="en-US" sz="2400" dirty="0" smtClean="0">
                <a:solidFill>
                  <a:srgbClr val="FFFF00"/>
                </a:solidFill>
              </a:rPr>
              <a:t>U</a:t>
            </a:r>
            <a:r>
              <a:rPr lang="en-US" sz="2400" dirty="0">
                <a:solidFill>
                  <a:srgbClr val="FFFF00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233 in core gives </a:t>
            </a:r>
            <a:r>
              <a:rPr lang="en-US" sz="2400" dirty="0" smtClean="0">
                <a:solidFill>
                  <a:srgbClr val="00FD00"/>
                </a:solidFill>
              </a:rPr>
              <a:t>breeder</a:t>
            </a:r>
            <a:r>
              <a:rPr lang="en-US" sz="2400" dirty="0" smtClean="0">
                <a:solidFill>
                  <a:srgbClr val="FFFF00"/>
                </a:solidFill>
              </a:rPr>
              <a:t> 2F-MS</a:t>
            </a:r>
            <a:r>
              <a:rPr lang="en-US" sz="2400" dirty="0" smtClean="0">
                <a:solidFill>
                  <a:srgbClr val="00FD00"/>
                </a:solidFill>
              </a:rPr>
              <a:t>B</a:t>
            </a:r>
            <a:r>
              <a:rPr lang="en-US" sz="2400" dirty="0" smtClean="0">
                <a:solidFill>
                  <a:srgbClr val="FFFF00"/>
                </a:solidFill>
              </a:rPr>
              <a:t>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9960" name="Line 10"/>
          <p:cNvSpPr>
            <a:spLocks noChangeShapeType="1"/>
          </p:cNvSpPr>
          <p:nvPr/>
        </p:nvSpPr>
        <p:spPr bwMode="auto">
          <a:xfrm>
            <a:off x="5981700" y="2908300"/>
            <a:ext cx="0" cy="304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9961" name="Straight Connector 30"/>
          <p:cNvCxnSpPr>
            <a:cxnSpLocks noChangeShapeType="1"/>
          </p:cNvCxnSpPr>
          <p:nvPr/>
        </p:nvCxnSpPr>
        <p:spPr bwMode="auto">
          <a:xfrm>
            <a:off x="3073400" y="2919413"/>
            <a:ext cx="28956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191000" y="4396442"/>
            <a:ext cx="37338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UF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(pool)     </a:t>
            </a:r>
            <a:r>
              <a:rPr lang="en-US" sz="2400" baseline="-25000" dirty="0" smtClean="0"/>
              <a:t>FV</a:t>
            </a:r>
            <a:r>
              <a:rPr lang="en-US" sz="2400" dirty="0" smtClean="0"/>
              <a:t>    UF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(core)</a:t>
            </a:r>
          </a:p>
          <a:p>
            <a:endParaRPr lang="en-US" sz="2400" dirty="0" smtClean="0"/>
          </a:p>
          <a:p>
            <a:r>
              <a:rPr lang="en-US" baseline="30000" dirty="0" smtClean="0"/>
              <a:t>233</a:t>
            </a:r>
            <a:r>
              <a:rPr lang="en-US" dirty="0" smtClean="0"/>
              <a:t>U &amp; </a:t>
            </a:r>
            <a:r>
              <a:rPr lang="en-US" baseline="30000" dirty="0"/>
              <a:t>232</a:t>
            </a:r>
            <a:r>
              <a:rPr lang="en-US" dirty="0"/>
              <a:t>U </a:t>
            </a:r>
            <a:r>
              <a:rPr lang="en-US" dirty="0" smtClean="0"/>
              <a:t>from (</a:t>
            </a:r>
            <a:r>
              <a:rPr lang="en-US" dirty="0" err="1" smtClean="0"/>
              <a:t>n,γ</a:t>
            </a:r>
            <a:r>
              <a:rPr lang="en-US" dirty="0" smtClean="0"/>
              <a:t>) &amp; (n,2n)</a:t>
            </a:r>
            <a:endParaRPr lang="en-US" dirty="0"/>
          </a:p>
          <a:p>
            <a:endParaRPr lang="en-US" baseline="-25000" dirty="0">
              <a:latin typeface="Times New Roman" pitchFamily="1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34000" y="2026503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400" baseline="30000" dirty="0" smtClean="0">
                <a:solidFill>
                  <a:srgbClr val="FFFFFF"/>
                </a:solidFill>
              </a:rPr>
              <a:t>7</a:t>
            </a:r>
            <a:r>
              <a:rPr lang="en-US" sz="2400" dirty="0" smtClean="0">
                <a:solidFill>
                  <a:srgbClr val="FFFFFF"/>
                </a:solidFill>
              </a:rPr>
              <a:t>LiF</a:t>
            </a:r>
            <a:r>
              <a:rPr lang="en-US" sz="2400" dirty="0">
                <a:solidFill>
                  <a:srgbClr val="FFFFFF"/>
                </a:solidFill>
              </a:rPr>
              <a:t>/</a:t>
            </a:r>
            <a:r>
              <a:rPr lang="en-US" sz="2400" dirty="0" smtClean="0">
                <a:solidFill>
                  <a:srgbClr val="FFFFFF"/>
                </a:solidFill>
              </a:rPr>
              <a:t>BeF</a:t>
            </a:r>
            <a:r>
              <a:rPr lang="en-US" sz="2400" baseline="-25000" dirty="0" smtClean="0">
                <a:solidFill>
                  <a:srgbClr val="FFFFFF"/>
                </a:solidFill>
              </a:rPr>
              <a:t>2 </a:t>
            </a:r>
            <a:r>
              <a:rPr lang="en-US" sz="2400" baseline="30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or       </a:t>
            </a:r>
            <a:r>
              <a:rPr lang="en-US" sz="2400" dirty="0" err="1" smtClean="0">
                <a:solidFill>
                  <a:srgbClr val="FFFFFF"/>
                </a:solidFill>
              </a:rPr>
              <a:t>NaF</a:t>
            </a:r>
            <a:r>
              <a:rPr lang="en-US" sz="2400" dirty="0" smtClean="0">
                <a:solidFill>
                  <a:srgbClr val="FFFFFF"/>
                </a:solidFill>
              </a:rPr>
              <a:t>/BeF</a:t>
            </a:r>
            <a:r>
              <a:rPr lang="en-US" sz="2400" baseline="-25000" dirty="0" smtClean="0">
                <a:solidFill>
                  <a:srgbClr val="FFFFFF"/>
                </a:solidFill>
              </a:rPr>
              <a:t>2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228600" y="3149600"/>
            <a:ext cx="0" cy="1676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715000" y="45974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>
            <a:endCxn id="39951" idx="0"/>
          </p:cNvCxnSpPr>
          <p:nvPr/>
        </p:nvCxnSpPr>
        <p:spPr bwMode="auto">
          <a:xfrm flipH="1">
            <a:off x="3657600" y="4292600"/>
            <a:ext cx="2311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981700" y="3924300"/>
            <a:ext cx="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988755" y="3955990"/>
            <a:ext cx="64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FPs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6362" y="5626100"/>
            <a:ext cx="422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dirty="0" err="1" smtClean="0"/>
              <a:t>uc</a:t>
            </a:r>
            <a:r>
              <a:rPr lang="en-US" dirty="0" smtClean="0"/>
              <a:t> medicine, </a:t>
            </a:r>
            <a:r>
              <a:rPr lang="en-US" dirty="0" err="1" smtClean="0"/>
              <a:t>nuc</a:t>
            </a:r>
            <a:r>
              <a:rPr lang="en-US" dirty="0" smtClean="0"/>
              <a:t> batteries (Pu-238, Sr-90)</a:t>
            </a:r>
            <a:endParaRPr lang="en-US" dirty="0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690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1524000" y="4902200"/>
            <a:ext cx="1173030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b="1" dirty="0" smtClean="0"/>
              <a:t>Regulated</a:t>
            </a:r>
          </a:p>
          <a:p>
            <a:pPr>
              <a:spcBef>
                <a:spcPct val="30000"/>
              </a:spcBef>
            </a:pPr>
            <a:r>
              <a:rPr lang="en-US" b="1" dirty="0" smtClean="0"/>
              <a:t>Use (Wiki)</a:t>
            </a:r>
            <a:endParaRPr lang="en-US" b="1" dirty="0"/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4089400" y="850900"/>
            <a:ext cx="3657600" cy="4114800"/>
          </a:xfrm>
          <a:prstGeom prst="rect">
            <a:avLst/>
          </a:prstGeom>
          <a:solidFill>
            <a:srgbClr val="00FD00">
              <a:alpha val="29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r>
              <a:rPr lang="en-US" baseline="30000" dirty="0" smtClean="0">
                <a:solidFill>
                  <a:srgbClr val="FFFF00"/>
                </a:solidFill>
              </a:rPr>
              <a:t>  232</a:t>
            </a:r>
            <a:r>
              <a:rPr lang="en-US" dirty="0" smtClean="0">
                <a:solidFill>
                  <a:srgbClr val="FFFF00"/>
                </a:solidFill>
              </a:rPr>
              <a:t>Th(</a:t>
            </a:r>
            <a:r>
              <a:rPr lang="en-US" dirty="0" err="1" smtClean="0">
                <a:solidFill>
                  <a:srgbClr val="FFFF00"/>
                </a:solidFill>
              </a:rPr>
              <a:t>n,γ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/>
            <a:r>
              <a:rPr lang="en-US" baseline="30000" dirty="0" smtClean="0">
                <a:solidFill>
                  <a:srgbClr val="FFFF00"/>
                </a:solidFill>
              </a:rPr>
              <a:t>  233</a:t>
            </a:r>
            <a:r>
              <a:rPr lang="en-US" dirty="0" smtClean="0">
                <a:solidFill>
                  <a:srgbClr val="FFFF00"/>
                </a:solidFill>
              </a:rPr>
              <a:t>Th(β</a:t>
            </a:r>
            <a:r>
              <a:rPr lang="en-US" baseline="30000" dirty="0" smtClean="0">
                <a:solidFill>
                  <a:srgbClr val="FFFF00"/>
                </a:solidFill>
              </a:rPr>
              <a:t>−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/>
            <a:r>
              <a:rPr lang="en-US" baseline="30000" dirty="0" smtClean="0">
                <a:solidFill>
                  <a:srgbClr val="FFFF00"/>
                </a:solidFill>
              </a:rPr>
              <a:t>  233</a:t>
            </a:r>
            <a:r>
              <a:rPr lang="en-US" dirty="0" smtClean="0">
                <a:solidFill>
                  <a:srgbClr val="FFFF00"/>
                </a:solidFill>
              </a:rPr>
              <a:t>Pa(β</a:t>
            </a:r>
            <a:r>
              <a:rPr lang="en-US" baseline="30000" dirty="0" smtClean="0">
                <a:solidFill>
                  <a:srgbClr val="FFFF00"/>
                </a:solidFill>
              </a:rPr>
              <a:t>−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/>
            <a:r>
              <a:rPr lang="en-US" baseline="30000" dirty="0" smtClean="0">
                <a:solidFill>
                  <a:srgbClr val="FFFF00"/>
                </a:solidFill>
              </a:rPr>
              <a:t>  </a:t>
            </a:r>
            <a:r>
              <a:rPr lang="en-US" baseline="30000" dirty="0" smtClean="0">
                <a:solidFill>
                  <a:srgbClr val="FFFFFF"/>
                </a:solidFill>
              </a:rPr>
              <a:t>233</a:t>
            </a:r>
            <a:r>
              <a:rPr lang="en-US" dirty="0" smtClean="0">
                <a:solidFill>
                  <a:srgbClr val="FFFFFF"/>
                </a:solidFill>
              </a:rPr>
              <a:t>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741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Modified Design - </a:t>
            </a:r>
            <a:r>
              <a:rPr lang="en-US" sz="4000" dirty="0" smtClean="0">
                <a:solidFill>
                  <a:srgbClr val="CCFFCC"/>
                </a:solidFill>
              </a:rPr>
              <a:t>*Differences from ORNL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700" dirty="0" smtClean="0">
                <a:solidFill>
                  <a:srgbClr val="FFFF00"/>
                </a:solidFill>
              </a:rPr>
              <a:t>Assembly of </a:t>
            </a:r>
            <a:r>
              <a:rPr lang="en-US" sz="2700" dirty="0" smtClean="0">
                <a:solidFill>
                  <a:srgbClr val="CCFFCC"/>
                </a:solidFill>
              </a:rPr>
              <a:t>CFRC Pipes* </a:t>
            </a:r>
            <a:r>
              <a:rPr lang="en-US" sz="2700" dirty="0" smtClean="0">
                <a:solidFill>
                  <a:srgbClr val="FFFF00"/>
                </a:solidFill>
              </a:rPr>
              <a:t>Carrying Fuel Salt in </a:t>
            </a:r>
            <a:r>
              <a:rPr lang="en-US" sz="2700" dirty="0" smtClean="0">
                <a:solidFill>
                  <a:srgbClr val="CCFFCC"/>
                </a:solidFill>
              </a:rPr>
              <a:t>Large Pool* of     Blanket Salt</a:t>
            </a:r>
            <a:r>
              <a:rPr lang="en-US" sz="2700" dirty="0" smtClean="0">
                <a:solidFill>
                  <a:srgbClr val="FFFF00"/>
                </a:solidFill>
              </a:rPr>
              <a:t> w </a:t>
            </a:r>
            <a:r>
              <a:rPr lang="en-US" sz="2700" dirty="0" smtClean="0">
                <a:solidFill>
                  <a:srgbClr val="CCFFCC"/>
                </a:solidFill>
              </a:rPr>
              <a:t>Floating Graphite Balls* </a:t>
            </a:r>
            <a:r>
              <a:rPr lang="en-US" sz="2700" dirty="0" smtClean="0">
                <a:solidFill>
                  <a:srgbClr val="FFFF00"/>
                </a:solidFill>
              </a:rPr>
              <a:t>that Define a Spherical Core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25" r="2055"/>
          <a:stretch/>
        </p:blipFill>
        <p:spPr>
          <a:xfrm>
            <a:off x="2044700" y="1650999"/>
            <a:ext cx="4965700" cy="461010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628900" y="1866900"/>
            <a:ext cx="3975100" cy="4191000"/>
          </a:xfrm>
          <a:prstGeom prst="ellipse">
            <a:avLst/>
          </a:prstGeom>
          <a:solidFill>
            <a:schemeClr val="bg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1535985"/>
            <a:ext cx="20701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Core + pool = Tube &amp; shell HX: most efficient </a:t>
            </a:r>
            <a:r>
              <a:rPr lang="en-US" dirty="0" err="1" smtClean="0">
                <a:solidFill>
                  <a:srgbClr val="CCFFCC"/>
                </a:solidFill>
              </a:rPr>
              <a:t>Δ</a:t>
            </a:r>
            <a:r>
              <a:rPr lang="en-US" i="1" dirty="0" err="1" smtClean="0">
                <a:solidFill>
                  <a:srgbClr val="CCFFCC"/>
                </a:solidFill>
              </a:rPr>
              <a:t>Q</a:t>
            </a:r>
            <a:r>
              <a:rPr lang="en-US" baseline="-25000" dirty="0" err="1" smtClean="0">
                <a:solidFill>
                  <a:srgbClr val="CCFFCC"/>
                </a:solidFill>
              </a:rPr>
              <a:t>f</a:t>
            </a:r>
            <a:r>
              <a:rPr lang="en-US" dirty="0" err="1" smtClean="0">
                <a:solidFill>
                  <a:srgbClr val="CCFFCC"/>
                </a:solidFill>
                <a:sym typeface="Wingdings"/>
              </a:rPr>
              <a:t>Δ</a:t>
            </a:r>
            <a:r>
              <a:rPr lang="en-US" i="1" dirty="0" err="1" smtClean="0">
                <a:solidFill>
                  <a:srgbClr val="CCFFCC"/>
                </a:solidFill>
                <a:sym typeface="Wingdings"/>
              </a:rPr>
              <a:t>Q</a:t>
            </a:r>
            <a:r>
              <a:rPr lang="en-US" baseline="-25000" dirty="0" err="1" smtClean="0">
                <a:solidFill>
                  <a:srgbClr val="CCFFCC"/>
                </a:solidFill>
                <a:sym typeface="Wingdings"/>
              </a:rPr>
              <a:t>b</a:t>
            </a:r>
            <a:endParaRPr lang="en-US" baseline="-25000" dirty="0" smtClean="0">
              <a:solidFill>
                <a:srgbClr val="CCFFCC"/>
              </a:solidFill>
            </a:endParaRPr>
          </a:p>
          <a:p>
            <a:endParaRPr lang="en-US" dirty="0"/>
          </a:p>
          <a:p>
            <a:r>
              <a:rPr lang="en-US" i="1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f</a:t>
            </a:r>
            <a:r>
              <a:rPr lang="en-US" dirty="0" smtClean="0">
                <a:solidFill>
                  <a:srgbClr val="FFFF00"/>
                </a:solidFill>
              </a:rPr>
              <a:t> and </a:t>
            </a:r>
            <a:r>
              <a:rPr lang="en-US" i="1" dirty="0" smtClean="0">
                <a:solidFill>
                  <a:srgbClr val="FFFF00"/>
                </a:solidFill>
              </a:rPr>
              <a:t>T</a:t>
            </a:r>
            <a:r>
              <a:rPr lang="en-US" baseline="-25000" dirty="0" smtClean="0">
                <a:solidFill>
                  <a:srgbClr val="FFFF00"/>
                </a:solidFill>
              </a:rPr>
              <a:t>b</a:t>
            </a:r>
            <a:r>
              <a:rPr lang="en-US" dirty="0" smtClean="0">
                <a:solidFill>
                  <a:srgbClr val="FFFF00"/>
                </a:solidFill>
              </a:rPr>
              <a:t> controlled</a:t>
            </a:r>
          </a:p>
          <a:p>
            <a:r>
              <a:rPr lang="en-US" dirty="0">
                <a:solidFill>
                  <a:srgbClr val="FFFF00"/>
                </a:solidFill>
              </a:rPr>
              <a:t>b</a:t>
            </a:r>
            <a:r>
              <a:rPr lang="en-US" dirty="0" smtClean="0">
                <a:solidFill>
                  <a:srgbClr val="FFFF00"/>
                </a:solidFill>
              </a:rPr>
              <a:t>y how hard one</a:t>
            </a:r>
          </a:p>
          <a:p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dirty="0" smtClean="0">
                <a:solidFill>
                  <a:srgbClr val="FFFF00"/>
                </a:solidFill>
              </a:rPr>
              <a:t>umps </a:t>
            </a:r>
            <a:r>
              <a:rPr lang="en-US" dirty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fluids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Decay </a:t>
            </a:r>
            <a:r>
              <a:rPr lang="en-US" dirty="0"/>
              <a:t>heat </a:t>
            </a:r>
            <a:r>
              <a:rPr lang="en-US" dirty="0" smtClean="0"/>
              <a:t>flows 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o pool </a:t>
            </a:r>
            <a:r>
              <a:rPr lang="en-US" dirty="0"/>
              <a:t>to run pumps </a:t>
            </a:r>
            <a:r>
              <a:rPr lang="en-US" dirty="0" smtClean="0"/>
              <a:t>(</a:t>
            </a:r>
            <a:r>
              <a:rPr lang="en-US" dirty="0"/>
              <a:t>4 fuel salt, </a:t>
            </a:r>
          </a:p>
          <a:p>
            <a:r>
              <a:rPr lang="en-US" dirty="0"/>
              <a:t>4 blanket salt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Station blackout:</a:t>
            </a:r>
          </a:p>
          <a:p>
            <a:r>
              <a:rPr lang="en-US" dirty="0">
                <a:solidFill>
                  <a:srgbClr val="FFFF00"/>
                </a:solidFill>
              </a:rPr>
              <a:t>keep running at </a:t>
            </a:r>
          </a:p>
          <a:p>
            <a:r>
              <a:rPr lang="en-US" dirty="0">
                <a:solidFill>
                  <a:srgbClr val="FFFF00"/>
                </a:solidFill>
              </a:rPr>
              <a:t>least 1 + 1 pumps</a:t>
            </a:r>
          </a:p>
          <a:p>
            <a:r>
              <a:rPr lang="en-US" dirty="0">
                <a:solidFill>
                  <a:srgbClr val="FFFF00"/>
                </a:solidFill>
              </a:rPr>
              <a:t>to cool fuel salt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6869" y="1587500"/>
            <a:ext cx="2262158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 of coolant </a:t>
            </a:r>
          </a:p>
          <a:p>
            <a:r>
              <a:rPr lang="en-US" dirty="0" smtClean="0"/>
              <a:t>accident: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smtClean="0">
                <a:solidFill>
                  <a:srgbClr val="FFFF00"/>
                </a:solidFill>
              </a:rPr>
              <a:t>ose </a:t>
            </a:r>
            <a:r>
              <a:rPr lang="en-US" dirty="0" smtClean="0">
                <a:solidFill>
                  <a:srgbClr val="FFFF00"/>
                </a:solidFill>
              </a:rPr>
              <a:t>absorber ThF</a:t>
            </a:r>
            <a:r>
              <a:rPr lang="en-US" baseline="-25000" dirty="0" smtClean="0">
                <a:solidFill>
                  <a:srgbClr val="FFFF00"/>
                </a:solidFill>
              </a:rPr>
              <a:t>4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     &amp; moderator as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G balls drop to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floor of pool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Freeze plugs open,</a:t>
            </a:r>
          </a:p>
          <a:p>
            <a:r>
              <a:rPr lang="en-US" dirty="0"/>
              <a:t> </a:t>
            </a:r>
            <a:r>
              <a:rPr lang="en-US" dirty="0" smtClean="0"/>
              <a:t>     drain fuel salt into</a:t>
            </a:r>
          </a:p>
          <a:p>
            <a:r>
              <a:rPr lang="en-US" dirty="0"/>
              <a:t> </a:t>
            </a:r>
            <a:r>
              <a:rPr lang="en-US" dirty="0" smtClean="0"/>
              <a:t>     passively cooled</a:t>
            </a:r>
          </a:p>
          <a:p>
            <a:r>
              <a:rPr lang="en-US" dirty="0"/>
              <a:t> </a:t>
            </a:r>
            <a:r>
              <a:rPr lang="en-US" dirty="0" smtClean="0"/>
              <a:t>     dump tanks 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Dump tanks dilute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     fuel with enough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  sterile salt so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  mixture freezes if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spilled from tank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FPs never escape</a:t>
            </a:r>
          </a:p>
          <a:p>
            <a:r>
              <a:rPr lang="en-US" dirty="0"/>
              <a:t> </a:t>
            </a:r>
            <a:r>
              <a:rPr lang="en-US" dirty="0" smtClean="0"/>
              <a:t>     into environment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4962"/>
            <a:ext cx="8229600" cy="1143000"/>
          </a:xfrm>
        </p:spPr>
        <p:txBody>
          <a:bodyPr/>
          <a:lstStyle/>
          <a:p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140" y="698500"/>
            <a:ext cx="8907040" cy="569595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S</a:t>
            </a:r>
            <a:r>
              <a:rPr lang="en-US" sz="2200" dirty="0" smtClean="0">
                <a:solidFill>
                  <a:srgbClr val="FFFF00"/>
                </a:solidFill>
              </a:rPr>
              <a:t>cattering of n off nuclei 9x, 12x, 19x, 23x heavier than itself</a:t>
            </a:r>
          </a:p>
          <a:p>
            <a:r>
              <a:rPr lang="en-US" sz="2200" dirty="0" smtClean="0"/>
              <a:t>&lt;</a:t>
            </a:r>
            <a:r>
              <a:rPr lang="en-US" sz="2200" dirty="0" err="1" smtClean="0"/>
              <a:t>Δv</a:t>
            </a:r>
            <a:r>
              <a:rPr lang="en-US" sz="2200" dirty="0" smtClean="0"/>
              <a:t>&gt; </a:t>
            </a:r>
            <a:r>
              <a:rPr lang="en-US" sz="2200" dirty="0"/>
              <a:t>&amp;</a:t>
            </a:r>
            <a:r>
              <a:rPr lang="en-US" sz="2200" dirty="0" smtClean="0"/>
              <a:t> &lt;</a:t>
            </a:r>
            <a:r>
              <a:rPr lang="en-US" sz="2200" dirty="0" err="1" smtClean="0"/>
              <a:t>ΔvΔv</a:t>
            </a:r>
            <a:r>
              <a:rPr lang="en-US" sz="2200" dirty="0" smtClean="0"/>
              <a:t>&gt; &lt;&lt; v &amp; </a:t>
            </a:r>
            <a:r>
              <a:rPr lang="en-US" sz="2200" dirty="0" err="1" smtClean="0"/>
              <a:t>vv</a:t>
            </a:r>
            <a:r>
              <a:rPr lang="en-US" sz="2200" dirty="0" smtClean="0"/>
              <a:t> </a:t>
            </a:r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200" dirty="0" smtClean="0">
                <a:sym typeface="Wingdings"/>
              </a:rPr>
              <a:t>Fokker-Planck in speed space (like globular-</a:t>
            </a:r>
          </a:p>
          <a:p>
            <a:pPr marL="0" indent="0">
              <a:buNone/>
            </a:pPr>
            <a:r>
              <a:rPr lang="en-US" sz="2200" dirty="0">
                <a:sym typeface="Wingdings"/>
              </a:rPr>
              <a:t> </a:t>
            </a:r>
            <a:r>
              <a:rPr lang="en-US" sz="2200" dirty="0" smtClean="0">
                <a:sym typeface="Wingdings"/>
              </a:rPr>
              <a:t>    cluster dynamics, cosmic-ray acceleration, Black-Scholes stock pricing)</a:t>
            </a:r>
          </a:p>
          <a:p>
            <a:r>
              <a:rPr lang="en-US" sz="2200" dirty="0" smtClean="0">
                <a:solidFill>
                  <a:srgbClr val="FFFF00"/>
                </a:solidFill>
                <a:sym typeface="Wingdings"/>
              </a:rPr>
              <a:t>Alternative to MCNT: Forsberg </a:t>
            </a:r>
            <a:r>
              <a:rPr lang="en-US" sz="2200" dirty="0">
                <a:solidFill>
                  <a:srgbClr val="FFFF00"/>
                </a:solidFill>
                <a:sym typeface="Wingdings"/>
              </a:rPr>
              <a:t>&amp; Greenspan (2003</a:t>
            </a:r>
            <a:r>
              <a:rPr lang="en-US" sz="2200" dirty="0" smtClean="0">
                <a:solidFill>
                  <a:srgbClr val="FFFF00"/>
                </a:solidFill>
                <a:sym typeface="Wingdings"/>
              </a:rPr>
              <a:t>),</a:t>
            </a:r>
            <a:r>
              <a:rPr lang="en-US" sz="22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sym typeface="Wingdings"/>
              </a:rPr>
              <a:t>Mathieu et al. (2005)</a:t>
            </a:r>
          </a:p>
          <a:p>
            <a:r>
              <a:rPr lang="en-US" sz="2200" smtClean="0">
                <a:solidFill>
                  <a:srgbClr val="FFFF00"/>
                </a:solidFill>
                <a:sym typeface="Wingdings"/>
              </a:rPr>
              <a:t>SED of Grape </a:t>
            </a:r>
            <a:r>
              <a:rPr lang="en-US" sz="2200" dirty="0" smtClean="0">
                <a:solidFill>
                  <a:srgbClr val="FFFF00"/>
                </a:solidFill>
                <a:sym typeface="Wingdings"/>
              </a:rPr>
              <a:t>reactor (D = 2.4 m) very different from SED of LWRs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sym typeface="Wingdings"/>
              </a:rPr>
              <a:t>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15428" y="3675427"/>
            <a:ext cx="1091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ξ</a:t>
            </a:r>
            <a:r>
              <a:rPr lang="en-US" sz="2400" baseline="30000" dirty="0"/>
              <a:t>3/2</a:t>
            </a:r>
            <a:r>
              <a:rPr lang="en-US" sz="2400" dirty="0"/>
              <a:t>ϕ(</a:t>
            </a:r>
            <a:r>
              <a:rPr lang="en-US" sz="2400" dirty="0" err="1"/>
              <a:t>ξ</a:t>
            </a:r>
            <a:r>
              <a:rPr lang="en-US" sz="2400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36620" y="4910244"/>
            <a:ext cx="2818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/>
              <a:t>ξ</a:t>
            </a:r>
            <a:r>
              <a:rPr lang="en-US" sz="2400" i="1" baseline="30000" dirty="0"/>
              <a:t> </a:t>
            </a:r>
            <a:r>
              <a:rPr lang="en-US" sz="2400" dirty="0"/>
              <a:t>= </a:t>
            </a:r>
            <a:r>
              <a:rPr lang="en-US" sz="2400" i="1" dirty="0" err="1"/>
              <a:t>ε</a:t>
            </a:r>
            <a:r>
              <a:rPr lang="en-US" sz="2400" dirty="0" smtClean="0"/>
              <a:t>/</a:t>
            </a:r>
            <a:r>
              <a:rPr lang="en-US" sz="2400" i="1" dirty="0" err="1" smtClean="0"/>
              <a:t>kT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i="1" dirty="0" err="1" smtClean="0"/>
              <a:t>kT</a:t>
            </a:r>
            <a:r>
              <a:rPr lang="en-US" sz="2400" dirty="0" smtClean="0"/>
              <a:t> = 0.1 </a:t>
            </a:r>
            <a:r>
              <a:rPr lang="en-US" sz="2400" dirty="0" err="1" smtClean="0"/>
              <a:t>eV</a:t>
            </a:r>
            <a:r>
              <a:rPr lang="en-US" sz="2400" dirty="0" smtClean="0"/>
              <a:t>)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4715570" y="2946401"/>
            <a:ext cx="4533137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FF00"/>
                </a:solidFill>
                <a:sym typeface="Wingdings"/>
              </a:rPr>
              <a:t>Critical mass for U-233 =  104 kg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Breeding ratio </a:t>
            </a:r>
            <a:r>
              <a:rPr lang="en-US" sz="2200" dirty="0" smtClean="0"/>
              <a:t>depends on how</a:t>
            </a:r>
          </a:p>
          <a:p>
            <a:r>
              <a:rPr lang="en-US" sz="22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sym typeface="Wingdings"/>
              </a:rPr>
              <a:t>     </a:t>
            </a:r>
            <a:r>
              <a:rPr lang="en-US" sz="2200" dirty="0" smtClean="0">
                <a:sym typeface="Wingdings"/>
              </a:rPr>
              <a:t>clean salt is of FP</a:t>
            </a:r>
            <a:endParaRPr lang="en-US" sz="22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Critical mass for Pu-239 = 30 kg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Conversion ratio &gt; 0.6 (0.8-0.9?)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Not yet enough LWR “waste”</a:t>
            </a:r>
          </a:p>
          <a:p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smtClean="0">
                <a:solidFill>
                  <a:srgbClr val="FFFF00"/>
                </a:solidFill>
              </a:rPr>
              <a:t>    to build required fleet of 2F-MSBRs</a:t>
            </a:r>
          </a:p>
          <a:p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smtClean="0">
                <a:solidFill>
                  <a:srgbClr val="FFFF00"/>
                </a:solidFill>
              </a:rPr>
              <a:t>    to halt &amp; reverse climate change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cs-CZ" smtClean="0"/>
              <a:t>Frank . Shu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22601" y="4076184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</a:t>
            </a:r>
          </a:p>
        </p:txBody>
      </p:sp>
      <p:pic>
        <p:nvPicPr>
          <p:cNvPr id="13" name="Picture 12" descr="NORMALIZED_SED__s12i__a4_269__s4__s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7" y="3050407"/>
            <a:ext cx="3894668" cy="19156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87182" y="4556047"/>
            <a:ext cx="1370846" cy="3252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76366" y="4541630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73016" y="4529952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11482" y="4518990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 smtClean="0">
                <a:solidFill>
                  <a:schemeClr val="bg1"/>
                </a:solidFill>
              </a:rPr>
              <a:t>4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4633" y="4509639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4140200" y="4518990"/>
            <a:ext cx="54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5302" y="4541630"/>
            <a:ext cx="543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</a:rPr>
              <a:t>-2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7802" y="3318661"/>
            <a:ext cx="1201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Initiation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f most </a:t>
            </a:r>
            <a:r>
              <a:rPr lang="en-US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f fission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reactions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11482" y="3390013"/>
            <a:ext cx="15187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Responsible</a:t>
            </a:r>
          </a:p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or generating</a:t>
            </a:r>
          </a:p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eapons</a:t>
            </a:r>
          </a:p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eterrent </a:t>
            </a:r>
            <a:r>
              <a:rPr lang="en-US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84963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Shippingport</a:t>
            </a:r>
            <a:r>
              <a:rPr lang="en-US" dirty="0" smtClean="0"/>
              <a:t> Reactor Vessel (236 </a:t>
            </a:r>
            <a:r>
              <a:rPr lang="en-US" dirty="0" err="1" smtClean="0"/>
              <a:t>MWt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700" dirty="0" smtClean="0"/>
              <a:t>HEU LWR: U-233 seed, Th-232 blanket, Breeding ratio = 1.01</a:t>
            </a:r>
            <a:br>
              <a:rPr lang="en-US" sz="2700" dirty="0" smtClean="0"/>
            </a:br>
            <a:r>
              <a:rPr lang="en-US" sz="2700" dirty="0" smtClean="0">
                <a:solidFill>
                  <a:srgbClr val="FFFF00"/>
                </a:solidFill>
              </a:rPr>
              <a:t>2F-MSBR w cleaner, safer, more compact system should do better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pic>
        <p:nvPicPr>
          <p:cNvPr id="7" name="Picture 6" descr="Shippingport_LOC_135430pu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1854200"/>
            <a:ext cx="5629260" cy="45021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Antarctica Ice Core Data</a:t>
            </a:r>
            <a:br>
              <a:rPr lang="en-US" dirty="0" smtClean="0"/>
            </a:br>
            <a:r>
              <a:rPr lang="en-US" sz="3100" dirty="0" err="1" smtClean="0">
                <a:solidFill>
                  <a:srgbClr val="FFFF00"/>
                </a:solidFill>
              </a:rPr>
              <a:t>Milankovic</a:t>
            </a:r>
            <a:r>
              <a:rPr lang="en-US" sz="3100" dirty="0" smtClean="0">
                <a:solidFill>
                  <a:srgbClr val="FFFF00"/>
                </a:solidFill>
              </a:rPr>
              <a:t> cycle, amplification, &amp; positive feedback</a:t>
            </a:r>
            <a:endParaRPr lang="en-US" sz="31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ice-core-co2-record-800000-year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15" y="1417637"/>
            <a:ext cx="6276109" cy="4280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64" y="5738213"/>
            <a:ext cx="905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its present configuration, Earth is on the brink of instability, with small </a:t>
            </a:r>
            <a:r>
              <a:rPr lang="en-US" sz="2000" dirty="0" err="1" smtClean="0"/>
              <a:t>forcings</a:t>
            </a:r>
            <a:r>
              <a:rPr lang="en-US" sz="2000" dirty="0" smtClean="0"/>
              <a:t> leading to large amplification &amp; feedback that produce climate “phase change.”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2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863600"/>
            <a:ext cx="8902700" cy="45259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Sustainable</a:t>
            </a:r>
            <a:r>
              <a:rPr lang="en-US" sz="2400" dirty="0"/>
              <a:t>: Proven </a:t>
            </a:r>
            <a:r>
              <a:rPr lang="en-US" sz="2400" dirty="0" err="1"/>
              <a:t>Th</a:t>
            </a:r>
            <a:r>
              <a:rPr lang="en-US" sz="2400" dirty="0"/>
              <a:t> reserves enough to supply 100% of world energy needs for &gt; 400 </a:t>
            </a:r>
            <a:r>
              <a:rPr lang="en-US" sz="2400" dirty="0" err="1"/>
              <a:t>yr</a:t>
            </a:r>
            <a:r>
              <a:rPr lang="en-US" sz="2400" dirty="0"/>
              <a:t>, long enough to develop </a:t>
            </a:r>
            <a:r>
              <a:rPr lang="en-US" sz="2400" dirty="0" smtClean="0"/>
              <a:t>fusion</a:t>
            </a:r>
            <a:endParaRPr lang="en-US" sz="2400" dirty="0"/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No </a:t>
            </a:r>
            <a:r>
              <a:rPr lang="en-US" sz="2400" dirty="0">
                <a:solidFill>
                  <a:srgbClr val="FFFF00"/>
                </a:solidFill>
              </a:rPr>
              <a:t>“waste” except FPs that decay to background levels in 300 </a:t>
            </a:r>
            <a:r>
              <a:rPr lang="en-US" sz="2400" dirty="0" err="1" smtClean="0">
                <a:solidFill>
                  <a:srgbClr val="FFFF00"/>
                </a:solidFill>
              </a:rPr>
              <a:t>yr</a:t>
            </a:r>
            <a:endParaRPr lang="en-US" sz="2400" dirty="0" smtClean="0">
              <a:solidFill>
                <a:srgbClr val="FFFF00"/>
              </a:solidFill>
            </a:endParaRP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Industrial processing: Fluoride volatility, vacuum distillation (easy on Moon or Mars)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Safe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>
                <a:solidFill>
                  <a:srgbClr val="FFFFFF"/>
                </a:solidFill>
              </a:rPr>
              <a:t>Runs without operator decisions except for advance scram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Secure</a:t>
            </a:r>
            <a:r>
              <a:rPr lang="en-US" sz="2400" dirty="0">
                <a:solidFill>
                  <a:srgbClr val="FFFFFF"/>
                </a:solidFill>
              </a:rPr>
              <a:t>: </a:t>
            </a:r>
            <a:r>
              <a:rPr lang="en-US" sz="2400" dirty="0" smtClean="0">
                <a:solidFill>
                  <a:srgbClr val="FFFFFF"/>
                </a:solidFill>
              </a:rPr>
              <a:t>Always </a:t>
            </a:r>
            <a:r>
              <a:rPr lang="en-US" sz="2400" dirty="0">
                <a:solidFill>
                  <a:srgbClr val="FFFFFF"/>
                </a:solidFill>
              </a:rPr>
              <a:t>U-232 mixed w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U-233 </a:t>
            </a:r>
            <a:r>
              <a:rPr lang="en-US" sz="2400" dirty="0" smtClean="0">
                <a:solidFill>
                  <a:srgbClr val="FFFFFF"/>
                </a:solidFill>
              </a:rPr>
              <a:t>in  2-fluid MSBR; optional Pu-239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Pu-240 (esp. MSBRs w more thermal spectrum)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$</a:t>
            </a:r>
            <a:r>
              <a:rPr lang="en-US" sz="2400" dirty="0" err="1">
                <a:solidFill>
                  <a:srgbClr val="FFFF00"/>
                </a:solidFill>
              </a:rPr>
              <a:t>uperior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 smtClean="0"/>
              <a:t>sCO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turbine rather than steam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Excellent coupling to molten salt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Very compact equipment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High thermal efficiency (&gt; 50%)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Development paid by solar thermal</a:t>
            </a:r>
          </a:p>
          <a:p>
            <a:pPr marL="457200" lvl="1" indent="0">
              <a:buNone/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889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Thorium Breeder Reactors for Earth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700" y="14732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FFFF00"/>
                </a:solidFill>
              </a:rPr>
              <a:t>Path forward driven by </a:t>
            </a:r>
            <a:r>
              <a:rPr lang="en-US" sz="2600" dirty="0">
                <a:solidFill>
                  <a:srgbClr val="FFFF00"/>
                </a:solidFill>
              </a:rPr>
              <a:t>i</a:t>
            </a:r>
            <a:r>
              <a:rPr lang="en-US" sz="2600" dirty="0" smtClean="0">
                <a:solidFill>
                  <a:srgbClr val="FFFF00"/>
                </a:solidFill>
              </a:rPr>
              <a:t>nternational interest to colonize Mars </a:t>
            </a:r>
            <a:endParaRPr lang="en-US" sz="2600" dirty="0">
              <a:solidFill>
                <a:srgbClr val="FFFF00"/>
              </a:solidFill>
            </a:endParaRP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Transparency to open up understanding of 2-fluid MSBRs vs. </a:t>
            </a:r>
            <a:r>
              <a:rPr lang="en-US" sz="2400" dirty="0" smtClean="0">
                <a:solidFill>
                  <a:srgbClr val="FFFFFF"/>
                </a:solidFill>
              </a:rPr>
              <a:t>alt’s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Lack of transparency is what led to arms race &amp; illogical fear of nuclear energy w resultant threat to the survival of civilization </a:t>
            </a:r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CN, RUS, JP, EU intend to </a:t>
            </a:r>
            <a:r>
              <a:rPr lang="en-US" sz="2400" dirty="0" smtClean="0">
                <a:solidFill>
                  <a:srgbClr val="FFFFFF"/>
                </a:solidFill>
              </a:rPr>
              <a:t>establish </a:t>
            </a:r>
            <a:r>
              <a:rPr lang="en-US" sz="2400" dirty="0">
                <a:solidFill>
                  <a:srgbClr val="FFFFFF"/>
                </a:solidFill>
              </a:rPr>
              <a:t>lunar base; U</a:t>
            </a:r>
            <a:r>
              <a:rPr lang="en-US" sz="2400" dirty="0" smtClean="0">
                <a:solidFill>
                  <a:srgbClr val="FFFFFF"/>
                </a:solidFill>
              </a:rPr>
              <a:t>SA </a:t>
            </a:r>
            <a:r>
              <a:rPr lang="en-US" sz="2400" dirty="0">
                <a:solidFill>
                  <a:srgbClr val="FFFFFF"/>
                </a:solidFill>
              </a:rPr>
              <a:t>contribution: nuclear reactor? (Kirk </a:t>
            </a:r>
            <a:r>
              <a:rPr lang="en-US" sz="2400" dirty="0" smtClean="0">
                <a:solidFill>
                  <a:srgbClr val="FFFFFF"/>
                </a:solidFill>
              </a:rPr>
              <a:t>Sorensen </a:t>
            </a:r>
            <a:r>
              <a:rPr lang="en-US" sz="2400" dirty="0">
                <a:solidFill>
                  <a:srgbClr val="FFFFFF"/>
                </a:solidFill>
              </a:rPr>
              <a:t>before </a:t>
            </a:r>
            <a:r>
              <a:rPr lang="en-US" sz="2400" dirty="0" smtClean="0">
                <a:solidFill>
                  <a:srgbClr val="FFFFFF"/>
                </a:solidFill>
              </a:rPr>
              <a:t>2001 </a:t>
            </a:r>
            <a:r>
              <a:rPr lang="en-US" sz="2400" smtClean="0">
                <a:solidFill>
                  <a:srgbClr val="FFFFFF"/>
                </a:solidFill>
              </a:rPr>
              <a:t>for Moon)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RTG experience: Voyager/Galileo/Cassini/Pluto (Pu-238 decay)</a:t>
            </a:r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Class 104(c) research </a:t>
            </a:r>
            <a:r>
              <a:rPr lang="en-US" sz="2400" dirty="0">
                <a:solidFill>
                  <a:srgbClr val="FFFFFF"/>
                </a:solidFill>
              </a:rPr>
              <a:t>reactor where &lt; 50% of </a:t>
            </a:r>
            <a:r>
              <a:rPr lang="en-US" sz="2400" dirty="0" smtClean="0">
                <a:solidFill>
                  <a:srgbClr val="FFFFFF"/>
                </a:solidFill>
              </a:rPr>
              <a:t>power/products </a:t>
            </a:r>
            <a:r>
              <a:rPr lang="en-US" sz="2400" dirty="0">
                <a:solidFill>
                  <a:srgbClr val="FFFFFF"/>
                </a:solidFill>
              </a:rPr>
              <a:t>are sold may </a:t>
            </a:r>
            <a:r>
              <a:rPr lang="en-US" sz="2400" dirty="0" smtClean="0">
                <a:solidFill>
                  <a:srgbClr val="FFFFFF"/>
                </a:solidFill>
              </a:rPr>
              <a:t>fast</a:t>
            </a:r>
            <a:r>
              <a:rPr lang="en-US" sz="2400" dirty="0">
                <a:solidFill>
                  <a:srgbClr val="FFFFFF"/>
                </a:solidFill>
              </a:rPr>
              <a:t>-track NRC regulation (Rod Adams)</a:t>
            </a:r>
          </a:p>
          <a:p>
            <a:r>
              <a:rPr lang="en-US" sz="2600" dirty="0">
                <a:solidFill>
                  <a:srgbClr val="FFFF00"/>
                </a:solidFill>
              </a:rPr>
              <a:t>Spin-off </a:t>
            </a:r>
            <a:r>
              <a:rPr lang="en-US" sz="2600" dirty="0" smtClean="0">
                <a:solidFill>
                  <a:srgbClr val="FFFF00"/>
                </a:solidFill>
              </a:rPr>
              <a:t>applications for Th-2F-MSBR: </a:t>
            </a:r>
            <a:r>
              <a:rPr lang="en-US" sz="2600" dirty="0">
                <a:solidFill>
                  <a:srgbClr val="FFFF00"/>
                </a:solidFill>
              </a:rPr>
              <a:t>scaled-up </a:t>
            </a:r>
            <a:r>
              <a:rPr lang="en-US" sz="2600" dirty="0" smtClean="0">
                <a:solidFill>
                  <a:srgbClr val="FFFF00"/>
                </a:solidFill>
              </a:rPr>
              <a:t>version </a:t>
            </a:r>
            <a:r>
              <a:rPr lang="en-US" sz="2600" dirty="0">
                <a:solidFill>
                  <a:srgbClr val="FFFF00"/>
                </a:solidFill>
              </a:rPr>
              <a:t>to </a:t>
            </a:r>
            <a:r>
              <a:rPr lang="en-US" sz="2600" dirty="0" smtClean="0">
                <a:solidFill>
                  <a:srgbClr val="FFFF00"/>
                </a:solidFill>
              </a:rPr>
              <a:t>save civilization on Earth from climate change</a:t>
            </a:r>
            <a:endParaRPr lang="en-US" sz="2600" dirty="0">
              <a:solidFill>
                <a:srgbClr val="FFFF00"/>
              </a:solidFill>
            </a:endParaRPr>
          </a:p>
          <a:p>
            <a:pPr lvl="1"/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397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Path Forward on Earth &amp; Mars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Everyone!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 dirty="0"/>
          </a:p>
        </p:txBody>
      </p:sp>
      <p:pic>
        <p:nvPicPr>
          <p:cNvPr id="10" name="Picture 9" descr="galax_apdx5b.jpg.pagespeed.ce.MTms78oPTR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21" r="33239"/>
          <a:stretch/>
        </p:blipFill>
        <p:spPr>
          <a:xfrm rot="5400000">
            <a:off x="2872606" y="1490438"/>
            <a:ext cx="3579718" cy="423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61877" y="3346703"/>
            <a:ext cx="51244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pyrus"/>
                <a:cs typeface="Papyrus"/>
              </a:rPr>
              <a:t> </a:t>
            </a:r>
            <a:r>
              <a:rPr lang="en-US" sz="2400" dirty="0" smtClean="0">
                <a:latin typeface="Papyrus"/>
                <a:cs typeface="Papyrus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0304" y="2907450"/>
            <a:ext cx="23243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  <a:latin typeface="Papyrus"/>
                <a:cs typeface="Papyrus"/>
              </a:rPr>
              <a:t>Astron</a:t>
            </a:r>
            <a:endParaRPr lang="en-US" sz="5400" dirty="0">
              <a:solidFill>
                <a:srgbClr val="0000FF"/>
              </a:solidFill>
              <a:latin typeface="Papyrus"/>
              <a:cs typeface="Papyru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17fd69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461"/>
            <a:ext cx="9144000" cy="44103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Frank . </a:t>
            </a:r>
            <a:r>
              <a:rPr lang="en-US" dirty="0" err="1" smtClean="0"/>
              <a:t>Shu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8100" y="3810000"/>
            <a:ext cx="59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16600" y="2286000"/>
            <a:ext cx="92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 Gas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88000" y="2616200"/>
            <a:ext cx="44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Oil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13500" y="1828800"/>
            <a:ext cx="75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21500" y="1676400"/>
            <a:ext cx="55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43000" y="2710934"/>
            <a:ext cx="96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Biomass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26300" y="1510268"/>
            <a:ext cx="130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Renew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8902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Mix Since Scientific Enlightenment</a:t>
            </a:r>
            <a:br>
              <a:rPr lang="en-US" dirty="0" smtClean="0"/>
            </a:br>
            <a:r>
              <a:rPr lang="en-US" sz="2400" dirty="0" smtClean="0">
                <a:solidFill>
                  <a:srgbClr val="FFFF00"/>
                </a:solidFill>
              </a:rPr>
              <a:t>Bill Gates: “We need an energy miracle” (Atlantic 2015)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8100" y="4420765"/>
            <a:ext cx="92329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Use of coal started industrial revolution in mid-18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End of slavery in mid-19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 century (England 1830 &amp; America 1864)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 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century, wars (colonial, WW1, WW2) fought </a:t>
            </a:r>
            <a:r>
              <a:rPr lang="en-US" sz="2400" dirty="0"/>
              <a:t>over </a:t>
            </a:r>
            <a:r>
              <a:rPr lang="en-US" sz="2400" dirty="0" err="1" smtClean="0"/>
              <a:t>nat</a:t>
            </a:r>
            <a:r>
              <a:rPr lang="en-US" sz="2400" dirty="0" smtClean="0"/>
              <a:t> resources in </a:t>
            </a:r>
            <a:r>
              <a:rPr lang="en-US" sz="2400" dirty="0" err="1" smtClean="0"/>
              <a:t>africa</a:t>
            </a:r>
            <a:r>
              <a:rPr lang="en-US" sz="2400" dirty="0" smtClean="0"/>
              <a:t>, middle east, </a:t>
            </a:r>
            <a:r>
              <a:rPr lang="en-US" sz="2400" dirty="0"/>
              <a:t>far east</a:t>
            </a:r>
            <a:r>
              <a:rPr lang="en-US" sz="2400" dirty="0" smtClean="0"/>
              <a:t>, &amp; </a:t>
            </a:r>
            <a:r>
              <a:rPr lang="en-US" sz="2400" dirty="0" err="1" smtClean="0"/>
              <a:t>europe</a:t>
            </a:r>
            <a:r>
              <a:rPr lang="en-US" sz="2400" dirty="0" smtClean="0"/>
              <a:t>, but MAD prevented WW3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In 21</a:t>
            </a:r>
            <a:r>
              <a:rPr lang="en-US" sz="2400" baseline="30000" dirty="0" smtClean="0">
                <a:solidFill>
                  <a:srgbClr val="FFFF00"/>
                </a:solidFill>
              </a:rPr>
              <a:t>st</a:t>
            </a:r>
            <a:r>
              <a:rPr lang="en-US" sz="2400" dirty="0" smtClean="0">
                <a:solidFill>
                  <a:srgbClr val="FFFF00"/>
                </a:solidFill>
              </a:rPr>
              <a:t> century, burning of FFs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00"/>
                </a:solidFill>
              </a:rPr>
              <a:t> global warming &amp; related conflicts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24" y="159188"/>
            <a:ext cx="8511326" cy="1143000"/>
          </a:xfrm>
        </p:spPr>
        <p:txBody>
          <a:bodyPr>
            <a:normAutofit/>
          </a:bodyPr>
          <a:lstStyle/>
          <a:p>
            <a:r>
              <a:rPr lang="en-US" sz="3100" dirty="0" smtClean="0"/>
              <a:t>Policy of Cheap Oil Allows Economic Globalization;</a:t>
            </a:r>
            <a:br>
              <a:rPr lang="en-US" sz="3100" dirty="0" smtClean="0"/>
            </a:br>
            <a:r>
              <a:rPr lang="en-US" sz="3100" dirty="0" smtClean="0"/>
              <a:t> Lack of Social Cohesion </a:t>
            </a:r>
            <a:r>
              <a:rPr lang="en-US" sz="3100" dirty="0" smtClean="0">
                <a:sym typeface="Wingdings"/>
              </a:rPr>
              <a:t>Drives</a:t>
            </a:r>
            <a:r>
              <a:rPr lang="en-US" sz="3100" dirty="0" smtClean="0"/>
              <a:t> Income Inequality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2015/10/29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pic>
        <p:nvPicPr>
          <p:cNvPr id="8" name="Picture 7" descr="giniretouchedcolor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42" y="1779145"/>
            <a:ext cx="6569342" cy="287891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44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3284" y="4650535"/>
            <a:ext cx="8726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Uneven effects of climate change on rich &amp; poor</a:t>
            </a: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Can the threats of climate change catalyze a new social compact?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Or should we start over on Mars? 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Answer to both may be synergistic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15642" y="1293107"/>
            <a:ext cx="840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Map of GINI </a:t>
            </a:r>
            <a:r>
              <a:rPr lang="en-US" sz="2400" dirty="0">
                <a:solidFill>
                  <a:srgbClr val="FFFF00"/>
                </a:solidFill>
              </a:rPr>
              <a:t>index: 0 = complete equality; 1 = complete inequality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95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ethane-2013-to-2014-january-1-to-10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5"/>
          <a:stretch/>
        </p:blipFill>
        <p:spPr>
          <a:xfrm>
            <a:off x="3797537" y="4813299"/>
            <a:ext cx="1376762" cy="1516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Mean Temp Rise &amp; Arctic Death Spiral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2015/10/29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Frank . </a:t>
            </a:r>
            <a:r>
              <a:rPr lang="en-US" dirty="0" err="1" smtClean="0"/>
              <a:t>Shu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>
              <a:defRPr/>
            </a:pPr>
            <a:fld id="{617EC6DA-5E64-0B48-81D0-5C033875E5C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Picture 3" descr="arctpolar2002-11-_airs_ch4_400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1" t="3968" r="18750" b="5754"/>
          <a:stretch/>
        </p:blipFill>
        <p:spPr>
          <a:xfrm>
            <a:off x="3802025" y="3232090"/>
            <a:ext cx="1375731" cy="154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3569" y="3004651"/>
            <a:ext cx="137573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</a:t>
            </a:r>
            <a:r>
              <a:rPr lang="en-US" sz="1600" baseline="-25000" dirty="0" smtClean="0">
                <a:solidFill>
                  <a:schemeClr val="bg1"/>
                </a:solidFill>
              </a:rPr>
              <a:t>4</a:t>
            </a:r>
            <a:r>
              <a:rPr lang="en-US" sz="1600" dirty="0" smtClean="0">
                <a:solidFill>
                  <a:schemeClr val="bg1"/>
                </a:solidFill>
              </a:rPr>
              <a:t> Nov 2002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236" y="4655095"/>
            <a:ext cx="131787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</a:t>
            </a:r>
            <a:r>
              <a:rPr lang="en-US" sz="1600" baseline="-25000" dirty="0" smtClean="0">
                <a:solidFill>
                  <a:schemeClr val="bg1"/>
                </a:solidFill>
              </a:rPr>
              <a:t>4</a:t>
            </a:r>
            <a:r>
              <a:rPr lang="en-US" sz="1600" dirty="0" smtClean="0">
                <a:solidFill>
                  <a:schemeClr val="bg1"/>
                </a:solidFill>
              </a:rPr>
              <a:t> Jan 2014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610600" y="1295400"/>
            <a:ext cx="228600" cy="502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1371600"/>
            <a:ext cx="228600" cy="502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4533900" y="-2781300"/>
            <a:ext cx="304800" cy="800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rctic death spiral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6" y="3047395"/>
            <a:ext cx="3535680" cy="3314700"/>
          </a:xfrm>
          <a:prstGeom prst="rect">
            <a:avLst/>
          </a:prstGeom>
        </p:spPr>
      </p:pic>
      <p:pic>
        <p:nvPicPr>
          <p:cNvPr id="15" name="Picture 14" descr="gistemp_nino_100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" y="1124287"/>
            <a:ext cx="4990706" cy="17079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58572" y="1129204"/>
            <a:ext cx="38161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Since industrial revolution, mean surface temp </a:t>
            </a:r>
            <a:r>
              <a:rPr lang="en-US" sz="2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1.2 </a:t>
            </a:r>
            <a:r>
              <a:rPr lang="en-US" sz="2000" baseline="30000" dirty="0" err="1" smtClean="0">
                <a:solidFill>
                  <a:srgbClr val="FFFF00"/>
                </a:solidFill>
              </a:rPr>
              <a:t>o</a:t>
            </a:r>
            <a:r>
              <a:rPr lang="en-US" sz="2000" dirty="0" err="1" smtClean="0">
                <a:solidFill>
                  <a:srgbClr val="FFFF00"/>
                </a:solidFill>
              </a:rPr>
              <a:t>C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olar regions most sensitive;</a:t>
            </a:r>
          </a:p>
          <a:p>
            <a:r>
              <a:rPr lang="en-US" sz="2000" dirty="0" smtClean="0"/>
              <a:t>      glacial </a:t>
            </a:r>
            <a:r>
              <a:rPr lang="en-US" sz="2000" dirty="0"/>
              <a:t>ice </a:t>
            </a:r>
            <a:r>
              <a:rPr lang="en-US" sz="2000" dirty="0" smtClean="0"/>
              <a:t>on a death spiral.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Switching from coal to </a:t>
            </a:r>
            <a:r>
              <a:rPr lang="en-US" sz="2000" dirty="0" err="1" smtClean="0">
                <a:solidFill>
                  <a:srgbClr val="FFFF00"/>
                </a:solidFill>
              </a:rPr>
              <a:t>nat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gas not a solution: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O</a:t>
            </a:r>
            <a:r>
              <a:rPr lang="en-US" sz="2000" dirty="0" smtClean="0"/>
              <a:t>nly 50% better if no leaks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If leaks,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 85x worse for 20 </a:t>
            </a:r>
            <a:r>
              <a:rPr lang="en-US" sz="2000" dirty="0" err="1" smtClean="0"/>
              <a:t>yr</a:t>
            </a:r>
            <a:r>
              <a:rPr lang="en-US" sz="2000" dirty="0" smtClean="0"/>
              <a:t>, 25x for 100 </a:t>
            </a:r>
            <a:r>
              <a:rPr lang="en-US" sz="2000" dirty="0" err="1" smtClean="0"/>
              <a:t>yr</a:t>
            </a:r>
            <a:endParaRPr lang="en-US" sz="2000" baseline="-25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00"/>
                </a:solidFill>
              </a:rPr>
              <a:t>Fracking</a:t>
            </a:r>
            <a:r>
              <a:rPr lang="en-US" sz="2000" dirty="0" smtClean="0">
                <a:solidFill>
                  <a:srgbClr val="FFFF00"/>
                </a:solidFill>
              </a:rPr>
              <a:t> for </a:t>
            </a:r>
            <a:r>
              <a:rPr lang="en-US" sz="2000" dirty="0" err="1" smtClean="0">
                <a:solidFill>
                  <a:srgbClr val="FFFF00"/>
                </a:solidFill>
              </a:rPr>
              <a:t>nat</a:t>
            </a:r>
            <a:r>
              <a:rPr lang="en-US" sz="2000" dirty="0" smtClean="0">
                <a:solidFill>
                  <a:srgbClr val="FFFF00"/>
                </a:solidFill>
              </a:rPr>
              <a:t> gas &amp; drilling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for off-shore methane hydrate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(“</a:t>
            </a:r>
            <a:r>
              <a:rPr lang="en-US" sz="2000" dirty="0" err="1" smtClean="0">
                <a:solidFill>
                  <a:srgbClr val="FFFF00"/>
                </a:solidFill>
              </a:rPr>
              <a:t>combustibe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ice”): potentially   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disastrous for leakage of CH</a:t>
            </a:r>
            <a:r>
              <a:rPr lang="en-US" sz="2000" baseline="-25000" dirty="0" smtClean="0">
                <a:solidFill>
                  <a:srgbClr val="FFFF00"/>
                </a:solidFill>
              </a:rPr>
              <a:t>4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Reliance on </a:t>
            </a:r>
            <a:r>
              <a:rPr lang="en-US" sz="2000" dirty="0" err="1" smtClean="0"/>
              <a:t>nat</a:t>
            </a:r>
            <a:r>
              <a:rPr lang="en-US" sz="2000" dirty="0" smtClean="0"/>
              <a:t> gas to back up solar/wind: an </a:t>
            </a:r>
            <a:r>
              <a:rPr lang="en-US" sz="2000" dirty="0" err="1" smtClean="0"/>
              <a:t>unrealisic</a:t>
            </a:r>
            <a:r>
              <a:rPr lang="en-US" sz="2000" dirty="0" smtClean="0"/>
              <a:t> “solution” to a dire problem.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Time to move to Mars?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6501" y="2246868"/>
            <a:ext cx="11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NASA GISS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to Survival on Mars</a:t>
            </a:r>
            <a:br>
              <a:rPr lang="en-US" dirty="0" smtClean="0"/>
            </a:br>
            <a:r>
              <a:rPr lang="en-US" sz="3600" dirty="0" smtClean="0">
                <a:solidFill>
                  <a:srgbClr val="FFFF00"/>
                </a:solidFill>
              </a:rPr>
              <a:t>(Useful exercise to appreciate Earth)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32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Low surface temperature and pressure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FFFF00"/>
                </a:solidFill>
              </a:rPr>
              <a:t>Solution: pressurized &amp; heated habitats </a:t>
            </a:r>
          </a:p>
          <a:p>
            <a:r>
              <a:rPr lang="en-US" dirty="0" smtClean="0"/>
              <a:t>Low surface gravity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Solution: wear weighted suits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No magnetic field to shield against galactic cosmic rays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FFFF00"/>
                </a:solidFill>
              </a:rPr>
              <a:t>Solution: live inside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underground shielding (&gt; 4 m rock)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Travel or work outside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superconducting magnetic shields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High per capita needs for energy/materials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FFFF00"/>
                </a:solidFill>
              </a:rPr>
              <a:t>Solution: thorium molten-salt breeder-reactor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36" y="274638"/>
            <a:ext cx="853093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    Lower Martian Gravity</a:t>
            </a:r>
            <a:br>
              <a:rPr lang="en-US" sz="4000" dirty="0" smtClean="0"/>
            </a:br>
            <a:r>
              <a:rPr lang="en-US" sz="4000" dirty="0"/>
              <a:t> </a:t>
            </a:r>
            <a:r>
              <a:rPr lang="en-US" sz="4000" dirty="0" smtClean="0"/>
              <a:t>   </a:t>
            </a:r>
            <a:r>
              <a:rPr lang="en-US" sz="3100" dirty="0" smtClean="0">
                <a:solidFill>
                  <a:srgbClr val="FFFF00"/>
                </a:solidFill>
              </a:rPr>
              <a:t>Twin paradox: Earth twin cannot dunk, Mars twin can </a:t>
            </a:r>
            <a:endParaRPr lang="en-US" sz="3100" dirty="0">
              <a:solidFill>
                <a:srgbClr val="FFFF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431953"/>
              </p:ext>
            </p:extLst>
          </p:nvPr>
        </p:nvGraphicFramePr>
        <p:xfrm>
          <a:off x="615950" y="5505450"/>
          <a:ext cx="2290763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3" name="Equation" r:id="rId4" imgW="1892300" imgH="469900" progId="Equation.3">
                  <p:embed/>
                </p:oleObj>
              </mc:Choice>
              <mc:Fallback>
                <p:oleObj name="Equation" r:id="rId4" imgW="1892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5950" y="5505450"/>
                        <a:ext cx="2290763" cy="5683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90050"/>
              </p:ext>
            </p:extLst>
          </p:nvPr>
        </p:nvGraphicFramePr>
        <p:xfrm>
          <a:off x="3241675" y="5505450"/>
          <a:ext cx="2782888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" name="Equation" r:id="rId6" imgW="2298700" imgH="469900" progId="Equation.3">
                  <p:embed/>
                </p:oleObj>
              </mc:Choice>
              <mc:Fallback>
                <p:oleObj name="Equation" r:id="rId6" imgW="22987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1675" y="5505450"/>
                        <a:ext cx="2782888" cy="5683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titin-620x364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89100"/>
            <a:ext cx="5905500" cy="34671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898167"/>
              </p:ext>
            </p:extLst>
          </p:nvPr>
        </p:nvGraphicFramePr>
        <p:xfrm>
          <a:off x="6488113" y="5505450"/>
          <a:ext cx="25368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Equation" r:id="rId10" imgW="2095500" imgH="469900" progId="Equation.3">
                  <p:embed/>
                </p:oleObj>
              </mc:Choice>
              <mc:Fallback>
                <p:oleObj name="Equation" r:id="rId10" imgW="2095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88113" y="5505450"/>
                        <a:ext cx="2536825" cy="5683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stock-photo-girl-dunking-basketball-286900253.jp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05" b="9860"/>
          <a:stretch/>
        </p:blipFill>
        <p:spPr>
          <a:xfrm>
            <a:off x="6633369" y="3035300"/>
            <a:ext cx="2447131" cy="1625600"/>
          </a:xfrm>
          <a:prstGeom prst="rect">
            <a:avLst/>
          </a:prstGeom>
        </p:spPr>
      </p:pic>
      <p:pic>
        <p:nvPicPr>
          <p:cNvPr id="11" name="Picture 10" descr="empty-basketball-hoop-against-black-background-bbetm6.jp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56" b="13311"/>
          <a:stretch/>
        </p:blipFill>
        <p:spPr>
          <a:xfrm>
            <a:off x="6553201" y="2702256"/>
            <a:ext cx="584199" cy="6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Exposure to Galactic Cosmic Rays Leads to Brain Damage </a:t>
            </a:r>
            <a:br>
              <a:rPr lang="en-US" sz="3200" dirty="0" smtClean="0"/>
            </a:br>
            <a:r>
              <a:rPr lang="en-US" sz="2400" dirty="0" smtClean="0">
                <a:solidFill>
                  <a:srgbClr val="FFFF00"/>
                </a:solidFill>
              </a:rPr>
              <a:t>Compression of Earth magnetosphere by solar storm in 2016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/>
              <a:t>(Mars has no magnetic field today </a:t>
            </a:r>
            <a:r>
              <a:rPr lang="mr-IN" sz="2400" dirty="0" smtClean="0"/>
              <a:t>–</a:t>
            </a:r>
            <a:r>
              <a:rPr lang="en-US" sz="2400" dirty="0"/>
              <a:t> </a:t>
            </a:r>
            <a:r>
              <a:rPr lang="en-US" sz="2400" dirty="0" smtClean="0"/>
              <a:t>planetary dynamo has died)</a:t>
            </a:r>
            <a:br>
              <a:rPr lang="en-US" sz="2400" dirty="0" smtClean="0"/>
            </a:b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pic>
        <p:nvPicPr>
          <p:cNvPr id="9" name="Picture 8" descr="CR-Earth magnetospher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990724"/>
            <a:ext cx="5194300" cy="3895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" y="4064000"/>
            <a:ext cx="137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R</a:t>
            </a:r>
            <a:r>
              <a:rPr lang="en-US" baseline="-25000" dirty="0" smtClean="0"/>
              <a:t>E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4 R</a:t>
            </a:r>
            <a:r>
              <a:rPr lang="en-US" baseline="-25000" dirty="0" smtClean="0">
                <a:sym typeface="Wingdings"/>
              </a:rPr>
              <a:t>E</a:t>
            </a:r>
            <a:endParaRPr lang="en-US" baseline="-25000" dirty="0"/>
          </a:p>
        </p:txBody>
      </p:sp>
      <p:sp>
        <p:nvSpPr>
          <p:cNvPr id="11" name="Right Arrow 10"/>
          <p:cNvSpPr/>
          <p:nvPr/>
        </p:nvSpPr>
        <p:spPr>
          <a:xfrm>
            <a:off x="260866" y="342900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86500" y="1615558"/>
            <a:ext cx="2910247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Earth with a field with a</a:t>
            </a:r>
          </a:p>
          <a:p>
            <a:r>
              <a:rPr lang="en-US" dirty="0"/>
              <a:t>s</a:t>
            </a:r>
            <a:r>
              <a:rPr lang="en-US" dirty="0" smtClean="0"/>
              <a:t>trength of  65 </a:t>
            </a:r>
            <a:r>
              <a:rPr lang="en-US" dirty="0" err="1" smtClean="0"/>
              <a:t>microtesla</a:t>
            </a:r>
            <a:r>
              <a:rPr lang="en-US" dirty="0" smtClean="0"/>
              <a:t> </a:t>
            </a:r>
          </a:p>
          <a:p>
            <a:r>
              <a:rPr lang="en-US" dirty="0"/>
              <a:t>a</a:t>
            </a:r>
            <a:r>
              <a:rPr lang="en-US" dirty="0" smtClean="0"/>
              <a:t>t a pole can provide enough</a:t>
            </a:r>
          </a:p>
          <a:p>
            <a:r>
              <a:rPr lang="en-US" dirty="0" smtClean="0"/>
              <a:t>protection for a surface with</a:t>
            </a:r>
          </a:p>
          <a:p>
            <a:r>
              <a:rPr lang="en-US" dirty="0"/>
              <a:t>r</a:t>
            </a:r>
            <a:r>
              <a:rPr lang="en-US" dirty="0" smtClean="0"/>
              <a:t>adius R</a:t>
            </a:r>
            <a:r>
              <a:rPr lang="en-US" baseline="-25000" dirty="0" smtClean="0"/>
              <a:t>E</a:t>
            </a:r>
            <a:r>
              <a:rPr lang="en-US" dirty="0" smtClean="0"/>
              <a:t>, what is the zone</a:t>
            </a:r>
          </a:p>
          <a:p>
            <a:r>
              <a:rPr lang="en-US" dirty="0" smtClean="0"/>
              <a:t>of protection afforded by a</a:t>
            </a:r>
          </a:p>
          <a:p>
            <a:r>
              <a:rPr lang="en-US" dirty="0" err="1" smtClean="0"/>
              <a:t>supercoducting</a:t>
            </a:r>
            <a:r>
              <a:rPr lang="en-US" dirty="0" smtClean="0"/>
              <a:t> magnet of </a:t>
            </a:r>
          </a:p>
          <a:p>
            <a:r>
              <a:rPr lang="en-US" dirty="0"/>
              <a:t>t</a:t>
            </a:r>
            <a:r>
              <a:rPr lang="en-US" dirty="0" smtClean="0"/>
              <a:t>he Large Hadron Collider </a:t>
            </a:r>
          </a:p>
          <a:p>
            <a:r>
              <a:rPr lang="en-US" dirty="0" smtClean="0"/>
              <a:t>with a field strength of 8.33</a:t>
            </a:r>
          </a:p>
          <a:p>
            <a:r>
              <a:rPr lang="en-US" dirty="0" smtClean="0"/>
              <a:t>Tesla at a pole? (mass of </a:t>
            </a:r>
          </a:p>
          <a:p>
            <a:r>
              <a:rPr lang="en-US" dirty="0"/>
              <a:t>e</a:t>
            </a:r>
            <a:r>
              <a:rPr lang="en-US" dirty="0" smtClean="0"/>
              <a:t>quipment = 35 </a:t>
            </a:r>
            <a:r>
              <a:rPr lang="en-US" dirty="0" err="1" smtClean="0"/>
              <a:t>tonne</a:t>
            </a:r>
            <a:r>
              <a:rPr lang="en-US" dirty="0" smtClean="0"/>
              <a:t>)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Answer: about 10 m. </a:t>
            </a:r>
          </a:p>
          <a:p>
            <a:r>
              <a:rPr lang="en-US" dirty="0" smtClean="0"/>
              <a:t>In an equatorial belt </a:t>
            </a:r>
            <a:r>
              <a:rPr lang="en-US" dirty="0" err="1" smtClean="0"/>
              <a:t>betw</a:t>
            </a:r>
            <a:endParaRPr lang="en-US" dirty="0" smtClean="0"/>
          </a:p>
          <a:p>
            <a:r>
              <a:rPr lang="en-US" dirty="0" smtClean="0"/>
              <a:t>7 m and 10 m, the field </a:t>
            </a:r>
          </a:p>
          <a:p>
            <a:r>
              <a:rPr lang="en-US" dirty="0"/>
              <a:t>s</a:t>
            </a:r>
            <a:r>
              <a:rPr lang="en-US" dirty="0" smtClean="0"/>
              <a:t>trength is similar to a</a:t>
            </a:r>
          </a:p>
          <a:p>
            <a:r>
              <a:rPr lang="en-US" dirty="0" smtClean="0"/>
              <a:t>“closed” MRI machine.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1966" y="5930898"/>
            <a:ext cx="607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Tata Institute of Fundamental Research Cosmic Ray Laboratory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74638"/>
            <a:ext cx="89535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Ice and Dry Ice on Mars</a:t>
            </a:r>
            <a:br>
              <a:rPr lang="en-US" dirty="0" smtClean="0"/>
            </a:br>
            <a:r>
              <a:rPr lang="en-US" sz="2700" dirty="0" smtClean="0">
                <a:solidFill>
                  <a:srgbClr val="FFFF00"/>
                </a:solidFill>
              </a:rPr>
              <a:t>Water &amp; Dense Carbon Dioxide Available to Melt, Clean, &amp; Transform</a:t>
            </a:r>
            <a:r>
              <a:rPr lang="en-US" sz="3100" dirty="0" smtClean="0">
                <a:solidFill>
                  <a:srgbClr val="FFFF00"/>
                </a:solidFill>
              </a:rPr>
              <a:t/>
            </a:r>
            <a:br>
              <a:rPr lang="en-US" sz="3100" dirty="0" smtClean="0">
                <a:solidFill>
                  <a:srgbClr val="FFFF00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>  </a:t>
            </a:r>
            <a:endParaRPr lang="en-US" sz="31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2015/10/29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. Shu</a:t>
            </a:r>
            <a:endParaRPr lang="en-US"/>
          </a:p>
        </p:txBody>
      </p:sp>
      <p:pic>
        <p:nvPicPr>
          <p:cNvPr id="7" name="Picture 6" descr="Mars-GRSwatermap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88"/>
          <a:stretch/>
        </p:blipFill>
        <p:spPr>
          <a:xfrm>
            <a:off x="101600" y="1828799"/>
            <a:ext cx="6470980" cy="452755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2B00-31DE-E14E-899A-B485B16F0945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 descr="electrolysis_of_water_hoffman_apparatus_3F3740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828799"/>
            <a:ext cx="1676400" cy="1764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3381" y="3606131"/>
            <a:ext cx="4381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Ordinary or advanced</a:t>
            </a:r>
          </a:p>
          <a:p>
            <a:r>
              <a:rPr lang="en-US" dirty="0" smtClean="0"/>
              <a:t>electrolysis to split water: 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+ </a:t>
            </a:r>
            <a:r>
              <a:rPr lang="en-US" dirty="0" err="1" smtClean="0"/>
              <a:t>elec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H</a:t>
            </a:r>
            <a:r>
              <a:rPr lang="en-US" baseline="-25000" dirty="0" smtClean="0">
                <a:sym typeface="Wingdings"/>
              </a:rPr>
              <a:t>2 </a:t>
            </a:r>
            <a:r>
              <a:rPr lang="en-US" dirty="0" smtClean="0">
                <a:sym typeface="Wingdings"/>
              </a:rPr>
              <a:t>+ ½ O</a:t>
            </a:r>
            <a:r>
              <a:rPr lang="en-US" baseline="-25000" dirty="0" smtClean="0">
                <a:sym typeface="Wingdings"/>
              </a:rPr>
              <a:t>2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642100" y="4426634"/>
            <a:ext cx="2602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Sabatier reaction to make </a:t>
            </a:r>
          </a:p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dirty="0" smtClean="0">
                <a:solidFill>
                  <a:srgbClr val="FFFF00"/>
                </a:solidFill>
              </a:rPr>
              <a:t>ethane exothermically: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4H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+CO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CH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4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+ 2H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O</a:t>
            </a:r>
          </a:p>
          <a:p>
            <a:r>
              <a:rPr lang="en-US" dirty="0">
                <a:solidFill>
                  <a:srgbClr val="FFFF00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 heat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2100" y="5486479"/>
            <a:ext cx="2236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 reaction, 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+2H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dirty="0" smtClean="0">
                <a:sym typeface="Wingdings"/>
              </a:rPr>
              <a:t>CH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+2O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,</a:t>
            </a:r>
            <a:endParaRPr lang="en-US" baseline="-25000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equires energy input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xmlns:p14="http://schemas.microsoft.com/office/powerpoint/2010/main" spd="slow" advTm="1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46724</TotalTime>
  <Words>5244</Words>
  <Application>Microsoft Macintosh PowerPoint</Application>
  <PresentationFormat>On-screen Show (4:3)</PresentationFormat>
  <Paragraphs>743</Paragraphs>
  <Slides>44</Slides>
  <Notes>31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  <vt:variant>
        <vt:lpstr>Custom Shows</vt:lpstr>
      </vt:variant>
      <vt:variant>
        <vt:i4>1</vt:i4>
      </vt:variant>
    </vt:vector>
  </HeadingPairs>
  <TitlesOfParts>
    <vt:vector size="49" baseType="lpstr">
      <vt:lpstr>Black</vt:lpstr>
      <vt:lpstr>Document</vt:lpstr>
      <vt:lpstr>Equation</vt:lpstr>
      <vt:lpstr>Microsoft Equation</vt:lpstr>
      <vt:lpstr>Two Planets: Challenges of Living on Earth &amp; Mars</vt:lpstr>
      <vt:lpstr>Outline of Talk</vt:lpstr>
      <vt:lpstr>PowerPoint Presentation</vt:lpstr>
      <vt:lpstr>Antarctica Ice Core Data Milankovic cycle, amplification, &amp; positive feedback</vt:lpstr>
      <vt:lpstr>Mean Temp Rise &amp; Arctic Death Spiral</vt:lpstr>
      <vt:lpstr>Challenges to Survival on Mars (Useful exercise to appreciate Earth)</vt:lpstr>
      <vt:lpstr>    Lower Martian Gravity     Twin paradox: Earth twin cannot dunk, Mars twin can </vt:lpstr>
      <vt:lpstr>Exposure to Galactic Cosmic Rays Leads to Brain Damage  Compression of Earth magnetosphere by solar storm in 2016 (Mars has no magnetic field today – planetary dynamo has died) </vt:lpstr>
      <vt:lpstr>Ice and Dry Ice on Mars Water &amp; Dense Carbon Dioxide Available to Melt, Clean, &amp; Transform   </vt:lpstr>
      <vt:lpstr>Sustaining Life for Months w/o  Fresh Water &amp; Air</vt:lpstr>
      <vt:lpstr>Energy is the Driver of Matter Transformation and Defines the Limits of a Developed Society Deep Meaning of E = mc2</vt:lpstr>
      <vt:lpstr>The S-Diagram of Energy</vt:lpstr>
      <vt:lpstr>PowerPoint Presentation</vt:lpstr>
      <vt:lpstr>Myth: Nuclear Power Is Expensive w Negative Learning Curve Lovering, Yip, Nordhaus (2016)</vt:lpstr>
      <vt:lpstr>Thorium on Mars Th-232  Pb-208 by 4 beta &amp; 6 alpha, then a gamma: t1/2= 14 Gyr </vt:lpstr>
      <vt:lpstr>Basics of Nuclear Energy</vt:lpstr>
      <vt:lpstr>Nuclear Fission</vt:lpstr>
      <vt:lpstr>U-238/Pu-239 Breeder Fuel Cycle</vt:lpstr>
      <vt:lpstr>Th-232/U-233 Breeder Fuel Cycle</vt:lpstr>
      <vt:lpstr>Getting to Mars</vt:lpstr>
      <vt:lpstr>Getting to Mars (and Back) Conventional Approach: Hohmann Transfer Orbit</vt:lpstr>
      <vt:lpstr>Unconventional Approach</vt:lpstr>
      <vt:lpstr>More Detailed Design</vt:lpstr>
      <vt:lpstr> Carbon Fiber Fuel Tanks &amp; Reactor Core Elon Musk, Making Humans a Multi-Planetary Species (SpaceX, 2016) Frank H. Shu, Two-Fluid Molten Salt Reactor (US Patent 20120051481) A1)</vt:lpstr>
      <vt:lpstr>Carbon is the Future in Construction &amp; Electronics</vt:lpstr>
      <vt:lpstr>Descent of Rovers to Martian Surface </vt:lpstr>
      <vt:lpstr>Tsiolkovksy &amp; Artsutanov’s (1959) Dream - Space Elevator Cable of C-nanotubes tethered at Mars synchronous orbit (24.62 hr)  Cf. Phobos orbit = 7.66 hr , Deimos orbit = 30.35 hr (all sidereal) </vt:lpstr>
      <vt:lpstr>Living &amp; Working on Mars</vt:lpstr>
      <vt:lpstr>PowerPoint Presentation</vt:lpstr>
      <vt:lpstr>What is Biochar? Carbonized Biomass.  How can it be  cleanly &amp; quickly manufactured?  Supertorrefaction Submerge biomass under molten salt at 300 to 550 oC for 10 to 1 min Reaction rate at constant P &amp; T proportional to exp(-ΔG/RT) w |ΔG| ~ R(104 K)</vt:lpstr>
      <vt:lpstr>PowerPoint Presentation</vt:lpstr>
      <vt:lpstr>PowerPoint Presentation</vt:lpstr>
      <vt:lpstr> Lessons for Earth from Thinking about Mars (and vice-versa) </vt:lpstr>
      <vt:lpstr>Reversing Climate Change on Earth</vt:lpstr>
      <vt:lpstr>PowerPoint Presentation</vt:lpstr>
      <vt:lpstr>Two-Fluid (fuel &amp; coolant) MSBR (ORNL) = LFTR (Sorensen) Solves problems of disposing LWR waste &amp; sustainability of nuc option  </vt:lpstr>
      <vt:lpstr>Modified Design - *Differences from ORNL Assembly of CFRC Pipes* Carrying Fuel Salt in Large Pool* of     Blanket Salt w Floating Graphite Balls* that Define a Spherical Core</vt:lpstr>
      <vt:lpstr>Neutronics</vt:lpstr>
      <vt:lpstr>Shippingport Reactor Vessel (236 MWt) HEU LWR: U-233 seed, Th-232 blanket, Breeding ratio = 1.01 2F-MSBR w cleaner, safer, more compact system should do better</vt:lpstr>
      <vt:lpstr>Thorium Breeder Reactors for Earth</vt:lpstr>
      <vt:lpstr>The Path Forward on Earth &amp; Mars</vt:lpstr>
      <vt:lpstr>Thank You Everyone!</vt:lpstr>
      <vt:lpstr>Energy Mix Since Scientific Enlightenment Bill Gates: “We need an energy miracle” (Atlantic 2015)</vt:lpstr>
      <vt:lpstr>Policy of Cheap Oil Allows Economic Globalization;  Lack of Social Cohesion Drives Income Inequality</vt:lpstr>
      <vt:lpstr>Custom Show 1</vt:lpstr>
    </vt:vector>
  </TitlesOfParts>
  <Company>loans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Energy</dc:title>
  <dc:creator>L Miguel</dc:creator>
  <cp:lastModifiedBy>L Miguel</cp:lastModifiedBy>
  <cp:revision>1410</cp:revision>
  <cp:lastPrinted>2016-08-01T02:22:06Z</cp:lastPrinted>
  <dcterms:created xsi:type="dcterms:W3CDTF">2015-01-11T14:25:02Z</dcterms:created>
  <dcterms:modified xsi:type="dcterms:W3CDTF">2017-08-02T00:08:33Z</dcterms:modified>
</cp:coreProperties>
</file>